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6" r:id="rId2"/>
    <p:sldId id="258" r:id="rId3"/>
    <p:sldId id="259" r:id="rId4"/>
    <p:sldId id="260" r:id="rId5"/>
    <p:sldId id="261" r:id="rId6"/>
    <p:sldId id="262" r:id="rId7"/>
    <p:sldId id="264" r:id="rId8"/>
    <p:sldId id="265" r:id="rId9"/>
    <p:sldId id="270" r:id="rId10"/>
    <p:sldId id="271" r:id="rId11"/>
    <p:sldId id="272" r:id="rId12"/>
    <p:sldId id="273" r:id="rId13"/>
    <p:sldId id="274" r:id="rId14"/>
    <p:sldId id="278" r:id="rId15"/>
    <p:sldId id="279" r:id="rId16"/>
    <p:sldId id="280" r:id="rId17"/>
    <p:sldId id="282" r:id="rId18"/>
    <p:sldId id="283" r:id="rId19"/>
    <p:sldId id="284" r:id="rId20"/>
    <p:sldId id="286" r:id="rId21"/>
    <p:sldId id="287" r:id="rId22"/>
    <p:sldId id="296" r:id="rId23"/>
    <p:sldId id="297" r:id="rId24"/>
    <p:sldId id="298" r:id="rId25"/>
    <p:sldId id="300" r:id="rId26"/>
    <p:sldId id="301" r:id="rId27"/>
    <p:sldId id="302" r:id="rId28"/>
    <p:sldId id="303" r:id="rId29"/>
    <p:sldId id="304" r:id="rId30"/>
    <p:sldId id="305" r:id="rId31"/>
    <p:sldId id="306" r:id="rId32"/>
    <p:sldId id="307" r:id="rId33"/>
    <p:sldId id="308" r:id="rId34"/>
    <p:sldId id="309" r:id="rId35"/>
    <p:sldId id="310" r:id="rId36"/>
    <p:sldId id="311" r:id="rId37"/>
    <p:sldId id="312" r:id="rId38"/>
    <p:sldId id="313" r:id="rId39"/>
    <p:sldId id="314" r:id="rId40"/>
    <p:sldId id="315" r:id="rId41"/>
    <p:sldId id="324" r:id="rId42"/>
    <p:sldId id="325" r:id="rId43"/>
    <p:sldId id="326" r:id="rId44"/>
    <p:sldId id="327" r:id="rId45"/>
    <p:sldId id="328" r:id="rId46"/>
    <p:sldId id="329" r:id="rId47"/>
    <p:sldId id="330" r:id="rId48"/>
    <p:sldId id="331" r:id="rId49"/>
    <p:sldId id="332" r:id="rId50"/>
    <p:sldId id="333" r:id="rId51"/>
    <p:sldId id="334" r:id="rId52"/>
    <p:sldId id="335" r:id="rId53"/>
    <p:sldId id="336" r:id="rId54"/>
    <p:sldId id="337" r:id="rId55"/>
    <p:sldId id="338" r:id="rId56"/>
    <p:sldId id="339" r:id="rId57"/>
    <p:sldId id="340" r:id="rId58"/>
    <p:sldId id="341" r:id="rId59"/>
    <p:sldId id="342" r:id="rId60"/>
    <p:sldId id="343" r:id="rId61"/>
    <p:sldId id="345" r:id="rId62"/>
    <p:sldId id="346"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3D6B6B-F6D1-4176-A50C-A33C24DEC932}" type="datetimeFigureOut">
              <a:rPr lang="en-US" smtClean="0"/>
              <a:t>8/5/2016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7B1728-2633-4831-922E-71A73E72F37D}" type="slidenum">
              <a:rPr lang="en-US" smtClean="0"/>
              <a:t>‹#›</a:t>
            </a:fld>
            <a:endParaRPr lang="en-US"/>
          </a:p>
        </p:txBody>
      </p:sp>
    </p:spTree>
    <p:extLst>
      <p:ext uri="{BB962C8B-B14F-4D97-AF65-F5344CB8AC3E}">
        <p14:creationId xmlns:p14="http://schemas.microsoft.com/office/powerpoint/2010/main" val="2077797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DF8587-EA5B-441B-BEFF-B33015DAB8B1}"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D247A1-43C6-4138-A613-FF83A3261E77}" type="slidenum">
              <a:rPr lang="en-US" smtClean="0"/>
              <a:t>‹#›</a:t>
            </a:fld>
            <a:endParaRPr lang="en-US"/>
          </a:p>
        </p:txBody>
      </p:sp>
    </p:spTree>
    <p:extLst>
      <p:ext uri="{BB962C8B-B14F-4D97-AF65-F5344CB8AC3E}">
        <p14:creationId xmlns:p14="http://schemas.microsoft.com/office/powerpoint/2010/main" val="3796309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DF8587-EA5B-441B-BEFF-B33015DAB8B1}"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D247A1-43C6-4138-A613-FF83A3261E77}" type="slidenum">
              <a:rPr lang="en-US" smtClean="0"/>
              <a:t>‹#›</a:t>
            </a:fld>
            <a:endParaRPr lang="en-US"/>
          </a:p>
        </p:txBody>
      </p:sp>
    </p:spTree>
    <p:extLst>
      <p:ext uri="{BB962C8B-B14F-4D97-AF65-F5344CB8AC3E}">
        <p14:creationId xmlns:p14="http://schemas.microsoft.com/office/powerpoint/2010/main" val="3199913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DF8587-EA5B-441B-BEFF-B33015DAB8B1}"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D247A1-43C6-4138-A613-FF83A3261E77}" type="slidenum">
              <a:rPr lang="en-US" smtClean="0"/>
              <a:t>‹#›</a:t>
            </a:fld>
            <a:endParaRPr lang="en-US"/>
          </a:p>
        </p:txBody>
      </p:sp>
    </p:spTree>
    <p:extLst>
      <p:ext uri="{BB962C8B-B14F-4D97-AF65-F5344CB8AC3E}">
        <p14:creationId xmlns:p14="http://schemas.microsoft.com/office/powerpoint/2010/main" val="1952179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DF8587-EA5B-441B-BEFF-B33015DAB8B1}"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D247A1-43C6-4138-A613-FF83A3261E77}" type="slidenum">
              <a:rPr lang="en-US" smtClean="0"/>
              <a:t>‹#›</a:t>
            </a:fld>
            <a:endParaRPr lang="en-US"/>
          </a:p>
        </p:txBody>
      </p:sp>
    </p:spTree>
    <p:extLst>
      <p:ext uri="{BB962C8B-B14F-4D97-AF65-F5344CB8AC3E}">
        <p14:creationId xmlns:p14="http://schemas.microsoft.com/office/powerpoint/2010/main" val="2725824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DF8587-EA5B-441B-BEFF-B33015DAB8B1}"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D247A1-43C6-4138-A613-FF83A3261E77}" type="slidenum">
              <a:rPr lang="en-US" smtClean="0"/>
              <a:t>‹#›</a:t>
            </a:fld>
            <a:endParaRPr lang="en-US"/>
          </a:p>
        </p:txBody>
      </p:sp>
    </p:spTree>
    <p:extLst>
      <p:ext uri="{BB962C8B-B14F-4D97-AF65-F5344CB8AC3E}">
        <p14:creationId xmlns:p14="http://schemas.microsoft.com/office/powerpoint/2010/main" val="2962257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DF8587-EA5B-441B-BEFF-B33015DAB8B1}"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D247A1-43C6-4138-A613-FF83A3261E77}" type="slidenum">
              <a:rPr lang="en-US" smtClean="0"/>
              <a:t>‹#›</a:t>
            </a:fld>
            <a:endParaRPr lang="en-US"/>
          </a:p>
        </p:txBody>
      </p:sp>
    </p:spTree>
    <p:extLst>
      <p:ext uri="{BB962C8B-B14F-4D97-AF65-F5344CB8AC3E}">
        <p14:creationId xmlns:p14="http://schemas.microsoft.com/office/powerpoint/2010/main" val="3725209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DF8587-EA5B-441B-BEFF-B33015DAB8B1}"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D247A1-43C6-4138-A613-FF83A3261E77}" type="slidenum">
              <a:rPr lang="en-US" smtClean="0"/>
              <a:t>‹#›</a:t>
            </a:fld>
            <a:endParaRPr lang="en-US"/>
          </a:p>
        </p:txBody>
      </p:sp>
    </p:spTree>
    <p:extLst>
      <p:ext uri="{BB962C8B-B14F-4D97-AF65-F5344CB8AC3E}">
        <p14:creationId xmlns:p14="http://schemas.microsoft.com/office/powerpoint/2010/main" val="3494914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DF8587-EA5B-441B-BEFF-B33015DAB8B1}"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D247A1-43C6-4138-A613-FF83A3261E77}" type="slidenum">
              <a:rPr lang="en-US" smtClean="0"/>
              <a:t>‹#›</a:t>
            </a:fld>
            <a:endParaRPr lang="en-US"/>
          </a:p>
        </p:txBody>
      </p:sp>
    </p:spTree>
    <p:extLst>
      <p:ext uri="{BB962C8B-B14F-4D97-AF65-F5344CB8AC3E}">
        <p14:creationId xmlns:p14="http://schemas.microsoft.com/office/powerpoint/2010/main" val="567489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DF8587-EA5B-441B-BEFF-B33015DAB8B1}"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D247A1-43C6-4138-A613-FF83A3261E77}" type="slidenum">
              <a:rPr lang="en-US" smtClean="0"/>
              <a:t>‹#›</a:t>
            </a:fld>
            <a:endParaRPr lang="en-US"/>
          </a:p>
        </p:txBody>
      </p:sp>
    </p:spTree>
    <p:extLst>
      <p:ext uri="{BB962C8B-B14F-4D97-AF65-F5344CB8AC3E}">
        <p14:creationId xmlns:p14="http://schemas.microsoft.com/office/powerpoint/2010/main" val="432249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DF8587-EA5B-441B-BEFF-B33015DAB8B1}"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D247A1-43C6-4138-A613-FF83A3261E77}" type="slidenum">
              <a:rPr lang="en-US" smtClean="0"/>
              <a:t>‹#›</a:t>
            </a:fld>
            <a:endParaRPr lang="en-US"/>
          </a:p>
        </p:txBody>
      </p:sp>
    </p:spTree>
    <p:extLst>
      <p:ext uri="{BB962C8B-B14F-4D97-AF65-F5344CB8AC3E}">
        <p14:creationId xmlns:p14="http://schemas.microsoft.com/office/powerpoint/2010/main" val="3356093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DF8587-EA5B-441B-BEFF-B33015DAB8B1}"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D247A1-43C6-4138-A613-FF83A3261E77}" type="slidenum">
              <a:rPr lang="en-US" smtClean="0"/>
              <a:t>‹#›</a:t>
            </a:fld>
            <a:endParaRPr lang="en-US"/>
          </a:p>
        </p:txBody>
      </p:sp>
    </p:spTree>
    <p:extLst>
      <p:ext uri="{BB962C8B-B14F-4D97-AF65-F5344CB8AC3E}">
        <p14:creationId xmlns:p14="http://schemas.microsoft.com/office/powerpoint/2010/main" val="827195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F8587-EA5B-441B-BEFF-B33015DAB8B1}" type="datetimeFigureOut">
              <a:rPr lang="en-US" smtClean="0"/>
              <a:t>8/5/2016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D247A1-43C6-4138-A613-FF83A3261E77}" type="slidenum">
              <a:rPr lang="en-US" smtClean="0"/>
              <a:t>‹#›</a:t>
            </a:fld>
            <a:endParaRPr lang="en-US"/>
          </a:p>
        </p:txBody>
      </p:sp>
    </p:spTree>
    <p:extLst>
      <p:ext uri="{BB962C8B-B14F-4D97-AF65-F5344CB8AC3E}">
        <p14:creationId xmlns:p14="http://schemas.microsoft.com/office/powerpoint/2010/main" val="1565954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png"/><Relationship Id="rId3" Type="http://schemas.openxmlformats.org/officeDocument/2006/relationships/slide" Target="slide3.xml"/><Relationship Id="rId7" Type="http://schemas.openxmlformats.org/officeDocument/2006/relationships/image" Target="../media/image10.png"/><Relationship Id="rId12" Type="http://schemas.openxmlformats.org/officeDocument/2006/relationships/hyperlink" Target="TAR1%20United%20States%20Facts.ppt#-1,2,Contents" TargetMode="Externa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png"/><Relationship Id="rId3" Type="http://schemas.openxmlformats.org/officeDocument/2006/relationships/slide" Target="slide3.xml"/><Relationship Id="rId7" Type="http://schemas.openxmlformats.org/officeDocument/2006/relationships/image" Target="../media/image10.png"/><Relationship Id="rId12" Type="http://schemas.openxmlformats.org/officeDocument/2006/relationships/hyperlink" Target="TAR1%20United%20States%20Facts.ppt#-1,2,Contents" TargetMode="Externa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png"/><Relationship Id="rId3" Type="http://schemas.openxmlformats.org/officeDocument/2006/relationships/slide" Target="slide3.xml"/><Relationship Id="rId7" Type="http://schemas.openxmlformats.org/officeDocument/2006/relationships/image" Target="../media/image10.png"/><Relationship Id="rId12" Type="http://schemas.openxmlformats.org/officeDocument/2006/relationships/hyperlink" Target="TAR1%20United%20States%20Facts.ppt#-1,2,Contents" TargetMode="Externa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png"/><Relationship Id="rId3" Type="http://schemas.openxmlformats.org/officeDocument/2006/relationships/slide" Target="slide3.xml"/><Relationship Id="rId7" Type="http://schemas.openxmlformats.org/officeDocument/2006/relationships/image" Target="../media/image10.png"/><Relationship Id="rId12" Type="http://schemas.openxmlformats.org/officeDocument/2006/relationships/hyperlink" Target="TAR1%20United%20States%20Facts.ppt#-1,2,Contents" TargetMode="Externa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 Target="slide9.xml"/><Relationship Id="rId7"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19.jpeg"/><Relationship Id="rId4" Type="http://schemas.openxmlformats.org/officeDocument/2006/relationships/image" Target="../media/image16.png"/><Relationship Id="rId9"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slide" Target="slide12.xml"/><Relationship Id="rId10" Type="http://schemas.openxmlformats.org/officeDocument/2006/relationships/image" Target="../media/image19.jpeg"/><Relationship Id="rId4" Type="http://schemas.openxmlformats.org/officeDocument/2006/relationships/image" Target="../media/image9.png"/><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slide" Target="slide12.xml"/><Relationship Id="rId10" Type="http://schemas.openxmlformats.org/officeDocument/2006/relationships/image" Target="../media/image19.jpeg"/><Relationship Id="rId4" Type="http://schemas.openxmlformats.org/officeDocument/2006/relationships/image" Target="../media/image9.png"/><Relationship Id="rId9"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slide" Target="slide12.xml"/><Relationship Id="rId4" Type="http://schemas.openxmlformats.org/officeDocument/2006/relationships/image" Target="../media/image9.png"/><Relationship Id="rId9"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slide" Target="slide12.xml"/><Relationship Id="rId4" Type="http://schemas.openxmlformats.org/officeDocument/2006/relationships/image" Target="../media/image9.png"/><Relationship Id="rId9"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slide" Target="slide12.xml"/><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slide" Target="slide1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slide" Target="slide12.xml"/><Relationship Id="rId4" Type="http://schemas.openxmlformats.org/officeDocument/2006/relationships/image" Target="../media/image9.png"/><Relationship Id="rId9" Type="http://schemas.openxmlformats.org/officeDocument/2006/relationships/image" Target="../media/image14.png"/></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 Target="slide9.xml"/><Relationship Id="rId7"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22.png"/><Relationship Id="rId10" Type="http://schemas.openxmlformats.org/officeDocument/2006/relationships/image" Target="../media/image19.jpeg"/><Relationship Id="rId4" Type="http://schemas.openxmlformats.org/officeDocument/2006/relationships/image" Target="../media/image16.png"/><Relationship Id="rId9" Type="http://schemas.openxmlformats.org/officeDocument/2006/relationships/image" Target="../media/image14.png"/></Relationships>
</file>

<file path=ppt/slides/_rels/slide2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slide" Target="slide29.xml"/><Relationship Id="rId10" Type="http://schemas.openxmlformats.org/officeDocument/2006/relationships/image" Target="../media/image19.jpeg"/><Relationship Id="rId4" Type="http://schemas.openxmlformats.org/officeDocument/2006/relationships/image" Target="../media/image9.png"/><Relationship Id="rId9" Type="http://schemas.openxmlformats.org/officeDocument/2006/relationships/image" Target="../media/image14.png"/></Relationships>
</file>

<file path=ppt/slides/_rels/slide2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slide" Target="slide29.xml"/><Relationship Id="rId10" Type="http://schemas.openxmlformats.org/officeDocument/2006/relationships/image" Target="../media/image19.jpeg"/><Relationship Id="rId4" Type="http://schemas.openxmlformats.org/officeDocument/2006/relationships/image" Target="../media/image9.png"/><Relationship Id="rId9" Type="http://schemas.openxmlformats.org/officeDocument/2006/relationships/image" Target="../media/image14.png"/></Relationships>
</file>

<file path=ppt/slides/_rels/slide2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slide" Target="slide29.xml"/><Relationship Id="rId4" Type="http://schemas.openxmlformats.org/officeDocument/2006/relationships/image" Target="../media/image9.png"/><Relationship Id="rId9"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slide" Target="slide29.xml"/><Relationship Id="rId10" Type="http://schemas.openxmlformats.org/officeDocument/2006/relationships/image" Target="../media/image23.png"/><Relationship Id="rId4" Type="http://schemas.openxmlformats.org/officeDocument/2006/relationships/image" Target="../media/image9.png"/><Relationship Id="rId9" Type="http://schemas.openxmlformats.org/officeDocument/2006/relationships/image" Target="../media/image14.png"/></Relationships>
</file>

<file path=ppt/slides/_rels/slide2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slide" Target="slide29.xml"/><Relationship Id="rId4" Type="http://schemas.openxmlformats.org/officeDocument/2006/relationships/image" Target="../media/image9.png"/><Relationship Id="rId9"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slide" Target="slide29.xml"/><Relationship Id="rId4" Type="http://schemas.openxmlformats.org/officeDocument/2006/relationships/image" Target="../media/image9.png"/><Relationship Id="rId9" Type="http://schemas.openxmlformats.org/officeDocument/2006/relationships/image" Target="../media/image23.png"/></Relationships>
</file>

<file path=ppt/slides/_rels/slide3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slide" Target="slide29.xml"/><Relationship Id="rId4" Type="http://schemas.openxmlformats.org/officeDocument/2006/relationships/image" Target="../media/image9.png"/><Relationship Id="rId9" Type="http://schemas.openxmlformats.org/officeDocument/2006/relationships/image" Target="../media/image23.png"/></Relationships>
</file>

<file path=ppt/slides/_rels/slide3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slide" Target="slide29.xml"/><Relationship Id="rId10" Type="http://schemas.openxmlformats.org/officeDocument/2006/relationships/image" Target="../media/image23.png"/><Relationship Id="rId4" Type="http://schemas.openxmlformats.org/officeDocument/2006/relationships/image" Target="../media/image9.png"/><Relationship Id="rId9" Type="http://schemas.openxmlformats.org/officeDocument/2006/relationships/image" Target="../media/image14.png"/></Relationships>
</file>

<file path=ppt/slides/_rels/slide3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slide" Target="slide29.xml"/><Relationship Id="rId10" Type="http://schemas.openxmlformats.org/officeDocument/2006/relationships/image" Target="../media/image23.png"/><Relationship Id="rId4" Type="http://schemas.openxmlformats.org/officeDocument/2006/relationships/image" Target="../media/image9.png"/><Relationship Id="rId9" Type="http://schemas.openxmlformats.org/officeDocument/2006/relationships/image" Target="../media/image14.png"/></Relationships>
</file>

<file path=ppt/slides/_rels/slide3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slide" Target="slide29.xml"/><Relationship Id="rId10" Type="http://schemas.openxmlformats.org/officeDocument/2006/relationships/image" Target="../media/image23.png"/><Relationship Id="rId4" Type="http://schemas.openxmlformats.org/officeDocument/2006/relationships/image" Target="../media/image9.png"/><Relationship Id="rId9" Type="http://schemas.openxmlformats.org/officeDocument/2006/relationships/image" Target="../media/image14.png"/></Relationships>
</file>

<file path=ppt/slides/_rels/slide3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3.png"/><Relationship Id="rId5" Type="http://schemas.openxmlformats.org/officeDocument/2006/relationships/slide" Target="slide29.xml"/><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20.png"/></Relationships>
</file>

<file path=ppt/slides/_rels/slide3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slide" Target="slide29.xml"/><Relationship Id="rId4" Type="http://schemas.openxmlformats.org/officeDocument/2006/relationships/image" Target="../media/image9.png"/><Relationship Id="rId9" Type="http://schemas.openxmlformats.org/officeDocument/2006/relationships/image" Target="../media/image23.png"/></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slide" Target="slide29.xml"/><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slide" Target="slide29.xml"/><Relationship Id="rId4" Type="http://schemas.openxmlformats.org/officeDocument/2006/relationships/image" Target="../media/image9.png"/><Relationship Id="rId9"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slide" Target="slide29.xml"/><Relationship Id="rId10" Type="http://schemas.openxmlformats.org/officeDocument/2006/relationships/image" Target="../media/image23.png"/><Relationship Id="rId4" Type="http://schemas.openxmlformats.org/officeDocument/2006/relationships/image" Target="../media/image9.png"/><Relationship Id="rId9" Type="http://schemas.openxmlformats.org/officeDocument/2006/relationships/image" Target="../media/image14.png"/></Relationships>
</file>

<file path=ppt/slides/_rels/slide4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 Target="slide9.xml"/><Relationship Id="rId7"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29.png"/><Relationship Id="rId10" Type="http://schemas.openxmlformats.org/officeDocument/2006/relationships/image" Target="../media/image30.jpeg"/><Relationship Id="rId4" Type="http://schemas.openxmlformats.org/officeDocument/2006/relationships/image" Target="../media/image16.png"/><Relationship Id="rId9" Type="http://schemas.openxmlformats.org/officeDocument/2006/relationships/image" Target="../media/image14.png"/></Relationships>
</file>

<file path=ppt/slides/_rels/slide4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slide" Target="slide55.xml"/><Relationship Id="rId10" Type="http://schemas.openxmlformats.org/officeDocument/2006/relationships/image" Target="../media/image30.jpeg"/><Relationship Id="rId4" Type="http://schemas.openxmlformats.org/officeDocument/2006/relationships/image" Target="../media/image9.png"/><Relationship Id="rId9" Type="http://schemas.openxmlformats.org/officeDocument/2006/relationships/image" Target="../media/image14.png"/></Relationships>
</file>

<file path=ppt/slides/_rels/slide4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 Target="slide55.xml"/><Relationship Id="rId5" Type="http://schemas.openxmlformats.org/officeDocument/2006/relationships/image" Target="../media/image29.png"/><Relationship Id="rId10" Type="http://schemas.openxmlformats.org/officeDocument/2006/relationships/image" Target="../media/image30.jpeg"/><Relationship Id="rId4" Type="http://schemas.openxmlformats.org/officeDocument/2006/relationships/image" Target="../media/image9.png"/><Relationship Id="rId9" Type="http://schemas.openxmlformats.org/officeDocument/2006/relationships/image" Target="../media/image14.png"/></Relationships>
</file>

<file path=ppt/slides/_rels/slide4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4.png"/><Relationship Id="rId3" Type="http://schemas.openxmlformats.org/officeDocument/2006/relationships/image" Target="../media/image6.png"/><Relationship Id="rId7" Type="http://schemas.openxmlformats.org/officeDocument/2006/relationships/image" Target="../media/image32.png"/><Relationship Id="rId12"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image" Target="../media/image7.png"/><Relationship Id="rId5" Type="http://schemas.openxmlformats.org/officeDocument/2006/relationships/image" Target="../media/image9.png"/><Relationship Id="rId15" Type="http://schemas.openxmlformats.org/officeDocument/2006/relationships/image" Target="../media/image30.jpeg"/><Relationship Id="rId10" Type="http://schemas.openxmlformats.org/officeDocument/2006/relationships/slide" Target="slide55.xml"/><Relationship Id="rId4" Type="http://schemas.openxmlformats.org/officeDocument/2006/relationships/image" Target="../media/image8.png"/><Relationship Id="rId9" Type="http://schemas.openxmlformats.org/officeDocument/2006/relationships/image" Target="../media/image29.png"/><Relationship Id="rId14" Type="http://schemas.openxmlformats.org/officeDocument/2006/relationships/image" Target="../media/image14.png"/></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 Target="slide55.xml"/><Relationship Id="rId11" Type="http://schemas.openxmlformats.org/officeDocument/2006/relationships/image" Target="../media/image37.png"/><Relationship Id="rId5" Type="http://schemas.openxmlformats.org/officeDocument/2006/relationships/image" Target="../media/image29.png"/><Relationship Id="rId10" Type="http://schemas.openxmlformats.org/officeDocument/2006/relationships/image" Target="../media/image36.png"/><Relationship Id="rId4" Type="http://schemas.openxmlformats.org/officeDocument/2006/relationships/image" Target="../media/image9.png"/><Relationship Id="rId9" Type="http://schemas.openxmlformats.org/officeDocument/2006/relationships/image" Target="../media/image14.png"/></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slide" Target="slide55.xml"/><Relationship Id="rId4" Type="http://schemas.openxmlformats.org/officeDocument/2006/relationships/image" Target="../media/image9.png"/></Relationships>
</file>

<file path=ppt/slides/_rels/slide4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 Target="slide55.xml"/><Relationship Id="rId5" Type="http://schemas.openxmlformats.org/officeDocument/2006/relationships/image" Target="../media/image29.png"/><Relationship Id="rId4" Type="http://schemas.openxmlformats.org/officeDocument/2006/relationships/image" Target="../media/image9.png"/><Relationship Id="rId9" Type="http://schemas.openxmlformats.org/officeDocument/2006/relationships/image" Target="../media/image14.png"/></Relationships>
</file>

<file path=ppt/slides/_rels/slide5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 Target="slide55.xml"/><Relationship Id="rId11" Type="http://schemas.openxmlformats.org/officeDocument/2006/relationships/image" Target="../media/image37.png"/><Relationship Id="rId5" Type="http://schemas.openxmlformats.org/officeDocument/2006/relationships/image" Target="../media/image29.png"/><Relationship Id="rId10" Type="http://schemas.openxmlformats.org/officeDocument/2006/relationships/image" Target="../media/image36.png"/><Relationship Id="rId4" Type="http://schemas.openxmlformats.org/officeDocument/2006/relationships/image" Target="../media/image9.png"/><Relationship Id="rId9" Type="http://schemas.openxmlformats.org/officeDocument/2006/relationships/image" Target="../media/image14.png"/></Relationships>
</file>

<file path=ppt/slides/_rels/slide5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 Target="slide55.xml"/><Relationship Id="rId11" Type="http://schemas.openxmlformats.org/officeDocument/2006/relationships/image" Target="../media/image37.png"/><Relationship Id="rId5" Type="http://schemas.openxmlformats.org/officeDocument/2006/relationships/image" Target="../media/image29.png"/><Relationship Id="rId10" Type="http://schemas.openxmlformats.org/officeDocument/2006/relationships/image" Target="../media/image36.png"/><Relationship Id="rId4" Type="http://schemas.openxmlformats.org/officeDocument/2006/relationships/image" Target="../media/image9.png"/><Relationship Id="rId9" Type="http://schemas.openxmlformats.org/officeDocument/2006/relationships/image" Target="../media/image14.png"/></Relationships>
</file>

<file path=ppt/slides/_rels/slide5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 Target="slide55.xml"/><Relationship Id="rId11" Type="http://schemas.openxmlformats.org/officeDocument/2006/relationships/image" Target="../media/image37.png"/><Relationship Id="rId5" Type="http://schemas.openxmlformats.org/officeDocument/2006/relationships/image" Target="../media/image29.png"/><Relationship Id="rId10" Type="http://schemas.openxmlformats.org/officeDocument/2006/relationships/image" Target="../media/image36.png"/><Relationship Id="rId4" Type="http://schemas.openxmlformats.org/officeDocument/2006/relationships/image" Target="../media/image9.png"/><Relationship Id="rId9" Type="http://schemas.openxmlformats.org/officeDocument/2006/relationships/image" Target="../media/image1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png"/><Relationship Id="rId3" Type="http://schemas.openxmlformats.org/officeDocument/2006/relationships/slide" Target="slide3.xml"/><Relationship Id="rId7" Type="http://schemas.openxmlformats.org/officeDocument/2006/relationships/image" Target="../media/image10.png"/><Relationship Id="rId12" Type="http://schemas.openxmlformats.org/officeDocument/2006/relationships/hyperlink" Target="TAR1%20United%20States%20Facts.ppt#-1,2,Contents" TargetMode="Externa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1 notes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57178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ctrTitle"/>
          </p:nvPr>
        </p:nvSpPr>
        <p:spPr>
          <a:xfrm>
            <a:off x="6400800" y="6931025"/>
            <a:ext cx="2743200" cy="307975"/>
          </a:xfrm>
          <a:noFill/>
        </p:spPr>
        <p:txBody>
          <a:bodyPr>
            <a:normAutofit fontScale="90000"/>
          </a:bodyPr>
          <a:lstStyle/>
          <a:p>
            <a:pPr eaLnBrk="1" hangingPunct="1"/>
            <a:r>
              <a:rPr lang="en-US" altLang="en-US" smtClean="0">
                <a:solidFill>
                  <a:schemeClr val="bg1"/>
                </a:solidFill>
              </a:rPr>
              <a:t>Introduction 3</a:t>
            </a:r>
          </a:p>
        </p:txBody>
      </p:sp>
      <p:pic>
        <p:nvPicPr>
          <p:cNvPr id="18435" name="Picture 5" descr="aj-back">
            <a:hlinkClick r:id="" action="ppaction://hlinkshowjump?jump=previousslide" highlightClick="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2938"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6" descr="aj-Bback">
            <a:hlinkClick r:id="rId3" action="ppaction://hlinksldjump" highlightClick="1"/>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2250" y="6423025"/>
            <a:ext cx="420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7" descr="aj-exit">
            <a:hlinkClick r:id="" action="ppaction://hlinkshowjump?jump=endshow" highlightClick="1"/>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2156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9" descr="aj-next">
            <a:hlinkClick r:id="" action="ppaction://hlinkshowjump?jump=nextslide" highlightClick="1"/>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8521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 Box 14"/>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Chapter Objectives</a:t>
            </a:r>
          </a:p>
        </p:txBody>
      </p:sp>
      <p:sp>
        <p:nvSpPr>
          <p:cNvPr id="12304" name="Text Box 16"/>
          <p:cNvSpPr txBox="1">
            <a:spLocks noChangeArrowheads="1"/>
          </p:cNvSpPr>
          <p:nvPr/>
        </p:nvSpPr>
        <p:spPr bwMode="auto">
          <a:xfrm>
            <a:off x="695325" y="1676400"/>
            <a:ext cx="6696075" cy="75713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dirty="0"/>
              <a:t>Describe why powerful empires arose in </a:t>
            </a:r>
            <a:br>
              <a:rPr lang="en-US" altLang="en-US" dirty="0"/>
            </a:br>
            <a:r>
              <a:rPr lang="en-US" altLang="en-US" dirty="0"/>
              <a:t>the Americas. </a:t>
            </a:r>
            <a:endParaRPr lang="en-US" altLang="en-US" sz="1600" b="1" dirty="0"/>
          </a:p>
        </p:txBody>
      </p:sp>
      <p:sp>
        <p:nvSpPr>
          <p:cNvPr id="12305" name="Text Box 17"/>
          <p:cNvSpPr txBox="1">
            <a:spLocks noChangeArrowheads="1"/>
          </p:cNvSpPr>
          <p:nvPr/>
        </p:nvSpPr>
        <p:spPr bwMode="auto">
          <a:xfrm>
            <a:off x="1743075" y="2479675"/>
            <a:ext cx="6932613" cy="7493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a:solidFill>
                  <a:schemeClr val="bg1"/>
                </a:solidFill>
              </a:rPr>
              <a:t>Investigate how the people of each empire adapted to their environment.</a:t>
            </a:r>
          </a:p>
        </p:txBody>
      </p:sp>
      <p:sp>
        <p:nvSpPr>
          <p:cNvPr id="12306" name="Text Box 18"/>
          <p:cNvSpPr txBox="1">
            <a:spLocks noChangeArrowheads="1"/>
          </p:cNvSpPr>
          <p:nvPr/>
        </p:nvSpPr>
        <p:spPr bwMode="black">
          <a:xfrm>
            <a:off x="1743075" y="1187450"/>
            <a:ext cx="7137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800" b="1">
                <a:solidFill>
                  <a:srgbClr val="8DC6DF"/>
                </a:solidFill>
              </a:rPr>
              <a:t>Section 2: Cities and Empires</a:t>
            </a:r>
            <a:endParaRPr lang="en-US" altLang="en-US" sz="2800">
              <a:solidFill>
                <a:srgbClr val="8DC6DF"/>
              </a:solidFill>
            </a:endParaRPr>
          </a:p>
        </p:txBody>
      </p:sp>
      <p:pic>
        <p:nvPicPr>
          <p:cNvPr id="18444" name="Picture 25" descr="introduct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invGray">
          <a:xfrm>
            <a:off x="6662738" y="109538"/>
            <a:ext cx="24479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50" descr="skillbuilder_ss">
            <a:hlinkClick r:id="" action="ppaction://noaction"/>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3513" y="3930650"/>
            <a:ext cx="12065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58" descr="why_it_matters_trans">
            <a:hlinkClick r:id="" action="ppaction://noaction" highlightClick="1"/>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3513" y="3233738"/>
            <a:ext cx="120808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icture 60" descr="causes_and_effects">
            <a:hlinkClick r:id="" action="ppaction://noaction" highlightClick="1"/>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3513" y="4624388"/>
            <a:ext cx="119697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8" name="Picture 61" descr="Help BTN">
            <a:hlinkClick r:id="" action="ppaction://noaction"/>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70713" y="6423025"/>
            <a:ext cx="42068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9" name="Picture 62" descr="us_facts">
            <a:hlinkClick r:id="rId12" action="ppaction://hlinkpres?slideindex=2&amp;slidetitle=Contents" highlightClick="1"/>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3513" y="2538413"/>
            <a:ext cx="120808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0880668"/>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306"/>
                                        </p:tgtEl>
                                        <p:attrNameLst>
                                          <p:attrName>style.visibility</p:attrName>
                                        </p:attrNameLst>
                                      </p:cBhvr>
                                      <p:to>
                                        <p:strVal val="visible"/>
                                      </p:to>
                                    </p:set>
                                    <p:animEffect transition="in" filter="wipe(up)">
                                      <p:cBhvr>
                                        <p:cTn id="7" dur="500"/>
                                        <p:tgtEl>
                                          <p:spTgt spid="12306"/>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304"/>
                                        </p:tgtEl>
                                        <p:attrNameLst>
                                          <p:attrName>style.visibility</p:attrName>
                                        </p:attrNameLst>
                                      </p:cBhvr>
                                      <p:to>
                                        <p:strVal val="visible"/>
                                      </p:to>
                                    </p:set>
                                    <p:animEffect transition="in" filter="wipe(left)">
                                      <p:cBhvr>
                                        <p:cTn id="11" dur="500"/>
                                        <p:tgtEl>
                                          <p:spTgt spid="1230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305"/>
                                        </p:tgtEl>
                                        <p:attrNameLst>
                                          <p:attrName>style.visibility</p:attrName>
                                        </p:attrNameLst>
                                      </p:cBhvr>
                                      <p:to>
                                        <p:strVal val="visible"/>
                                      </p:to>
                                    </p:set>
                                    <p:animEffect transition="in" filter="wipe(left)">
                                      <p:cBhvr>
                                        <p:cTn id="16" dur="500"/>
                                        <p:tgtEl>
                                          <p:spTgt spid="12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4" grpId="0" autoUpdateAnimBg="0"/>
      <p:bldP spid="12305" grpId="0" autoUpdateAnimBg="0"/>
      <p:bldP spid="12306"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Grp="1" noChangeArrowheads="1"/>
          </p:cNvSpPr>
          <p:nvPr>
            <p:ph type="ctrTitle"/>
          </p:nvPr>
        </p:nvSpPr>
        <p:spPr>
          <a:xfrm>
            <a:off x="6400800" y="6931025"/>
            <a:ext cx="2743200" cy="307975"/>
          </a:xfrm>
          <a:noFill/>
        </p:spPr>
        <p:txBody>
          <a:bodyPr>
            <a:normAutofit fontScale="90000"/>
          </a:bodyPr>
          <a:lstStyle/>
          <a:p>
            <a:pPr eaLnBrk="1" hangingPunct="1"/>
            <a:r>
              <a:rPr lang="en-US" altLang="en-US" smtClean="0">
                <a:solidFill>
                  <a:schemeClr val="bg1"/>
                </a:solidFill>
              </a:rPr>
              <a:t>Introduction 4</a:t>
            </a:r>
          </a:p>
        </p:txBody>
      </p:sp>
      <p:pic>
        <p:nvPicPr>
          <p:cNvPr id="19459" name="Picture 6" descr="aj-back">
            <a:hlinkClick r:id="" action="ppaction://hlinkshowjump?jump=previousslide" highlightClick="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2938"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7" descr="aj-Bback">
            <a:hlinkClick r:id="rId3" action="ppaction://hlinksldjump" highlightClick="1"/>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2250" y="6423025"/>
            <a:ext cx="420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8" descr="aj-exit">
            <a:hlinkClick r:id="" action="ppaction://hlinkshowjump?jump=endshow" highlightClick="1"/>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2156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10" descr="aj-next">
            <a:hlinkClick r:id="" action="ppaction://hlinkshowjump?jump=nextslide" highlightClick="1"/>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8521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 Box 11"/>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Chapter Objectives</a:t>
            </a:r>
          </a:p>
        </p:txBody>
      </p:sp>
      <p:sp>
        <p:nvSpPr>
          <p:cNvPr id="19464" name="Text Box 12"/>
          <p:cNvSpPr txBox="1">
            <a:spLocks noChangeArrowheads="1"/>
          </p:cNvSpPr>
          <p:nvPr/>
        </p:nvSpPr>
        <p:spPr bwMode="black">
          <a:xfrm>
            <a:off x="2209800" y="6416675"/>
            <a:ext cx="438150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423" dir="9200147" algn="ctr" rotWithShape="0">
                    <a:schemeClr val="tx1">
                      <a:alpha val="50000"/>
                    </a:schemeClr>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lnSpc>
                <a:spcPct val="90000"/>
              </a:lnSpc>
              <a:spcBef>
                <a:spcPct val="50000"/>
              </a:spcBef>
            </a:pPr>
            <a:r>
              <a:rPr lang="en-US" altLang="en-US" sz="1200">
                <a:solidFill>
                  <a:srgbClr val="F6DB96"/>
                </a:solidFill>
              </a:rPr>
              <a:t>Click the mouse button or press the </a:t>
            </a:r>
            <a:br>
              <a:rPr lang="en-US" altLang="en-US" sz="1200">
                <a:solidFill>
                  <a:srgbClr val="F6DB96"/>
                </a:solidFill>
              </a:rPr>
            </a:br>
            <a:r>
              <a:rPr lang="en-US" altLang="en-US" sz="1200">
                <a:solidFill>
                  <a:srgbClr val="F6DB96"/>
                </a:solidFill>
              </a:rPr>
              <a:t>Space Bar to display the information.</a:t>
            </a:r>
          </a:p>
        </p:txBody>
      </p:sp>
      <p:sp>
        <p:nvSpPr>
          <p:cNvPr id="3085" name="Text Box 13"/>
          <p:cNvSpPr txBox="1">
            <a:spLocks noChangeArrowheads="1"/>
          </p:cNvSpPr>
          <p:nvPr/>
        </p:nvSpPr>
        <p:spPr bwMode="auto">
          <a:xfrm>
            <a:off x="1743075" y="1676400"/>
            <a:ext cx="6696075" cy="7493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a:solidFill>
                  <a:schemeClr val="bg1"/>
                </a:solidFill>
              </a:rPr>
              <a:t>Explore what early people lived in </a:t>
            </a:r>
            <a:br>
              <a:rPr lang="en-US" altLang="en-US">
                <a:solidFill>
                  <a:schemeClr val="bg1"/>
                </a:solidFill>
              </a:rPr>
            </a:br>
            <a:r>
              <a:rPr lang="en-US" altLang="en-US">
                <a:solidFill>
                  <a:schemeClr val="bg1"/>
                </a:solidFill>
              </a:rPr>
              <a:t>North America. </a:t>
            </a:r>
            <a:endParaRPr lang="en-US" altLang="en-US" sz="1600" b="1">
              <a:solidFill>
                <a:srgbClr val="F2CB68"/>
              </a:solidFill>
            </a:endParaRPr>
          </a:p>
        </p:txBody>
      </p:sp>
      <p:sp>
        <p:nvSpPr>
          <p:cNvPr id="3086" name="Text Box 14"/>
          <p:cNvSpPr txBox="1">
            <a:spLocks noChangeArrowheads="1"/>
          </p:cNvSpPr>
          <p:nvPr/>
        </p:nvSpPr>
        <p:spPr bwMode="auto">
          <a:xfrm>
            <a:off x="1743075" y="2479675"/>
            <a:ext cx="6932613" cy="75713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dirty="0"/>
              <a:t>Examine how different Native American groups adapted to their environments.</a:t>
            </a:r>
          </a:p>
        </p:txBody>
      </p:sp>
      <p:sp>
        <p:nvSpPr>
          <p:cNvPr id="3087" name="Text Box 15"/>
          <p:cNvSpPr txBox="1">
            <a:spLocks noChangeArrowheads="1"/>
          </p:cNvSpPr>
          <p:nvPr/>
        </p:nvSpPr>
        <p:spPr bwMode="black">
          <a:xfrm>
            <a:off x="1743075" y="1187450"/>
            <a:ext cx="7137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800" b="1">
                <a:solidFill>
                  <a:srgbClr val="8DC6DF"/>
                </a:solidFill>
              </a:rPr>
              <a:t>Section 3: North American Peoples</a:t>
            </a:r>
            <a:endParaRPr lang="en-US" altLang="en-US" sz="2800">
              <a:solidFill>
                <a:srgbClr val="8DC6DF"/>
              </a:solidFill>
            </a:endParaRPr>
          </a:p>
        </p:txBody>
      </p:sp>
      <p:pic>
        <p:nvPicPr>
          <p:cNvPr id="19468" name="Picture 17" descr="introduct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invGray">
          <a:xfrm>
            <a:off x="6662738" y="109538"/>
            <a:ext cx="24479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34" descr="skillbuilder_ss">
            <a:hlinkClick r:id="" action="ppaction://noaction"/>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3513" y="3930650"/>
            <a:ext cx="12065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0" name="Picture 42" descr="why_it_matters_trans">
            <a:hlinkClick r:id="" action="ppaction://noaction" highlightClick="1"/>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3513" y="3233738"/>
            <a:ext cx="120808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1" name="Picture 44" descr="causes_and_effects">
            <a:hlinkClick r:id="" action="ppaction://noaction" highlightClick="1"/>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3513" y="4624388"/>
            <a:ext cx="119697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2" name="Picture 45" descr="Help BTN">
            <a:hlinkClick r:id="" action="ppaction://noaction"/>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70713" y="6423025"/>
            <a:ext cx="42068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3" name="Picture 46" descr="us_facts">
            <a:hlinkClick r:id="rId12" action="ppaction://hlinkpres?slideindex=2&amp;slidetitle=Contents" highlightClick="1"/>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3513" y="2538413"/>
            <a:ext cx="120808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0733540"/>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87"/>
                                        </p:tgtEl>
                                        <p:attrNameLst>
                                          <p:attrName>style.visibility</p:attrName>
                                        </p:attrNameLst>
                                      </p:cBhvr>
                                      <p:to>
                                        <p:strVal val="visible"/>
                                      </p:to>
                                    </p:set>
                                    <p:animEffect transition="in" filter="wipe(up)">
                                      <p:cBhvr>
                                        <p:cTn id="7" dur="500"/>
                                        <p:tgtEl>
                                          <p:spTgt spid="308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85"/>
                                        </p:tgtEl>
                                        <p:attrNameLst>
                                          <p:attrName>style.visibility</p:attrName>
                                        </p:attrNameLst>
                                      </p:cBhvr>
                                      <p:to>
                                        <p:strVal val="visible"/>
                                      </p:to>
                                    </p:set>
                                    <p:animEffect transition="in" filter="wipe(left)">
                                      <p:cBhvr>
                                        <p:cTn id="11" dur="500"/>
                                        <p:tgtEl>
                                          <p:spTgt spid="308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086"/>
                                        </p:tgtEl>
                                        <p:attrNameLst>
                                          <p:attrName>style.visibility</p:attrName>
                                        </p:attrNameLst>
                                      </p:cBhvr>
                                      <p:to>
                                        <p:strVal val="visible"/>
                                      </p:to>
                                    </p:set>
                                    <p:animEffect transition="in" filter="wipe(left)">
                                      <p:cBhvr>
                                        <p:cTn id="16" dur="500"/>
                                        <p:tgtEl>
                                          <p:spTgt spid="3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5" grpId="0" autoUpdateAnimBg="0"/>
      <p:bldP spid="3086" grpId="0" autoUpdateAnimBg="0"/>
      <p:bldP spid="3087"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
          <p:cNvSpPr>
            <a:spLocks noGrp="1" noChangeArrowheads="1"/>
          </p:cNvSpPr>
          <p:nvPr>
            <p:ph type="ctrTitle"/>
          </p:nvPr>
        </p:nvSpPr>
        <p:spPr>
          <a:xfrm>
            <a:off x="6400800" y="6931025"/>
            <a:ext cx="2743200" cy="307975"/>
          </a:xfrm>
          <a:noFill/>
        </p:spPr>
        <p:txBody>
          <a:bodyPr>
            <a:normAutofit fontScale="90000"/>
          </a:bodyPr>
          <a:lstStyle/>
          <a:p>
            <a:pPr eaLnBrk="1" hangingPunct="1"/>
            <a:r>
              <a:rPr lang="en-US" altLang="en-US" smtClean="0">
                <a:solidFill>
                  <a:schemeClr val="bg1"/>
                </a:solidFill>
              </a:rPr>
              <a:t>Introduction 5</a:t>
            </a:r>
          </a:p>
        </p:txBody>
      </p:sp>
      <p:pic>
        <p:nvPicPr>
          <p:cNvPr id="20483" name="Picture 11" descr="aj-back">
            <a:hlinkClick r:id="" action="ppaction://hlinkshowjump?jump=previousslide" highlightClick="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2938"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12" descr="aj-Bback">
            <a:hlinkClick r:id="rId3" action="ppaction://hlinksldjump" highlightClick="1"/>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2250" y="6423025"/>
            <a:ext cx="420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3" descr="aj-exit">
            <a:hlinkClick r:id="" action="ppaction://hlinkshowjump?jump=endshow" highlightClick="1"/>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2156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15" descr="aj-next">
            <a:hlinkClick r:id="" action="ppaction://hlinkshowjump?jump=nextslide" highlightClick="1"/>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8521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2" name="Text Box 16"/>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Why It Matters</a:t>
            </a:r>
          </a:p>
        </p:txBody>
      </p:sp>
      <p:sp>
        <p:nvSpPr>
          <p:cNvPr id="9234" name="Text Box 18"/>
          <p:cNvSpPr txBox="1">
            <a:spLocks noChangeArrowheads="1"/>
          </p:cNvSpPr>
          <p:nvPr/>
        </p:nvSpPr>
        <p:spPr bwMode="auto">
          <a:xfrm>
            <a:off x="1744663" y="1187450"/>
            <a:ext cx="6713537" cy="201295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800" dirty="0"/>
              <a:t>Thousands of years ago small groups of hunters crossed a bridge of land that connected Siberia and Alaska. Eventually, they spread throughout North and South America.</a:t>
            </a:r>
            <a:endParaRPr lang="en-US" altLang="en-US" sz="1600" b="1" dirty="0"/>
          </a:p>
        </p:txBody>
      </p:sp>
      <p:pic>
        <p:nvPicPr>
          <p:cNvPr id="20489" name="Picture 20" descr="introduct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invGray">
          <a:xfrm>
            <a:off x="6662738" y="109538"/>
            <a:ext cx="24479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37" descr="skillbuilder_ss">
            <a:hlinkClick r:id="" action="ppaction://noaction"/>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3513" y="3930650"/>
            <a:ext cx="12065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45" descr="why_it_matters_trans">
            <a:hlinkClick r:id="" action="ppaction://noaction" highlightClick="1"/>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3513" y="3233738"/>
            <a:ext cx="120808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47" descr="causes_and_effects">
            <a:hlinkClick r:id="" action="ppaction://noaction" highlightClick="1"/>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3513" y="4624388"/>
            <a:ext cx="119697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Picture 48" descr="Help BTN">
            <a:hlinkClick r:id="" action="ppaction://noaction"/>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70713" y="6423025"/>
            <a:ext cx="42068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4" name="Picture 49" descr="us_facts">
            <a:hlinkClick r:id="rId12" action="ppaction://hlinkpres?slideindex=2&amp;slidetitle=Contents" highlightClick="1"/>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3513" y="2538413"/>
            <a:ext cx="120808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9514371"/>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9232"/>
                                        </p:tgtEl>
                                        <p:attrNameLst>
                                          <p:attrName>style.visibility</p:attrName>
                                        </p:attrNameLst>
                                      </p:cBhvr>
                                      <p:to>
                                        <p:strVal val="visible"/>
                                      </p:to>
                                    </p:set>
                                    <p:animEffect transition="in" filter="checkerboard(across)">
                                      <p:cBhvr>
                                        <p:cTn id="7" dur="500"/>
                                        <p:tgtEl>
                                          <p:spTgt spid="923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wipe(left)">
                                      <p:cBhvr>
                                        <p:cTn id="11" dur="500"/>
                                        <p:tgtEl>
                                          <p:spTgt spid="9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2" grpId="0" autoUpdateAnimBg="0"/>
      <p:bldP spid="9234"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ctrTitle"/>
          </p:nvPr>
        </p:nvSpPr>
        <p:spPr>
          <a:xfrm>
            <a:off x="6400800" y="6931025"/>
            <a:ext cx="2743200" cy="307975"/>
          </a:xfrm>
          <a:noFill/>
        </p:spPr>
        <p:txBody>
          <a:bodyPr>
            <a:normAutofit fontScale="90000"/>
          </a:bodyPr>
          <a:lstStyle/>
          <a:p>
            <a:pPr eaLnBrk="1" hangingPunct="1"/>
            <a:r>
              <a:rPr lang="en-US" altLang="en-US" smtClean="0">
                <a:solidFill>
                  <a:schemeClr val="bg1"/>
                </a:solidFill>
              </a:rPr>
              <a:t>Introduction 6</a:t>
            </a:r>
          </a:p>
        </p:txBody>
      </p:sp>
      <p:pic>
        <p:nvPicPr>
          <p:cNvPr id="21507" name="Picture 12" descr="aj-back">
            <a:hlinkClick r:id="" action="ppaction://hlinkshowjump?jump=previousslide" highlightClick="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2938"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13" descr="aj-Bback">
            <a:hlinkClick r:id="rId3" action="ppaction://hlinksldjump" highlightClick="1"/>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2250" y="6423025"/>
            <a:ext cx="420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14" descr="aj-exit">
            <a:hlinkClick r:id="" action="ppaction://hlinkshowjump?jump=endshow" highlightClick="1"/>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2156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16" descr="aj-next">
            <a:hlinkClick r:id="" action="ppaction://hlinkshowjump?jump=nextslide" highlightClick="1"/>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8521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9" name="Text Box 17"/>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The Impact Today</a:t>
            </a:r>
          </a:p>
        </p:txBody>
      </p:sp>
      <p:sp>
        <p:nvSpPr>
          <p:cNvPr id="8211" name="Text Box 19"/>
          <p:cNvSpPr txBox="1">
            <a:spLocks noChangeArrowheads="1"/>
          </p:cNvSpPr>
          <p:nvPr/>
        </p:nvSpPr>
        <p:spPr bwMode="auto">
          <a:xfrm>
            <a:off x="1744663" y="1187450"/>
            <a:ext cx="7399337" cy="239712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800" dirty="0"/>
              <a:t>These first people, called Native Americans, influenced later cultures. Native Americans are part of the modern world, yet many of them also preserve the ways of life, customs, and traditions developed by their ancestors centuries ago.</a:t>
            </a:r>
            <a:endParaRPr lang="en-US" altLang="en-US" sz="1600" b="1" dirty="0"/>
          </a:p>
        </p:txBody>
      </p:sp>
      <p:pic>
        <p:nvPicPr>
          <p:cNvPr id="21513" name="Picture 25" descr="introduct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invGray">
          <a:xfrm>
            <a:off x="6662738" y="109538"/>
            <a:ext cx="24479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42" descr="skillbuilder_ss">
            <a:hlinkClick r:id="" action="ppaction://noaction"/>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3513" y="3930650"/>
            <a:ext cx="12065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50" descr="why_it_matters_trans">
            <a:hlinkClick r:id="" action="ppaction://noaction" highlightClick="1"/>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3513" y="3233738"/>
            <a:ext cx="120808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52" descr="causes_and_effects">
            <a:hlinkClick r:id="" action="ppaction://noaction" highlightClick="1"/>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3513" y="4624388"/>
            <a:ext cx="119697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53" descr="Help BTN">
            <a:hlinkClick r:id="" action="ppaction://noaction"/>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70713" y="6423025"/>
            <a:ext cx="42068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Picture 54" descr="us_facts">
            <a:hlinkClick r:id="rId12" action="ppaction://hlinkpres?slideindex=2&amp;slidetitle=Contents" highlightClick="1"/>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3513" y="2538413"/>
            <a:ext cx="120808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1928828"/>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8209"/>
                                        </p:tgtEl>
                                        <p:attrNameLst>
                                          <p:attrName>style.visibility</p:attrName>
                                        </p:attrNameLst>
                                      </p:cBhvr>
                                      <p:to>
                                        <p:strVal val="visible"/>
                                      </p:to>
                                    </p:set>
                                    <p:animEffect transition="in" filter="checkerboard(across)">
                                      <p:cBhvr>
                                        <p:cTn id="7" dur="500"/>
                                        <p:tgtEl>
                                          <p:spTgt spid="820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211"/>
                                        </p:tgtEl>
                                        <p:attrNameLst>
                                          <p:attrName>style.visibility</p:attrName>
                                        </p:attrNameLst>
                                      </p:cBhvr>
                                      <p:to>
                                        <p:strVal val="visible"/>
                                      </p:to>
                                    </p:set>
                                    <p:animEffect transition="in" filter="wipe(left)">
                                      <p:cBhvr>
                                        <p:cTn id="11" dur="500"/>
                                        <p:tgtEl>
                                          <p:spTgt spid="8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9" grpId="0" autoUpdateAnimBg="0"/>
      <p:bldP spid="8211"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aj-exit">
            <a:hlinkClick r:id="" action="ppaction://hlinkshowjump?jump=endshow" highlightClick="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156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7"/>
          <p:cNvSpPr>
            <a:spLocks noGrp="1" noChangeArrowheads="1"/>
          </p:cNvSpPr>
          <p:nvPr>
            <p:ph type="ctrTitle"/>
          </p:nvPr>
        </p:nvSpPr>
        <p:spPr>
          <a:xfrm>
            <a:off x="6400800" y="6931025"/>
            <a:ext cx="2743200" cy="307975"/>
          </a:xfrm>
          <a:noFill/>
        </p:spPr>
        <p:txBody>
          <a:bodyPr>
            <a:normAutofit fontScale="90000"/>
          </a:bodyPr>
          <a:lstStyle/>
          <a:p>
            <a:pPr eaLnBrk="1" hangingPunct="1"/>
            <a:r>
              <a:rPr lang="en-US" altLang="en-US" smtClean="0">
                <a:solidFill>
                  <a:schemeClr val="bg1"/>
                </a:solidFill>
              </a:rPr>
              <a:t>Section 1-1</a:t>
            </a:r>
          </a:p>
        </p:txBody>
      </p:sp>
      <p:sp>
        <p:nvSpPr>
          <p:cNvPr id="22536" name="Text Box 8"/>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Guide to Reading</a:t>
            </a:r>
          </a:p>
        </p:txBody>
      </p:sp>
      <p:sp>
        <p:nvSpPr>
          <p:cNvPr id="25605" name="Text Box 9"/>
          <p:cNvSpPr txBox="1">
            <a:spLocks noChangeArrowheads="1"/>
          </p:cNvSpPr>
          <p:nvPr/>
        </p:nvSpPr>
        <p:spPr bwMode="black">
          <a:xfrm>
            <a:off x="2209800" y="6416675"/>
            <a:ext cx="438150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423" dir="9200147" algn="ctr" rotWithShape="0">
                    <a:schemeClr val="tx1">
                      <a:alpha val="50000"/>
                    </a:schemeClr>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lnSpc>
                <a:spcPct val="90000"/>
              </a:lnSpc>
              <a:spcBef>
                <a:spcPct val="50000"/>
              </a:spcBef>
            </a:pPr>
            <a:r>
              <a:rPr lang="en-US" altLang="en-US" sz="1200">
                <a:solidFill>
                  <a:srgbClr val="F6DB96"/>
                </a:solidFill>
              </a:rPr>
              <a:t>Click the mouse button or press the </a:t>
            </a:r>
            <a:br>
              <a:rPr lang="en-US" altLang="en-US" sz="1200">
                <a:solidFill>
                  <a:srgbClr val="F6DB96"/>
                </a:solidFill>
              </a:rPr>
            </a:br>
            <a:r>
              <a:rPr lang="en-US" altLang="en-US" sz="1200">
                <a:solidFill>
                  <a:srgbClr val="F6DB96"/>
                </a:solidFill>
              </a:rPr>
              <a:t>Space Bar to display the information.</a:t>
            </a:r>
          </a:p>
        </p:txBody>
      </p:sp>
      <p:sp>
        <p:nvSpPr>
          <p:cNvPr id="22538" name="Text Box 10"/>
          <p:cNvSpPr txBox="1">
            <a:spLocks noChangeArrowheads="1"/>
          </p:cNvSpPr>
          <p:nvPr/>
        </p:nvSpPr>
        <p:spPr bwMode="auto">
          <a:xfrm>
            <a:off x="1743075" y="1676400"/>
            <a:ext cx="6696075" cy="75713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dirty="0"/>
              <a:t>The first Americans spread throughout North, Central, and South America. </a:t>
            </a:r>
            <a:endParaRPr lang="en-US" altLang="en-US" sz="1600" b="1" dirty="0"/>
          </a:p>
        </p:txBody>
      </p:sp>
      <p:sp>
        <p:nvSpPr>
          <p:cNvPr id="22539" name="Text Box 11"/>
          <p:cNvSpPr txBox="1">
            <a:spLocks noChangeArrowheads="1"/>
          </p:cNvSpPr>
          <p:nvPr/>
        </p:nvSpPr>
        <p:spPr bwMode="auto">
          <a:xfrm>
            <a:off x="1743075" y="3819525"/>
            <a:ext cx="2828925" cy="420688"/>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a:solidFill>
                  <a:schemeClr val="bg1"/>
                </a:solidFill>
              </a:rPr>
              <a:t>archaeology </a:t>
            </a:r>
            <a:endParaRPr lang="en-US" altLang="en-US" sz="1600" b="1">
              <a:solidFill>
                <a:srgbClr val="F2CB68"/>
              </a:solidFill>
            </a:endParaRPr>
          </a:p>
        </p:txBody>
      </p:sp>
      <p:sp>
        <p:nvSpPr>
          <p:cNvPr id="22540" name="Text Box 12"/>
          <p:cNvSpPr txBox="1">
            <a:spLocks noChangeArrowheads="1"/>
          </p:cNvSpPr>
          <p:nvPr/>
        </p:nvSpPr>
        <p:spPr bwMode="black">
          <a:xfrm>
            <a:off x="1743075" y="1187450"/>
            <a:ext cx="7137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800" b="1">
                <a:solidFill>
                  <a:srgbClr val="8DC6DF"/>
                </a:solidFill>
              </a:rPr>
              <a:t>Main Idea</a:t>
            </a:r>
            <a:endParaRPr lang="en-US" altLang="en-US" sz="2800">
              <a:solidFill>
                <a:srgbClr val="8DC6DF"/>
              </a:solidFill>
            </a:endParaRPr>
          </a:p>
        </p:txBody>
      </p:sp>
      <p:sp>
        <p:nvSpPr>
          <p:cNvPr id="22543" name="Text Box 15"/>
          <p:cNvSpPr txBox="1">
            <a:spLocks noChangeArrowheads="1"/>
          </p:cNvSpPr>
          <p:nvPr/>
        </p:nvSpPr>
        <p:spPr bwMode="black">
          <a:xfrm>
            <a:off x="1743075" y="3333750"/>
            <a:ext cx="7137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800" b="1">
                <a:solidFill>
                  <a:srgbClr val="8DC6DF"/>
                </a:solidFill>
              </a:rPr>
              <a:t>Key Terms</a:t>
            </a:r>
            <a:endParaRPr lang="en-US" altLang="en-US" sz="2800">
              <a:solidFill>
                <a:srgbClr val="8DC6DF"/>
              </a:solidFill>
            </a:endParaRPr>
          </a:p>
        </p:txBody>
      </p:sp>
      <p:sp>
        <p:nvSpPr>
          <p:cNvPr id="22544" name="Text Box 16"/>
          <p:cNvSpPr txBox="1">
            <a:spLocks noChangeArrowheads="1"/>
          </p:cNvSpPr>
          <p:nvPr/>
        </p:nvSpPr>
        <p:spPr bwMode="auto">
          <a:xfrm>
            <a:off x="2400300" y="4205577"/>
            <a:ext cx="2828925" cy="138499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dirty="0"/>
              <a:t>artifact </a:t>
            </a:r>
          </a:p>
          <a:p>
            <a:pPr>
              <a:lnSpc>
                <a:spcPct val="90000"/>
              </a:lnSpc>
              <a:spcBef>
                <a:spcPct val="20000"/>
              </a:spcBef>
              <a:spcAft>
                <a:spcPct val="20000"/>
              </a:spcAft>
              <a:buFontTx/>
              <a:buChar char="•"/>
            </a:pPr>
            <a:r>
              <a:rPr lang="en-US" altLang="en-US" dirty="0"/>
              <a:t>Ice Age </a:t>
            </a:r>
          </a:p>
          <a:p>
            <a:pPr>
              <a:lnSpc>
                <a:spcPct val="90000"/>
              </a:lnSpc>
              <a:spcBef>
                <a:spcPct val="20000"/>
              </a:spcBef>
              <a:spcAft>
                <a:spcPct val="20000"/>
              </a:spcAft>
              <a:buFontTx/>
              <a:buChar char="•"/>
            </a:pPr>
            <a:r>
              <a:rPr lang="en-US" altLang="en-US" dirty="0"/>
              <a:t>nomad </a:t>
            </a:r>
            <a:endParaRPr lang="en-US" altLang="en-US" sz="1600" b="1" dirty="0"/>
          </a:p>
        </p:txBody>
      </p:sp>
      <p:sp>
        <p:nvSpPr>
          <p:cNvPr id="22545" name="Text Box 17"/>
          <p:cNvSpPr txBox="1">
            <a:spLocks noChangeArrowheads="1"/>
          </p:cNvSpPr>
          <p:nvPr/>
        </p:nvSpPr>
        <p:spPr bwMode="auto">
          <a:xfrm>
            <a:off x="5248275" y="3819525"/>
            <a:ext cx="2828925" cy="1865126"/>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dirty="0"/>
              <a:t>migration </a:t>
            </a:r>
          </a:p>
          <a:p>
            <a:pPr>
              <a:lnSpc>
                <a:spcPct val="90000"/>
              </a:lnSpc>
              <a:spcBef>
                <a:spcPct val="20000"/>
              </a:spcBef>
              <a:spcAft>
                <a:spcPct val="20000"/>
              </a:spcAft>
              <a:buFontTx/>
              <a:buChar char="•"/>
            </a:pPr>
            <a:r>
              <a:rPr lang="en-US" altLang="en-US" dirty="0"/>
              <a:t>maize </a:t>
            </a:r>
          </a:p>
          <a:p>
            <a:pPr>
              <a:lnSpc>
                <a:spcPct val="90000"/>
              </a:lnSpc>
              <a:spcBef>
                <a:spcPct val="20000"/>
              </a:spcBef>
              <a:spcAft>
                <a:spcPct val="20000"/>
              </a:spcAft>
              <a:buFontTx/>
              <a:buChar char="•"/>
            </a:pPr>
            <a:r>
              <a:rPr lang="en-US" altLang="en-US" dirty="0"/>
              <a:t>carbon dating </a:t>
            </a:r>
          </a:p>
          <a:p>
            <a:pPr>
              <a:lnSpc>
                <a:spcPct val="90000"/>
              </a:lnSpc>
              <a:spcBef>
                <a:spcPct val="20000"/>
              </a:spcBef>
              <a:spcAft>
                <a:spcPct val="20000"/>
              </a:spcAft>
              <a:buFontTx/>
              <a:buChar char="•"/>
            </a:pPr>
            <a:r>
              <a:rPr lang="en-US" altLang="en-US" dirty="0"/>
              <a:t>culture</a:t>
            </a:r>
          </a:p>
        </p:txBody>
      </p:sp>
      <p:pic>
        <p:nvPicPr>
          <p:cNvPr id="25612" name="Picture 19" descr="aj-home">
            <a:hlinkClick r:id="rId3" action="ppaction://hlinksldjump" highlightClick="1"/>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2250" y="6423025"/>
            <a:ext cx="420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30" descr="Section 1_Lecture Not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invGray">
          <a:xfrm>
            <a:off x="6696075" y="38100"/>
            <a:ext cx="24479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34" descr="daily_focus_skills_trans">
            <a:hlinkClick r:id="" action="ppaction://noaction" highlightClick="1"/>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3513" y="2540000"/>
            <a:ext cx="11969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5" name="Picture 48" descr="aj-back">
            <a:hlinkClick r:id="" action="ppaction://hlinkshowjump?jump=previousslide" highlightClick="1"/>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62938"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6" name="Picture 49" descr="aj-next">
            <a:hlinkClick r:id="" action="ppaction://hlinkshowjump?jump=nextslide" highlightClick="1"/>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8521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7" name="Picture 50" descr="Help BTN">
            <a:hlinkClick r:id="" action="ppaction://noaction"/>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70713" y="6423025"/>
            <a:ext cx="42068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8" name="Picture 51" descr="GO Button">
            <a:hlinkClick r:id="" action="ppaction://noaction"/>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3513" y="3233738"/>
            <a:ext cx="1208087"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0396978"/>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2536"/>
                                        </p:tgtEl>
                                        <p:attrNameLst>
                                          <p:attrName>style.visibility</p:attrName>
                                        </p:attrNameLst>
                                      </p:cBhvr>
                                      <p:to>
                                        <p:strVal val="visible"/>
                                      </p:to>
                                    </p:set>
                                    <p:animEffect transition="in" filter="checkerboard(across)">
                                      <p:cBhvr>
                                        <p:cTn id="7" dur="500"/>
                                        <p:tgtEl>
                                          <p:spTgt spid="22536"/>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2540"/>
                                        </p:tgtEl>
                                        <p:attrNameLst>
                                          <p:attrName>style.visibility</p:attrName>
                                        </p:attrNameLst>
                                      </p:cBhvr>
                                      <p:to>
                                        <p:strVal val="visible"/>
                                      </p:to>
                                    </p:set>
                                    <p:animEffect transition="in" filter="wipe(up)">
                                      <p:cBhvr>
                                        <p:cTn id="11" dur="500"/>
                                        <p:tgtEl>
                                          <p:spTgt spid="22540"/>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2538"/>
                                        </p:tgtEl>
                                        <p:attrNameLst>
                                          <p:attrName>style.visibility</p:attrName>
                                        </p:attrNameLst>
                                      </p:cBhvr>
                                      <p:to>
                                        <p:strVal val="visible"/>
                                      </p:to>
                                    </p:set>
                                    <p:animEffect transition="in" filter="wipe(left)">
                                      <p:cBhvr>
                                        <p:cTn id="15" dur="500"/>
                                        <p:tgtEl>
                                          <p:spTgt spid="2253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2543"/>
                                        </p:tgtEl>
                                        <p:attrNameLst>
                                          <p:attrName>style.visibility</p:attrName>
                                        </p:attrNameLst>
                                      </p:cBhvr>
                                      <p:to>
                                        <p:strVal val="visible"/>
                                      </p:to>
                                    </p:set>
                                    <p:animEffect transition="in" filter="wipe(up)">
                                      <p:cBhvr>
                                        <p:cTn id="20" dur="500"/>
                                        <p:tgtEl>
                                          <p:spTgt spid="22543"/>
                                        </p:tgtEl>
                                      </p:cBhvr>
                                    </p:animEffect>
                                  </p:childTnLst>
                                </p:cTn>
                              </p:par>
                            </p:childTnLst>
                          </p:cTn>
                        </p:par>
                        <p:par>
                          <p:cTn id="21" fill="hold" nodeType="afterGroup">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22539">
                                            <p:txEl>
                                              <p:pRg st="0" end="0"/>
                                            </p:txEl>
                                          </p:spTgt>
                                        </p:tgtEl>
                                        <p:attrNameLst>
                                          <p:attrName>style.visibility</p:attrName>
                                        </p:attrNameLst>
                                      </p:cBhvr>
                                      <p:to>
                                        <p:strVal val="visible"/>
                                      </p:to>
                                    </p:set>
                                    <p:animEffect transition="in" filter="wipe(left)">
                                      <p:cBhvr>
                                        <p:cTn id="24" dur="500"/>
                                        <p:tgtEl>
                                          <p:spTgt spid="22539">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2544">
                                            <p:txEl>
                                              <p:pRg st="0" end="0"/>
                                            </p:txEl>
                                          </p:spTgt>
                                        </p:tgtEl>
                                        <p:attrNameLst>
                                          <p:attrName>style.visibility</p:attrName>
                                        </p:attrNameLst>
                                      </p:cBhvr>
                                      <p:to>
                                        <p:strVal val="visible"/>
                                      </p:to>
                                    </p:set>
                                    <p:animEffect transition="in" filter="wipe(left)">
                                      <p:cBhvr>
                                        <p:cTn id="29" dur="500"/>
                                        <p:tgtEl>
                                          <p:spTgt spid="22544">
                                            <p:txEl>
                                              <p:pRg st="0" end="0"/>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2544">
                                            <p:txEl>
                                              <p:pRg st="1" end="1"/>
                                            </p:txEl>
                                          </p:spTgt>
                                        </p:tgtEl>
                                        <p:attrNameLst>
                                          <p:attrName>style.visibility</p:attrName>
                                        </p:attrNameLst>
                                      </p:cBhvr>
                                      <p:to>
                                        <p:strVal val="visible"/>
                                      </p:to>
                                    </p:set>
                                    <p:animEffect transition="in" filter="wipe(left)">
                                      <p:cBhvr>
                                        <p:cTn id="34" dur="500"/>
                                        <p:tgtEl>
                                          <p:spTgt spid="22544">
                                            <p:txEl>
                                              <p:pRg st="1" end="1"/>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2544">
                                            <p:txEl>
                                              <p:pRg st="2" end="2"/>
                                            </p:txEl>
                                          </p:spTgt>
                                        </p:tgtEl>
                                        <p:attrNameLst>
                                          <p:attrName>style.visibility</p:attrName>
                                        </p:attrNameLst>
                                      </p:cBhvr>
                                      <p:to>
                                        <p:strVal val="visible"/>
                                      </p:to>
                                    </p:set>
                                    <p:animEffect transition="in" filter="wipe(left)">
                                      <p:cBhvr>
                                        <p:cTn id="39" dur="500"/>
                                        <p:tgtEl>
                                          <p:spTgt spid="22544">
                                            <p:txEl>
                                              <p:pRg st="2" end="2"/>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2545">
                                            <p:txEl>
                                              <p:pRg st="0" end="0"/>
                                            </p:txEl>
                                          </p:spTgt>
                                        </p:tgtEl>
                                        <p:attrNameLst>
                                          <p:attrName>style.visibility</p:attrName>
                                        </p:attrNameLst>
                                      </p:cBhvr>
                                      <p:to>
                                        <p:strVal val="visible"/>
                                      </p:to>
                                    </p:set>
                                    <p:animEffect transition="in" filter="wipe(left)">
                                      <p:cBhvr>
                                        <p:cTn id="44" dur="500"/>
                                        <p:tgtEl>
                                          <p:spTgt spid="22545">
                                            <p:txEl>
                                              <p:pRg st="0" end="0"/>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2545">
                                            <p:txEl>
                                              <p:pRg st="1" end="1"/>
                                            </p:txEl>
                                          </p:spTgt>
                                        </p:tgtEl>
                                        <p:attrNameLst>
                                          <p:attrName>style.visibility</p:attrName>
                                        </p:attrNameLst>
                                      </p:cBhvr>
                                      <p:to>
                                        <p:strVal val="visible"/>
                                      </p:to>
                                    </p:set>
                                    <p:animEffect transition="in" filter="wipe(left)">
                                      <p:cBhvr>
                                        <p:cTn id="49" dur="500"/>
                                        <p:tgtEl>
                                          <p:spTgt spid="22545">
                                            <p:txEl>
                                              <p:pRg st="1" end="1"/>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2545">
                                            <p:txEl>
                                              <p:pRg st="2" end="2"/>
                                            </p:txEl>
                                          </p:spTgt>
                                        </p:tgtEl>
                                        <p:attrNameLst>
                                          <p:attrName>style.visibility</p:attrName>
                                        </p:attrNameLst>
                                      </p:cBhvr>
                                      <p:to>
                                        <p:strVal val="visible"/>
                                      </p:to>
                                    </p:set>
                                    <p:animEffect transition="in" filter="wipe(left)">
                                      <p:cBhvr>
                                        <p:cTn id="54" dur="500"/>
                                        <p:tgtEl>
                                          <p:spTgt spid="22545">
                                            <p:txEl>
                                              <p:pRg st="2" end="2"/>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2545">
                                            <p:txEl>
                                              <p:pRg st="3" end="3"/>
                                            </p:txEl>
                                          </p:spTgt>
                                        </p:tgtEl>
                                        <p:attrNameLst>
                                          <p:attrName>style.visibility</p:attrName>
                                        </p:attrNameLst>
                                      </p:cBhvr>
                                      <p:to>
                                        <p:strVal val="visible"/>
                                      </p:to>
                                    </p:set>
                                    <p:animEffect transition="in" filter="wipe(left)">
                                      <p:cBhvr>
                                        <p:cTn id="59" dur="500"/>
                                        <p:tgtEl>
                                          <p:spTgt spid="2254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6" grpId="0" autoUpdateAnimBg="0"/>
      <p:bldP spid="22538" grpId="0" autoUpdateAnimBg="0"/>
      <p:bldP spid="22539" grpId="0" build="p" autoUpdateAnimBg="0" advAuto="0"/>
      <p:bldP spid="22540" grpId="0" autoUpdateAnimBg="0"/>
      <p:bldP spid="22543" grpId="0" autoUpdateAnimBg="0"/>
      <p:bldP spid="22544" grpId="0" build="p" autoUpdateAnimBg="0"/>
      <p:bldP spid="22545"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6400800" y="6931025"/>
            <a:ext cx="2743200" cy="307975"/>
          </a:xfrm>
          <a:noFill/>
        </p:spPr>
        <p:txBody>
          <a:bodyPr>
            <a:normAutofit fontScale="90000"/>
          </a:bodyPr>
          <a:lstStyle/>
          <a:p>
            <a:pPr eaLnBrk="1" hangingPunct="1"/>
            <a:r>
              <a:rPr lang="en-US" altLang="en-US" smtClean="0">
                <a:solidFill>
                  <a:schemeClr val="bg1"/>
                </a:solidFill>
              </a:rPr>
              <a:t>Section 1-2</a:t>
            </a:r>
          </a:p>
        </p:txBody>
      </p:sp>
      <p:pic>
        <p:nvPicPr>
          <p:cNvPr id="26627" name="Picture 3" descr="aj-back">
            <a:hlinkClick r:id="" action="ppaction://hlinkshowjump?jump=previousslide" highlightClick="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2938"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5" descr="aj-exit">
            <a:hlinkClick r:id="" action="ppaction://hlinkshowjump?jump=endshow" highlightClick="1"/>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156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7" descr="aj-next">
            <a:hlinkClick r:id="" action="ppaction://hlinkshowjump?jump=nextslide" highlightClick="1"/>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521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 Box 9"/>
          <p:cNvSpPr txBox="1">
            <a:spLocks noChangeArrowheads="1"/>
          </p:cNvSpPr>
          <p:nvPr/>
        </p:nvSpPr>
        <p:spPr bwMode="black">
          <a:xfrm>
            <a:off x="2209800" y="6416675"/>
            <a:ext cx="438150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423" dir="9200147" algn="ctr" rotWithShape="0">
                    <a:schemeClr val="tx1">
                      <a:alpha val="50000"/>
                    </a:schemeClr>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lnSpc>
                <a:spcPct val="90000"/>
              </a:lnSpc>
              <a:spcBef>
                <a:spcPct val="50000"/>
              </a:spcBef>
            </a:pPr>
            <a:r>
              <a:rPr lang="en-US" altLang="en-US" sz="1200">
                <a:solidFill>
                  <a:srgbClr val="F6DB96"/>
                </a:solidFill>
              </a:rPr>
              <a:t>Click the mouse button or press the </a:t>
            </a:r>
            <a:br>
              <a:rPr lang="en-US" altLang="en-US" sz="1200">
                <a:solidFill>
                  <a:srgbClr val="F6DB96"/>
                </a:solidFill>
              </a:rPr>
            </a:br>
            <a:r>
              <a:rPr lang="en-US" altLang="en-US" sz="1200">
                <a:solidFill>
                  <a:srgbClr val="F6DB96"/>
                </a:solidFill>
              </a:rPr>
              <a:t>Space Bar to display the information.</a:t>
            </a:r>
          </a:p>
        </p:txBody>
      </p:sp>
      <p:sp>
        <p:nvSpPr>
          <p:cNvPr id="26631" name="Text Box 16"/>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Guide to Reading </a:t>
            </a:r>
            <a:r>
              <a:rPr lang="en-US" altLang="en-US" b="1">
                <a:solidFill>
                  <a:srgbClr val="F2CB68"/>
                </a:solidFill>
              </a:rPr>
              <a:t>(cont.)</a:t>
            </a:r>
          </a:p>
        </p:txBody>
      </p:sp>
      <p:sp>
        <p:nvSpPr>
          <p:cNvPr id="23569" name="Text Box 17"/>
          <p:cNvSpPr txBox="1">
            <a:spLocks noChangeArrowheads="1"/>
          </p:cNvSpPr>
          <p:nvPr/>
        </p:nvSpPr>
        <p:spPr bwMode="auto">
          <a:xfrm>
            <a:off x="1743075" y="1676400"/>
            <a:ext cx="7019925" cy="1754326"/>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b="1" dirty="0"/>
              <a:t>Determining Cause and Effect</a:t>
            </a:r>
            <a:r>
              <a:rPr lang="en-US" altLang="en-US" dirty="0"/>
              <a:t>  As you read Section 1, re-create the diagram shown on page 16 of your textbook and explain why the first Americans came to the continent and the consequences of their arrival. </a:t>
            </a:r>
            <a:endParaRPr lang="en-US" altLang="en-US" sz="1600" b="1" dirty="0"/>
          </a:p>
        </p:txBody>
      </p:sp>
      <p:sp>
        <p:nvSpPr>
          <p:cNvPr id="23570" name="Text Box 18"/>
          <p:cNvSpPr txBox="1">
            <a:spLocks noChangeArrowheads="1"/>
          </p:cNvSpPr>
          <p:nvPr/>
        </p:nvSpPr>
        <p:spPr bwMode="auto">
          <a:xfrm>
            <a:off x="1743075" y="3971925"/>
            <a:ext cx="7019925" cy="420688"/>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dirty="0"/>
              <a:t>how the first people arrived in the Americas. </a:t>
            </a:r>
            <a:endParaRPr lang="en-US" altLang="en-US" sz="1600" b="1" dirty="0"/>
          </a:p>
        </p:txBody>
      </p:sp>
      <p:sp>
        <p:nvSpPr>
          <p:cNvPr id="23571" name="Text Box 19"/>
          <p:cNvSpPr txBox="1">
            <a:spLocks noChangeArrowheads="1"/>
          </p:cNvSpPr>
          <p:nvPr/>
        </p:nvSpPr>
        <p:spPr bwMode="black">
          <a:xfrm>
            <a:off x="1743075" y="1187450"/>
            <a:ext cx="7137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800" b="1">
                <a:solidFill>
                  <a:srgbClr val="8DC6DF"/>
                </a:solidFill>
              </a:rPr>
              <a:t>Reading Strategy</a:t>
            </a:r>
            <a:endParaRPr lang="en-US" altLang="en-US" sz="2800">
              <a:solidFill>
                <a:srgbClr val="8DC6DF"/>
              </a:solidFill>
            </a:endParaRPr>
          </a:p>
        </p:txBody>
      </p:sp>
      <p:sp>
        <p:nvSpPr>
          <p:cNvPr id="23572" name="Text Box 20"/>
          <p:cNvSpPr txBox="1">
            <a:spLocks noChangeArrowheads="1"/>
          </p:cNvSpPr>
          <p:nvPr/>
        </p:nvSpPr>
        <p:spPr bwMode="black">
          <a:xfrm>
            <a:off x="1743075" y="3486150"/>
            <a:ext cx="7137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800" b="1">
                <a:solidFill>
                  <a:srgbClr val="8DC6DF"/>
                </a:solidFill>
              </a:rPr>
              <a:t>Read to Learn</a:t>
            </a:r>
            <a:endParaRPr lang="en-US" altLang="en-US" sz="2800">
              <a:solidFill>
                <a:srgbClr val="8DC6DF"/>
              </a:solidFill>
            </a:endParaRPr>
          </a:p>
        </p:txBody>
      </p:sp>
      <p:sp>
        <p:nvSpPr>
          <p:cNvPr id="23573" name="Text Box 21"/>
          <p:cNvSpPr txBox="1">
            <a:spLocks noChangeArrowheads="1"/>
          </p:cNvSpPr>
          <p:nvPr/>
        </p:nvSpPr>
        <p:spPr bwMode="auto">
          <a:xfrm>
            <a:off x="1743075" y="4445000"/>
            <a:ext cx="6943725" cy="75713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dirty="0"/>
              <a:t>which discovery changed the lives of the early Native Americans.</a:t>
            </a:r>
            <a:endParaRPr lang="en-US" altLang="en-US" sz="1600" b="1" dirty="0"/>
          </a:p>
        </p:txBody>
      </p:sp>
      <p:pic>
        <p:nvPicPr>
          <p:cNvPr id="26637" name="Picture 23" descr="aj-Bback">
            <a:hlinkClick r:id="rId5" action="ppaction://hlinksldjump" highlightClick="1"/>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42250" y="6423025"/>
            <a:ext cx="420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8" name="Picture 24" descr="Section 1_Lecture Not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invGray">
          <a:xfrm>
            <a:off x="6696075" y="38100"/>
            <a:ext cx="24479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9" name="Picture 34" descr="daily_focus_skills_trans">
            <a:hlinkClick r:id="" action="ppaction://noaction" highlightClick="1"/>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3513" y="2540000"/>
            <a:ext cx="11969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0" name="Picture 37" descr="Help BTN">
            <a:hlinkClick r:id="" action="ppaction://noaction"/>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70713" y="6423025"/>
            <a:ext cx="42068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1" name="Picture 38" descr="GO Button">
            <a:hlinkClick r:id="" action="ppaction://noaction"/>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3513" y="3233738"/>
            <a:ext cx="1208087"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6878371"/>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3571"/>
                                        </p:tgtEl>
                                        <p:attrNameLst>
                                          <p:attrName>style.visibility</p:attrName>
                                        </p:attrNameLst>
                                      </p:cBhvr>
                                      <p:to>
                                        <p:strVal val="visible"/>
                                      </p:to>
                                    </p:set>
                                    <p:animEffect transition="in" filter="wipe(up)">
                                      <p:cBhvr>
                                        <p:cTn id="7" dur="500"/>
                                        <p:tgtEl>
                                          <p:spTgt spid="23571"/>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569"/>
                                        </p:tgtEl>
                                        <p:attrNameLst>
                                          <p:attrName>style.visibility</p:attrName>
                                        </p:attrNameLst>
                                      </p:cBhvr>
                                      <p:to>
                                        <p:strVal val="visible"/>
                                      </p:to>
                                    </p:set>
                                    <p:animEffect transition="in" filter="wipe(left)">
                                      <p:cBhvr>
                                        <p:cTn id="11" dur="500"/>
                                        <p:tgtEl>
                                          <p:spTgt spid="2356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23572"/>
                                        </p:tgtEl>
                                        <p:attrNameLst>
                                          <p:attrName>style.visibility</p:attrName>
                                        </p:attrNameLst>
                                      </p:cBhvr>
                                      <p:to>
                                        <p:strVal val="visible"/>
                                      </p:to>
                                    </p:set>
                                    <p:animEffect transition="in" filter="wipe(up)">
                                      <p:cBhvr>
                                        <p:cTn id="16" dur="500"/>
                                        <p:tgtEl>
                                          <p:spTgt spid="23572"/>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3570">
                                            <p:txEl>
                                              <p:pRg st="0" end="0"/>
                                            </p:txEl>
                                          </p:spTgt>
                                        </p:tgtEl>
                                        <p:attrNameLst>
                                          <p:attrName>style.visibility</p:attrName>
                                        </p:attrNameLst>
                                      </p:cBhvr>
                                      <p:to>
                                        <p:strVal val="visible"/>
                                      </p:to>
                                    </p:set>
                                    <p:animEffect transition="in" filter="wipe(left)">
                                      <p:cBhvr>
                                        <p:cTn id="20" dur="500"/>
                                        <p:tgtEl>
                                          <p:spTgt spid="23570">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3573">
                                            <p:txEl>
                                              <p:pRg st="0" end="0"/>
                                            </p:txEl>
                                          </p:spTgt>
                                        </p:tgtEl>
                                        <p:attrNameLst>
                                          <p:attrName>style.visibility</p:attrName>
                                        </p:attrNameLst>
                                      </p:cBhvr>
                                      <p:to>
                                        <p:strVal val="visible"/>
                                      </p:to>
                                    </p:set>
                                    <p:animEffect transition="in" filter="wipe(left)">
                                      <p:cBhvr>
                                        <p:cTn id="25" dur="500"/>
                                        <p:tgtEl>
                                          <p:spTgt spid="235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9" grpId="0" autoUpdateAnimBg="0"/>
      <p:bldP spid="23570" grpId="0" build="p" autoUpdateAnimBg="0" advAuto="0"/>
      <p:bldP spid="23571" grpId="0" autoUpdateAnimBg="0"/>
      <p:bldP spid="23572" grpId="0" autoUpdateAnimBg="0"/>
      <p:bldP spid="23573"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6400800" y="6931025"/>
            <a:ext cx="2743200" cy="307975"/>
          </a:xfrm>
          <a:noFill/>
        </p:spPr>
        <p:txBody>
          <a:bodyPr>
            <a:normAutofit fontScale="90000"/>
          </a:bodyPr>
          <a:lstStyle/>
          <a:p>
            <a:pPr eaLnBrk="1" hangingPunct="1"/>
            <a:r>
              <a:rPr lang="en-US" altLang="en-US" smtClean="0">
                <a:solidFill>
                  <a:schemeClr val="bg1"/>
                </a:solidFill>
              </a:rPr>
              <a:t>Section 1-3</a:t>
            </a:r>
          </a:p>
        </p:txBody>
      </p:sp>
      <p:pic>
        <p:nvPicPr>
          <p:cNvPr id="27651" name="Picture 3" descr="aj-back">
            <a:hlinkClick r:id="" action="ppaction://hlinkshowjump?jump=previousslide" highlightClick="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2938"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5" descr="aj-exit">
            <a:hlinkClick r:id="" action="ppaction://hlinkshowjump?jump=endshow" highlightClick="1"/>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156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7" descr="aj-next">
            <a:hlinkClick r:id="" action="ppaction://hlinkshowjump?jump=nextslide" highlightClick="1"/>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521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15" descr="aj-Bback">
            <a:hlinkClick r:id="rId5" action="ppaction://hlinksldjump" highlightClick="1"/>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42250" y="6423025"/>
            <a:ext cx="420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Text Box 16"/>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Guide to Reading </a:t>
            </a:r>
            <a:r>
              <a:rPr lang="en-US" altLang="en-US" b="1">
                <a:solidFill>
                  <a:srgbClr val="F2CB68"/>
                </a:solidFill>
              </a:rPr>
              <a:t>(cont.)</a:t>
            </a:r>
          </a:p>
        </p:txBody>
      </p:sp>
      <p:sp>
        <p:nvSpPr>
          <p:cNvPr id="24593" name="Text Box 17"/>
          <p:cNvSpPr txBox="1">
            <a:spLocks noChangeArrowheads="1"/>
          </p:cNvSpPr>
          <p:nvPr/>
        </p:nvSpPr>
        <p:spPr bwMode="auto">
          <a:xfrm>
            <a:off x="1655474" y="1663700"/>
            <a:ext cx="7019925" cy="75713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b="1" dirty="0"/>
              <a:t>Geography and History</a:t>
            </a:r>
            <a:r>
              <a:rPr lang="en-US" altLang="en-US" dirty="0"/>
              <a:t>  The Ice Age made it possible for hunters to migrate to the Americas</a:t>
            </a:r>
            <a:r>
              <a:rPr lang="en-US" altLang="en-US" dirty="0">
                <a:solidFill>
                  <a:schemeClr val="bg1"/>
                </a:solidFill>
              </a:rPr>
              <a:t>.</a:t>
            </a:r>
            <a:endParaRPr lang="en-US" altLang="en-US" sz="1600" b="1" dirty="0">
              <a:solidFill>
                <a:srgbClr val="F2CB68"/>
              </a:solidFill>
            </a:endParaRPr>
          </a:p>
        </p:txBody>
      </p:sp>
      <p:sp>
        <p:nvSpPr>
          <p:cNvPr id="24594" name="Text Box 18"/>
          <p:cNvSpPr txBox="1">
            <a:spLocks noChangeArrowheads="1"/>
          </p:cNvSpPr>
          <p:nvPr/>
        </p:nvSpPr>
        <p:spPr bwMode="black">
          <a:xfrm>
            <a:off x="1743075" y="1187450"/>
            <a:ext cx="7137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800" b="1">
                <a:solidFill>
                  <a:srgbClr val="8DC6DF"/>
                </a:solidFill>
              </a:rPr>
              <a:t>Section Theme</a:t>
            </a:r>
            <a:endParaRPr lang="en-US" altLang="en-US" sz="2800">
              <a:solidFill>
                <a:srgbClr val="8DC6DF"/>
              </a:solidFill>
            </a:endParaRPr>
          </a:p>
        </p:txBody>
      </p:sp>
      <p:pic>
        <p:nvPicPr>
          <p:cNvPr id="27658" name="Picture 19" descr="Section 1_Lecture Not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invGray">
          <a:xfrm>
            <a:off x="6696075" y="38100"/>
            <a:ext cx="24479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Picture 29" descr="daily_focus_skills_trans">
            <a:hlinkClick r:id="" action="ppaction://noaction" highlightClick="1"/>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3513" y="2540000"/>
            <a:ext cx="11969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Picture 32" descr="Help BTN">
            <a:hlinkClick r:id="" action="ppaction://noaction"/>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70713" y="6423025"/>
            <a:ext cx="42068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1" name="Picture 33" descr="GO Button">
            <a:hlinkClick r:id="" action="ppaction://noaction"/>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3513" y="3233738"/>
            <a:ext cx="1208087"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5245750"/>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594"/>
                                        </p:tgtEl>
                                        <p:attrNameLst>
                                          <p:attrName>style.visibility</p:attrName>
                                        </p:attrNameLst>
                                      </p:cBhvr>
                                      <p:to>
                                        <p:strVal val="visible"/>
                                      </p:to>
                                    </p:set>
                                    <p:animEffect transition="in" filter="wipe(up)">
                                      <p:cBhvr>
                                        <p:cTn id="7" dur="500"/>
                                        <p:tgtEl>
                                          <p:spTgt spid="2459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593"/>
                                        </p:tgtEl>
                                        <p:attrNameLst>
                                          <p:attrName>style.visibility</p:attrName>
                                        </p:attrNameLst>
                                      </p:cBhvr>
                                      <p:to>
                                        <p:strVal val="visible"/>
                                      </p:to>
                                    </p:set>
                                    <p:animEffect transition="in" filter="wipe(left)">
                                      <p:cBhvr>
                                        <p:cTn id="11" dur="500"/>
                                        <p:tgtEl>
                                          <p:spTgt spid="24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3" grpId="0" autoUpdateAnimBg="0"/>
      <p:bldP spid="2459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6400800" y="6931025"/>
            <a:ext cx="2743200" cy="307975"/>
          </a:xfrm>
          <a:noFill/>
        </p:spPr>
        <p:txBody>
          <a:bodyPr>
            <a:normAutofit fontScale="90000"/>
          </a:bodyPr>
          <a:lstStyle/>
          <a:p>
            <a:pPr eaLnBrk="1" hangingPunct="1"/>
            <a:r>
              <a:rPr lang="en-US" altLang="en-US" smtClean="0">
                <a:solidFill>
                  <a:schemeClr val="bg1"/>
                </a:solidFill>
              </a:rPr>
              <a:t>Section 1-5</a:t>
            </a:r>
          </a:p>
        </p:txBody>
      </p:sp>
      <p:pic>
        <p:nvPicPr>
          <p:cNvPr id="29699" name="Picture 3" descr="aj-back">
            <a:hlinkClick r:id="" action="ppaction://hlinkshowjump?jump=previousslide" highlightClick="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2938"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5" descr="aj-exit">
            <a:hlinkClick r:id="" action="ppaction://hlinkshowjump?jump=endshow" highlightClick="1"/>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156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7" descr="aj-next">
            <a:hlinkClick r:id="" action="ppaction://hlinkshowjump?jump=nextslide" highlightClick="1"/>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521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 Box 9"/>
          <p:cNvSpPr txBox="1">
            <a:spLocks noChangeArrowheads="1"/>
          </p:cNvSpPr>
          <p:nvPr/>
        </p:nvSpPr>
        <p:spPr bwMode="black">
          <a:xfrm>
            <a:off x="2209800" y="6416675"/>
            <a:ext cx="438150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423" dir="9200147" algn="ctr" rotWithShape="0">
                    <a:schemeClr val="tx1">
                      <a:alpha val="50000"/>
                    </a:schemeClr>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lnSpc>
                <a:spcPct val="90000"/>
              </a:lnSpc>
              <a:spcBef>
                <a:spcPct val="50000"/>
              </a:spcBef>
            </a:pPr>
            <a:r>
              <a:rPr lang="en-US" altLang="en-US" sz="1200">
                <a:solidFill>
                  <a:srgbClr val="F6DB96"/>
                </a:solidFill>
              </a:rPr>
              <a:t>Click the mouse button or press the </a:t>
            </a:r>
            <a:br>
              <a:rPr lang="en-US" altLang="en-US" sz="1200">
                <a:solidFill>
                  <a:srgbClr val="F6DB96"/>
                </a:solidFill>
              </a:rPr>
            </a:br>
            <a:r>
              <a:rPr lang="en-US" altLang="en-US" sz="1200">
                <a:solidFill>
                  <a:srgbClr val="F6DB96"/>
                </a:solidFill>
              </a:rPr>
              <a:t>Space Bar to display the information.</a:t>
            </a:r>
          </a:p>
        </p:txBody>
      </p:sp>
      <p:pic>
        <p:nvPicPr>
          <p:cNvPr id="29703" name="Picture 15" descr="aj-Bback">
            <a:hlinkClick r:id="rId5" action="ppaction://hlinksldjump" highlightClick="1"/>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42250" y="6423025"/>
            <a:ext cx="420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0" name="Text Box 16"/>
          <p:cNvSpPr txBox="1">
            <a:spLocks noChangeArrowheads="1"/>
          </p:cNvSpPr>
          <p:nvPr/>
        </p:nvSpPr>
        <p:spPr bwMode="black">
          <a:xfrm>
            <a:off x="1743075" y="639763"/>
            <a:ext cx="4903788"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dirty="0">
                <a:solidFill>
                  <a:srgbClr val="FF0000"/>
                </a:solidFill>
              </a:rPr>
              <a:t>The Journey From Asia </a:t>
            </a:r>
          </a:p>
        </p:txBody>
      </p:sp>
      <p:sp>
        <p:nvSpPr>
          <p:cNvPr id="26641" name="Text Box 17"/>
          <p:cNvSpPr txBox="1">
            <a:spLocks noChangeArrowheads="1"/>
          </p:cNvSpPr>
          <p:nvPr/>
        </p:nvSpPr>
        <p:spPr bwMode="auto">
          <a:xfrm>
            <a:off x="1744663" y="1187450"/>
            <a:ext cx="7323137" cy="12446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solidFill>
                  <a:srgbClr val="FF0000"/>
                </a:solidFill>
              </a:rPr>
              <a:t>The first people migrated from Asia to North, Central, and South America during the last </a:t>
            </a:r>
            <a:r>
              <a:rPr lang="en-US" altLang="en-US" sz="2800" b="1" dirty="0">
                <a:solidFill>
                  <a:srgbClr val="FF0000"/>
                </a:solidFill>
              </a:rPr>
              <a:t>Ice Age.</a:t>
            </a:r>
            <a:r>
              <a:rPr lang="en-US" altLang="en-US" sz="2800" dirty="0">
                <a:solidFill>
                  <a:srgbClr val="FF0000"/>
                </a:solidFill>
              </a:rPr>
              <a:t>  </a:t>
            </a:r>
          </a:p>
        </p:txBody>
      </p:sp>
      <p:sp>
        <p:nvSpPr>
          <p:cNvPr id="29706" name="Text Box 19"/>
          <p:cNvSpPr txBox="1">
            <a:spLocks noChangeArrowheads="1"/>
          </p:cNvSpPr>
          <p:nvPr/>
        </p:nvSpPr>
        <p:spPr bwMode="auto">
          <a:xfrm>
            <a:off x="7677150" y="6134100"/>
            <a:ext cx="1422400" cy="274638"/>
          </a:xfrm>
          <a:prstGeom prst="rect">
            <a:avLst/>
          </a:prstGeom>
          <a:noFill/>
          <a:ln>
            <a:noFill/>
          </a:ln>
          <a:effectLst>
            <a:outerShdw dist="17961" dir="8100000" algn="ctr" rotWithShape="0">
              <a:schemeClr val="tx1">
                <a:alpha val="50000"/>
              </a:schemeClr>
            </a:outerShdw>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Lst>
        </p:spPr>
        <p:txBody>
          <a:bodyPr rIns="4572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sz="1200" b="1">
                <a:solidFill>
                  <a:srgbClr val="F2CB68"/>
                </a:solidFill>
              </a:rPr>
              <a:t>(pages 16–18)</a:t>
            </a:r>
          </a:p>
        </p:txBody>
      </p:sp>
      <p:pic>
        <p:nvPicPr>
          <p:cNvPr id="29707" name="Picture 20" descr="Section 1_Lecture Not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invGray">
          <a:xfrm>
            <a:off x="6696075" y="38100"/>
            <a:ext cx="24479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55" name="Text Box 31"/>
          <p:cNvSpPr txBox="1">
            <a:spLocks noChangeArrowheads="1"/>
          </p:cNvSpPr>
          <p:nvPr/>
        </p:nvSpPr>
        <p:spPr bwMode="auto">
          <a:xfrm>
            <a:off x="1744663" y="2514600"/>
            <a:ext cx="7170737" cy="256857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t>They reached the Americas thousands of years ago. </a:t>
            </a:r>
          </a:p>
          <a:p>
            <a:pPr>
              <a:lnSpc>
                <a:spcPct val="90000"/>
              </a:lnSpc>
              <a:spcBef>
                <a:spcPct val="20000"/>
              </a:spcBef>
              <a:spcAft>
                <a:spcPct val="20000"/>
              </a:spcAft>
              <a:buFontTx/>
              <a:buChar char="•"/>
            </a:pPr>
            <a:r>
              <a:rPr lang="en-US" altLang="en-US" sz="2800" dirty="0">
                <a:solidFill>
                  <a:srgbClr val="FF0000"/>
                </a:solidFill>
              </a:rPr>
              <a:t>This </a:t>
            </a:r>
            <a:r>
              <a:rPr lang="en-US" altLang="en-US" sz="2800" b="1" dirty="0">
                <a:solidFill>
                  <a:srgbClr val="FF0000"/>
                </a:solidFill>
              </a:rPr>
              <a:t>migration</a:t>
            </a:r>
            <a:r>
              <a:rPr lang="en-US" altLang="en-US" sz="2800" dirty="0">
                <a:solidFill>
                  <a:srgbClr val="FF0000"/>
                </a:solidFill>
              </a:rPr>
              <a:t> took centuries</a:t>
            </a:r>
            <a:r>
              <a:rPr lang="en-US" altLang="en-US" sz="2800" dirty="0">
                <a:solidFill>
                  <a:srgbClr val="FFC000"/>
                </a:solidFill>
              </a:rPr>
              <a:t>,</a:t>
            </a:r>
            <a:r>
              <a:rPr lang="en-US" altLang="en-US" sz="2800" dirty="0">
                <a:solidFill>
                  <a:schemeClr val="bg1"/>
                </a:solidFill>
              </a:rPr>
              <a:t> </a:t>
            </a:r>
            <a:r>
              <a:rPr lang="en-US" altLang="en-US" sz="2800" dirty="0"/>
              <a:t>and people spread out across the Americas as far east as the Atlantic Ocean and as far south as the tip of South America.</a:t>
            </a:r>
          </a:p>
        </p:txBody>
      </p:sp>
      <p:pic>
        <p:nvPicPr>
          <p:cNvPr id="29709" name="Picture 32" descr="mapchart">
            <a:hlinkClick r:id="" action="ppaction://noaction" highlightClick="1"/>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28050" y="652463"/>
            <a:ext cx="5397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0" name="Picture 35" descr="Help BTN">
            <a:hlinkClick r:id="" action="ppaction://noaction"/>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70713" y="6423025"/>
            <a:ext cx="42068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1437193"/>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6640"/>
                                        </p:tgtEl>
                                        <p:attrNameLst>
                                          <p:attrName>style.visibility</p:attrName>
                                        </p:attrNameLst>
                                      </p:cBhvr>
                                      <p:to>
                                        <p:strVal val="visible"/>
                                      </p:to>
                                    </p:set>
                                    <p:animEffect transition="in" filter="checkerboard(across)">
                                      <p:cBhvr>
                                        <p:cTn id="7" dur="500"/>
                                        <p:tgtEl>
                                          <p:spTgt spid="2664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641"/>
                                        </p:tgtEl>
                                        <p:attrNameLst>
                                          <p:attrName>style.visibility</p:attrName>
                                        </p:attrNameLst>
                                      </p:cBhvr>
                                      <p:to>
                                        <p:strVal val="visible"/>
                                      </p:to>
                                    </p:set>
                                    <p:animEffect transition="in" filter="wipe(left)">
                                      <p:cBhvr>
                                        <p:cTn id="11" dur="500"/>
                                        <p:tgtEl>
                                          <p:spTgt spid="2664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6655">
                                            <p:txEl>
                                              <p:pRg st="0" end="0"/>
                                            </p:txEl>
                                          </p:spTgt>
                                        </p:tgtEl>
                                        <p:attrNameLst>
                                          <p:attrName>style.visibility</p:attrName>
                                        </p:attrNameLst>
                                      </p:cBhvr>
                                      <p:to>
                                        <p:strVal val="visible"/>
                                      </p:to>
                                    </p:set>
                                    <p:animEffect transition="in" filter="wipe(left)">
                                      <p:cBhvr>
                                        <p:cTn id="16" dur="500"/>
                                        <p:tgtEl>
                                          <p:spTgt spid="26655">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6655">
                                            <p:txEl>
                                              <p:pRg st="1" end="1"/>
                                            </p:txEl>
                                          </p:spTgt>
                                        </p:tgtEl>
                                        <p:attrNameLst>
                                          <p:attrName>style.visibility</p:attrName>
                                        </p:attrNameLst>
                                      </p:cBhvr>
                                      <p:to>
                                        <p:strVal val="visible"/>
                                      </p:to>
                                    </p:set>
                                    <p:animEffect transition="in" filter="wipe(left)">
                                      <p:cBhvr>
                                        <p:cTn id="21" dur="500"/>
                                        <p:tgtEl>
                                          <p:spTgt spid="266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40" grpId="0" autoUpdateAnimBg="0"/>
      <p:bldP spid="26641" grpId="0" autoUpdateAnimBg="0"/>
      <p:bldP spid="26655"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6400800" y="6931025"/>
            <a:ext cx="2743200" cy="307975"/>
          </a:xfrm>
          <a:noFill/>
        </p:spPr>
        <p:txBody>
          <a:bodyPr>
            <a:normAutofit fontScale="90000"/>
          </a:bodyPr>
          <a:lstStyle/>
          <a:p>
            <a:pPr eaLnBrk="1" hangingPunct="1"/>
            <a:r>
              <a:rPr lang="en-US" altLang="en-US" smtClean="0">
                <a:solidFill>
                  <a:schemeClr val="bg1"/>
                </a:solidFill>
              </a:rPr>
              <a:t>Section 1-6</a:t>
            </a:r>
          </a:p>
        </p:txBody>
      </p:sp>
      <p:pic>
        <p:nvPicPr>
          <p:cNvPr id="30723" name="Picture 3" descr="aj-back">
            <a:hlinkClick r:id="" action="ppaction://hlinkshowjump?jump=previousslide" highlightClick="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2938"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5" descr="aj-exit">
            <a:hlinkClick r:id="" action="ppaction://hlinkshowjump?jump=endshow" highlightClick="1"/>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156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7" descr="aj-next">
            <a:hlinkClick r:id="" action="ppaction://hlinkshowjump?jump=nextslide" highlightClick="1"/>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521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12" descr="aj-Bback">
            <a:hlinkClick r:id="rId5" action="ppaction://hlinksldjump" highlightClick="1"/>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42250" y="6423025"/>
            <a:ext cx="420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Text Box 13"/>
          <p:cNvSpPr txBox="1">
            <a:spLocks noChangeArrowheads="1"/>
          </p:cNvSpPr>
          <p:nvPr/>
        </p:nvSpPr>
        <p:spPr bwMode="black">
          <a:xfrm>
            <a:off x="2209800" y="6416675"/>
            <a:ext cx="438150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423" dir="9200147" algn="ctr" rotWithShape="0">
                    <a:schemeClr val="tx1">
                      <a:alpha val="50000"/>
                    </a:schemeClr>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lnSpc>
                <a:spcPct val="90000"/>
              </a:lnSpc>
              <a:spcBef>
                <a:spcPct val="50000"/>
              </a:spcBef>
            </a:pPr>
            <a:r>
              <a:rPr lang="en-US" altLang="en-US" sz="1200">
                <a:solidFill>
                  <a:srgbClr val="F6DB96"/>
                </a:solidFill>
              </a:rPr>
              <a:t>Click the mouse button or press the </a:t>
            </a:r>
            <a:br>
              <a:rPr lang="en-US" altLang="en-US" sz="1200">
                <a:solidFill>
                  <a:srgbClr val="F6DB96"/>
                </a:solidFill>
              </a:rPr>
            </a:br>
            <a:r>
              <a:rPr lang="en-US" altLang="en-US" sz="1200">
                <a:solidFill>
                  <a:srgbClr val="F6DB96"/>
                </a:solidFill>
              </a:rPr>
              <a:t>Space Bar to display the information.</a:t>
            </a:r>
          </a:p>
        </p:txBody>
      </p:sp>
      <p:sp>
        <p:nvSpPr>
          <p:cNvPr id="30728" name="Text Box 14"/>
          <p:cNvSpPr txBox="1">
            <a:spLocks noChangeArrowheads="1"/>
          </p:cNvSpPr>
          <p:nvPr/>
        </p:nvSpPr>
        <p:spPr bwMode="black">
          <a:xfrm>
            <a:off x="1743075" y="639763"/>
            <a:ext cx="6638925"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dirty="0">
                <a:solidFill>
                  <a:srgbClr val="FF0000"/>
                </a:solidFill>
              </a:rPr>
              <a:t>The Journey From Asia </a:t>
            </a:r>
            <a:r>
              <a:rPr lang="en-US" altLang="en-US" b="1" dirty="0">
                <a:solidFill>
                  <a:srgbClr val="FF0000"/>
                </a:solidFill>
              </a:rPr>
              <a:t>(cont.)</a:t>
            </a:r>
            <a:r>
              <a:rPr lang="en-US" altLang="en-US" sz="3200" b="1" dirty="0">
                <a:solidFill>
                  <a:srgbClr val="FF0000"/>
                </a:solidFill>
              </a:rPr>
              <a:t> </a:t>
            </a:r>
          </a:p>
        </p:txBody>
      </p:sp>
      <p:pic>
        <p:nvPicPr>
          <p:cNvPr id="30729" name="Picture 19" descr="Section 1_Lecture Not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invGray">
          <a:xfrm>
            <a:off x="6696075" y="38100"/>
            <a:ext cx="24479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8" name="Text Box 30"/>
          <p:cNvSpPr txBox="1">
            <a:spLocks noChangeArrowheads="1"/>
          </p:cNvSpPr>
          <p:nvPr/>
        </p:nvSpPr>
        <p:spPr bwMode="auto">
          <a:xfrm>
            <a:off x="1744663" y="1187450"/>
            <a:ext cx="7323137" cy="12446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solidFill>
                  <a:srgbClr val="FF0000"/>
                </a:solidFill>
              </a:rPr>
              <a:t>These early people crossed a land bridge from Siberia in northeastern Asia to present-day Alaska.  </a:t>
            </a:r>
          </a:p>
        </p:txBody>
      </p:sp>
      <p:sp>
        <p:nvSpPr>
          <p:cNvPr id="27679" name="Text Box 31"/>
          <p:cNvSpPr txBox="1">
            <a:spLocks noChangeArrowheads="1"/>
          </p:cNvSpPr>
          <p:nvPr/>
        </p:nvSpPr>
        <p:spPr bwMode="auto">
          <a:xfrm>
            <a:off x="1744663" y="2514600"/>
            <a:ext cx="7170737" cy="350837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solidFill>
                  <a:srgbClr val="FF0000"/>
                </a:solidFill>
              </a:rPr>
              <a:t>This land bridge, Beringia</a:t>
            </a:r>
            <a:r>
              <a:rPr lang="en-US" altLang="en-US" sz="2800" dirty="0">
                <a:solidFill>
                  <a:schemeClr val="bg1"/>
                </a:solidFill>
              </a:rPr>
              <a:t>, </a:t>
            </a:r>
            <a:r>
              <a:rPr lang="en-US" altLang="en-US" sz="2800" dirty="0"/>
              <a:t>now lies under the waters of the Bering Strait.  </a:t>
            </a:r>
          </a:p>
          <a:p>
            <a:pPr>
              <a:lnSpc>
                <a:spcPct val="90000"/>
              </a:lnSpc>
              <a:spcBef>
                <a:spcPct val="20000"/>
              </a:spcBef>
              <a:spcAft>
                <a:spcPct val="20000"/>
              </a:spcAft>
              <a:buFontTx/>
              <a:buChar char="•"/>
            </a:pPr>
            <a:r>
              <a:rPr lang="en-US" altLang="en-US" sz="2800" dirty="0">
                <a:solidFill>
                  <a:srgbClr val="FF0000"/>
                </a:solidFill>
              </a:rPr>
              <a:t>These early Americans were </a:t>
            </a:r>
            <a:r>
              <a:rPr lang="en-US" altLang="en-US" sz="2800" b="1" dirty="0">
                <a:solidFill>
                  <a:srgbClr val="FF0000"/>
                </a:solidFill>
              </a:rPr>
              <a:t>nomads</a:t>
            </a:r>
            <a:r>
              <a:rPr lang="en-US" altLang="en-US" sz="2800" b="1" dirty="0">
                <a:solidFill>
                  <a:srgbClr val="8DC6DF"/>
                </a:solidFill>
              </a:rPr>
              <a:t>,</a:t>
            </a:r>
            <a:r>
              <a:rPr lang="en-US" altLang="en-US" sz="2800" dirty="0">
                <a:solidFill>
                  <a:schemeClr val="bg1"/>
                </a:solidFill>
              </a:rPr>
              <a:t> </a:t>
            </a:r>
            <a:r>
              <a:rPr lang="en-US" altLang="en-US" sz="2800" dirty="0"/>
              <a:t>moving from place to place in search </a:t>
            </a:r>
            <a:br>
              <a:rPr lang="en-US" altLang="en-US" sz="2800" dirty="0"/>
            </a:br>
            <a:r>
              <a:rPr lang="en-US" altLang="en-US" sz="2800" dirty="0"/>
              <a:t>of food. </a:t>
            </a:r>
            <a:endParaRPr lang="en-US" altLang="en-US" sz="1600" b="1" dirty="0"/>
          </a:p>
          <a:p>
            <a:pPr>
              <a:lnSpc>
                <a:spcPct val="90000"/>
              </a:lnSpc>
              <a:spcBef>
                <a:spcPct val="20000"/>
              </a:spcBef>
              <a:spcAft>
                <a:spcPct val="20000"/>
              </a:spcAft>
              <a:buFontTx/>
              <a:buChar char="•"/>
            </a:pPr>
            <a:r>
              <a:rPr lang="en-US" altLang="en-US" sz="2800" dirty="0"/>
              <a:t>These early people were skilled hunters. They used every part of the animal for food, clothing, weapons, and tools.</a:t>
            </a:r>
          </a:p>
        </p:txBody>
      </p:sp>
      <p:pic>
        <p:nvPicPr>
          <p:cNvPr id="30732" name="Picture 32" descr="mapchart">
            <a:hlinkClick r:id="" action="ppaction://noaction" highlightClick="1"/>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28050" y="652463"/>
            <a:ext cx="5397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3" name="Text Box 33"/>
          <p:cNvSpPr txBox="1">
            <a:spLocks noChangeArrowheads="1"/>
          </p:cNvSpPr>
          <p:nvPr/>
        </p:nvSpPr>
        <p:spPr bwMode="auto">
          <a:xfrm>
            <a:off x="7677150" y="6134100"/>
            <a:ext cx="1422400" cy="274638"/>
          </a:xfrm>
          <a:prstGeom prst="rect">
            <a:avLst/>
          </a:prstGeom>
          <a:noFill/>
          <a:ln>
            <a:noFill/>
          </a:ln>
          <a:effectLst>
            <a:outerShdw dist="17961" dir="8100000" algn="ctr" rotWithShape="0">
              <a:schemeClr val="tx1">
                <a:alpha val="50000"/>
              </a:schemeClr>
            </a:outerShdw>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Lst>
        </p:spPr>
        <p:txBody>
          <a:bodyPr rIns="4572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sz="1200" b="1">
                <a:solidFill>
                  <a:srgbClr val="F2CB68"/>
                </a:solidFill>
              </a:rPr>
              <a:t>(pages 16–18)</a:t>
            </a:r>
          </a:p>
        </p:txBody>
      </p:sp>
      <p:pic>
        <p:nvPicPr>
          <p:cNvPr id="30734" name="Picture 36" descr="Help BTN">
            <a:hlinkClick r:id="" action="ppaction://noaction"/>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70713" y="6423025"/>
            <a:ext cx="42068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7749510"/>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678"/>
                                        </p:tgtEl>
                                        <p:attrNameLst>
                                          <p:attrName>style.visibility</p:attrName>
                                        </p:attrNameLst>
                                      </p:cBhvr>
                                      <p:to>
                                        <p:strVal val="visible"/>
                                      </p:to>
                                    </p:set>
                                    <p:animEffect transition="in" filter="wipe(left)">
                                      <p:cBhvr>
                                        <p:cTn id="7" dur="500"/>
                                        <p:tgtEl>
                                          <p:spTgt spid="276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679">
                                            <p:txEl>
                                              <p:pRg st="0" end="0"/>
                                            </p:txEl>
                                          </p:spTgt>
                                        </p:tgtEl>
                                        <p:attrNameLst>
                                          <p:attrName>style.visibility</p:attrName>
                                        </p:attrNameLst>
                                      </p:cBhvr>
                                      <p:to>
                                        <p:strVal val="visible"/>
                                      </p:to>
                                    </p:set>
                                    <p:animEffect transition="in" filter="wipe(left)">
                                      <p:cBhvr>
                                        <p:cTn id="12" dur="500"/>
                                        <p:tgtEl>
                                          <p:spTgt spid="2767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679">
                                            <p:txEl>
                                              <p:pRg st="1" end="1"/>
                                            </p:txEl>
                                          </p:spTgt>
                                        </p:tgtEl>
                                        <p:attrNameLst>
                                          <p:attrName>style.visibility</p:attrName>
                                        </p:attrNameLst>
                                      </p:cBhvr>
                                      <p:to>
                                        <p:strVal val="visible"/>
                                      </p:to>
                                    </p:set>
                                    <p:animEffect transition="in" filter="wipe(left)">
                                      <p:cBhvr>
                                        <p:cTn id="17" dur="500"/>
                                        <p:tgtEl>
                                          <p:spTgt spid="2767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7679">
                                            <p:txEl>
                                              <p:pRg st="2" end="2"/>
                                            </p:txEl>
                                          </p:spTgt>
                                        </p:tgtEl>
                                        <p:attrNameLst>
                                          <p:attrName>style.visibility</p:attrName>
                                        </p:attrNameLst>
                                      </p:cBhvr>
                                      <p:to>
                                        <p:strVal val="visible"/>
                                      </p:to>
                                    </p:set>
                                    <p:animEffect transition="in" filter="wipe(left)">
                                      <p:cBhvr>
                                        <p:cTn id="22" dur="500"/>
                                        <p:tgtEl>
                                          <p:spTgt spid="276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8" grpId="0" autoUpdateAnimBg="0"/>
      <p:bldP spid="27679"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6400800" y="6931025"/>
            <a:ext cx="2743200" cy="307975"/>
          </a:xfrm>
          <a:noFill/>
        </p:spPr>
        <p:txBody>
          <a:bodyPr>
            <a:normAutofit fontScale="90000"/>
          </a:bodyPr>
          <a:lstStyle/>
          <a:p>
            <a:pPr eaLnBrk="1" hangingPunct="1"/>
            <a:r>
              <a:rPr lang="en-US" altLang="en-US" smtClean="0">
                <a:solidFill>
                  <a:schemeClr val="bg1"/>
                </a:solidFill>
              </a:rPr>
              <a:t>Section 1-7</a:t>
            </a:r>
          </a:p>
        </p:txBody>
      </p:sp>
      <p:pic>
        <p:nvPicPr>
          <p:cNvPr id="31747" name="Picture 3" descr="aj-back">
            <a:hlinkClick r:id="" action="ppaction://hlinkshowjump?jump=previousslide" highlightClick="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2938"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4" descr="aj-exit">
            <a:hlinkClick r:id="" action="ppaction://hlinkshowjump?jump=endshow" highlightClick="1"/>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156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6" descr="aj-next">
            <a:hlinkClick r:id="" action="ppaction://hlinkshowjump?jump=nextslide" highlightClick="1"/>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521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8" descr="aj-Bback">
            <a:hlinkClick r:id="rId5" action="ppaction://hlinksldjump" highlightClick="1"/>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42250" y="6423025"/>
            <a:ext cx="420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Text Box 9"/>
          <p:cNvSpPr txBox="1">
            <a:spLocks noChangeArrowheads="1"/>
          </p:cNvSpPr>
          <p:nvPr/>
        </p:nvSpPr>
        <p:spPr bwMode="black">
          <a:xfrm>
            <a:off x="2209800" y="6416675"/>
            <a:ext cx="438150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423" dir="9200147" algn="ctr" rotWithShape="0">
                    <a:schemeClr val="tx1">
                      <a:alpha val="50000"/>
                    </a:schemeClr>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lnSpc>
                <a:spcPct val="90000"/>
              </a:lnSpc>
              <a:spcBef>
                <a:spcPct val="50000"/>
              </a:spcBef>
            </a:pPr>
            <a:r>
              <a:rPr lang="en-US" altLang="en-US" sz="1200">
                <a:solidFill>
                  <a:srgbClr val="F6DB96"/>
                </a:solidFill>
              </a:rPr>
              <a:t>Click the mouse button or press the </a:t>
            </a:r>
            <a:br>
              <a:rPr lang="en-US" altLang="en-US" sz="1200">
                <a:solidFill>
                  <a:srgbClr val="F6DB96"/>
                </a:solidFill>
              </a:rPr>
            </a:br>
            <a:r>
              <a:rPr lang="en-US" altLang="en-US" sz="1200">
                <a:solidFill>
                  <a:srgbClr val="F6DB96"/>
                </a:solidFill>
              </a:rPr>
              <a:t>Space Bar to display the answer.</a:t>
            </a:r>
          </a:p>
        </p:txBody>
      </p:sp>
      <p:pic>
        <p:nvPicPr>
          <p:cNvPr id="32783" name="Picture 15" descr="D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8800" y="1295400"/>
            <a:ext cx="5484813"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5" name="Text Box 17"/>
          <p:cNvSpPr txBox="1">
            <a:spLocks noChangeArrowheads="1"/>
          </p:cNvSpPr>
          <p:nvPr/>
        </p:nvSpPr>
        <p:spPr bwMode="auto">
          <a:xfrm>
            <a:off x="2049463" y="2343150"/>
            <a:ext cx="6865937" cy="86042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800" dirty="0"/>
              <a:t>Why did these early people spread out across the Americas?</a:t>
            </a:r>
          </a:p>
        </p:txBody>
      </p:sp>
      <p:sp>
        <p:nvSpPr>
          <p:cNvPr id="32786" name="Text Box 18"/>
          <p:cNvSpPr txBox="1">
            <a:spLocks noChangeArrowheads="1"/>
          </p:cNvSpPr>
          <p:nvPr/>
        </p:nvSpPr>
        <p:spPr bwMode="auto">
          <a:xfrm>
            <a:off x="2049463" y="3276600"/>
            <a:ext cx="6561137" cy="162877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800" i="1" dirty="0"/>
              <a:t>Possible answer:</a:t>
            </a:r>
            <a:r>
              <a:rPr lang="en-US" altLang="en-US" sz="2800" dirty="0"/>
              <a:t> They were looking for a particular climate or land terrain as well as enough resources so they could survive.</a:t>
            </a:r>
          </a:p>
        </p:txBody>
      </p:sp>
      <p:pic>
        <p:nvPicPr>
          <p:cNvPr id="31755" name="Picture 19" descr="Section 1_Lecture Not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invGray">
          <a:xfrm>
            <a:off x="6696075" y="38100"/>
            <a:ext cx="24479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6" name="Text Box 30"/>
          <p:cNvSpPr txBox="1">
            <a:spLocks noChangeArrowheads="1"/>
          </p:cNvSpPr>
          <p:nvPr/>
        </p:nvSpPr>
        <p:spPr bwMode="black">
          <a:xfrm>
            <a:off x="1743075" y="639763"/>
            <a:ext cx="59531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The Journey From Asia </a:t>
            </a:r>
            <a:r>
              <a:rPr lang="en-US" altLang="en-US" b="1">
                <a:solidFill>
                  <a:srgbClr val="F2CB68"/>
                </a:solidFill>
              </a:rPr>
              <a:t>(cont.)</a:t>
            </a:r>
            <a:r>
              <a:rPr lang="en-US" altLang="en-US" sz="3200" b="1">
                <a:solidFill>
                  <a:srgbClr val="F2CB68"/>
                </a:solidFill>
              </a:rPr>
              <a:t> </a:t>
            </a:r>
          </a:p>
        </p:txBody>
      </p:sp>
      <p:pic>
        <p:nvPicPr>
          <p:cNvPr id="31757" name="Picture 31" descr="mapchart">
            <a:hlinkClick r:id="" action="ppaction://noaction" highlightClick="1"/>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528050" y="652463"/>
            <a:ext cx="5397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8" name="Text Box 32"/>
          <p:cNvSpPr txBox="1">
            <a:spLocks noChangeArrowheads="1"/>
          </p:cNvSpPr>
          <p:nvPr/>
        </p:nvSpPr>
        <p:spPr bwMode="auto">
          <a:xfrm>
            <a:off x="7677150" y="6134100"/>
            <a:ext cx="1422400" cy="274638"/>
          </a:xfrm>
          <a:prstGeom prst="rect">
            <a:avLst/>
          </a:prstGeom>
          <a:noFill/>
          <a:ln>
            <a:noFill/>
          </a:ln>
          <a:effectLst>
            <a:outerShdw dist="17961" dir="8100000" algn="ctr" rotWithShape="0">
              <a:schemeClr val="tx1">
                <a:alpha val="50000"/>
              </a:schemeClr>
            </a:outerShdw>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Lst>
        </p:spPr>
        <p:txBody>
          <a:bodyPr rIns="4572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sz="1200" b="1">
                <a:solidFill>
                  <a:srgbClr val="F2CB68"/>
                </a:solidFill>
              </a:rPr>
              <a:t>(pages 16–18)</a:t>
            </a:r>
          </a:p>
        </p:txBody>
      </p:sp>
      <p:pic>
        <p:nvPicPr>
          <p:cNvPr id="31759" name="Picture 35" descr="Help BTN">
            <a:hlinkClick r:id="" action="ppaction://noaction"/>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70713" y="6423025"/>
            <a:ext cx="42068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8685138"/>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afterEffect">
                                  <p:stCondLst>
                                    <p:cond delay="0"/>
                                  </p:stCondLst>
                                  <p:childTnLst>
                                    <p:set>
                                      <p:cBhvr>
                                        <p:cTn id="6" dur="1" fill="hold">
                                          <p:stCondLst>
                                            <p:cond delay="0"/>
                                          </p:stCondLst>
                                        </p:cTn>
                                        <p:tgtEl>
                                          <p:spTgt spid="32783"/>
                                        </p:tgtEl>
                                        <p:attrNameLst>
                                          <p:attrName>style.visibility</p:attrName>
                                        </p:attrNameLst>
                                      </p:cBhvr>
                                      <p:to>
                                        <p:strVal val="visible"/>
                                      </p:to>
                                    </p:set>
                                    <p:animEffect transition="in" filter="barn(outVertical)">
                                      <p:cBhvr>
                                        <p:cTn id="7" dur="500"/>
                                        <p:tgtEl>
                                          <p:spTgt spid="3278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785"/>
                                        </p:tgtEl>
                                        <p:attrNameLst>
                                          <p:attrName>style.visibility</p:attrName>
                                        </p:attrNameLst>
                                      </p:cBhvr>
                                      <p:to>
                                        <p:strVal val="visible"/>
                                      </p:to>
                                    </p:set>
                                    <p:animEffect transition="in" filter="wipe(left)">
                                      <p:cBhvr>
                                        <p:cTn id="11" dur="500"/>
                                        <p:tgtEl>
                                          <p:spTgt spid="3278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32786"/>
                                        </p:tgtEl>
                                        <p:attrNameLst>
                                          <p:attrName>style.visibility</p:attrName>
                                        </p:attrNameLst>
                                      </p:cBhvr>
                                      <p:to>
                                        <p:strVal val="visible"/>
                                      </p:to>
                                    </p:set>
                                    <p:animEffect transition="in" filter="dissolve">
                                      <p:cBhvr>
                                        <p:cTn id="16" dur="500"/>
                                        <p:tgtEl>
                                          <p:spTgt spid="32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5" grpId="0" autoUpdateAnimBg="0"/>
      <p:bldP spid="32786"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moeffe.com/Canada/ubc/back%2520to%2520school.jpg"/>
          <p:cNvPicPr>
            <a:picLocks noChangeAspect="1" noChangeArrowheads="1"/>
          </p:cNvPicPr>
          <p:nvPr/>
        </p:nvPicPr>
        <p:blipFill>
          <a:blip r:embed="rId2">
            <a:lum bright="42000" contrast="-40000"/>
            <a:extLst>
              <a:ext uri="{28A0092B-C50C-407E-A947-70E740481C1C}">
                <a14:useLocalDpi xmlns:a14="http://schemas.microsoft.com/office/drawing/2010/main" val="0"/>
              </a:ext>
            </a:extLst>
          </a:blip>
          <a:srcRect/>
          <a:stretch>
            <a:fillRect/>
          </a:stretch>
        </p:blipFill>
        <p:spPr bwMode="auto">
          <a:xfrm>
            <a:off x="0" y="0"/>
            <a:ext cx="9144000" cy="677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1"/>
          <p:cNvSpPr>
            <a:spLocks noGrp="1"/>
          </p:cNvSpPr>
          <p:nvPr>
            <p:ph type="title"/>
          </p:nvPr>
        </p:nvSpPr>
        <p:spPr/>
        <p:txBody>
          <a:bodyPr/>
          <a:lstStyle/>
          <a:p>
            <a:pPr eaLnBrk="1" hangingPunct="1"/>
            <a:endParaRPr lang="en-US" altLang="en-US" dirty="0" smtClean="0"/>
          </a:p>
        </p:txBody>
      </p:sp>
      <p:sp>
        <p:nvSpPr>
          <p:cNvPr id="3" name="Content Placeholder 2"/>
          <p:cNvSpPr>
            <a:spLocks noGrp="1"/>
          </p:cNvSpPr>
          <p:nvPr>
            <p:ph idx="1"/>
          </p:nvPr>
        </p:nvSpPr>
        <p:spPr/>
        <p:txBody>
          <a:bodyPr>
            <a:normAutofit fontScale="92500" lnSpcReduction="10000"/>
          </a:bodyPr>
          <a:lstStyle/>
          <a:p>
            <a:pPr eaLnBrk="1" hangingPunct="1">
              <a:defRPr/>
            </a:pPr>
            <a:r>
              <a:rPr lang="en-US" dirty="0" smtClean="0"/>
              <a:t>For your binders- create four tabs.  HOMEWORK&lt; DAILY WORK&lt; NOTES&lt; MISCELLANEUS </a:t>
            </a:r>
          </a:p>
          <a:p>
            <a:pPr eaLnBrk="1" hangingPunct="1">
              <a:defRPr/>
            </a:pPr>
            <a:endParaRPr lang="en-US" dirty="0"/>
          </a:p>
          <a:p>
            <a:pPr eaLnBrk="1" hangingPunct="1">
              <a:defRPr/>
            </a:pPr>
            <a:endParaRPr lang="en-US" dirty="0" smtClean="0"/>
          </a:p>
          <a:p>
            <a:pPr eaLnBrk="1" hangingPunct="1">
              <a:defRPr/>
            </a:pPr>
            <a:endParaRPr lang="en-US" dirty="0"/>
          </a:p>
          <a:p>
            <a:pPr eaLnBrk="1" hangingPunct="1">
              <a:defRPr/>
            </a:pPr>
            <a:r>
              <a:rPr lang="en-US" dirty="0" smtClean="0"/>
              <a:t>What did you learn in 7</a:t>
            </a:r>
            <a:r>
              <a:rPr lang="en-US" baseline="30000" dirty="0" smtClean="0"/>
              <a:t>th</a:t>
            </a:r>
            <a:r>
              <a:rPr lang="en-US" dirty="0" smtClean="0"/>
              <a:t> grade social studies.</a:t>
            </a:r>
          </a:p>
          <a:p>
            <a:pPr eaLnBrk="1" hangingPunct="1">
              <a:defRPr/>
            </a:pPr>
            <a:r>
              <a:rPr lang="en-US" dirty="0" smtClean="0"/>
              <a:t>Be specific. Write in complete sentences.</a:t>
            </a:r>
          </a:p>
          <a:p>
            <a:pPr eaLnBrk="1" hangingPunct="1">
              <a:defRPr/>
            </a:pPr>
            <a:r>
              <a:rPr lang="en-US" dirty="0" smtClean="0"/>
              <a:t>This is for a grade.</a:t>
            </a:r>
          </a:p>
          <a:p>
            <a:pPr eaLnBrk="1" hangingPunct="1">
              <a:defRPr/>
            </a:pPr>
            <a:r>
              <a:rPr lang="en-US" dirty="0" smtClean="0"/>
              <a:t>Write at least 1 paragraph. 5 sentences. </a:t>
            </a:r>
          </a:p>
          <a:p>
            <a:pPr marL="0" indent="0" eaLnBrk="1" hangingPunct="1">
              <a:buFontTx/>
              <a:buNone/>
              <a:defRPr/>
            </a:pPr>
            <a:endParaRPr lang="en-US" dirty="0"/>
          </a:p>
        </p:txBody>
      </p:sp>
    </p:spTree>
    <p:extLst>
      <p:ext uri="{BB962C8B-B14F-4D97-AF65-F5344CB8AC3E}">
        <p14:creationId xmlns:p14="http://schemas.microsoft.com/office/powerpoint/2010/main" val="15389265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400800" y="6931025"/>
            <a:ext cx="2743200" cy="307975"/>
          </a:xfrm>
          <a:noFill/>
        </p:spPr>
        <p:txBody>
          <a:bodyPr>
            <a:normAutofit fontScale="90000"/>
          </a:bodyPr>
          <a:lstStyle/>
          <a:p>
            <a:pPr eaLnBrk="1" hangingPunct="1"/>
            <a:r>
              <a:rPr lang="en-US" altLang="en-US" smtClean="0">
                <a:solidFill>
                  <a:schemeClr val="bg1"/>
                </a:solidFill>
              </a:rPr>
              <a:t>Section 1-8</a:t>
            </a:r>
          </a:p>
        </p:txBody>
      </p:sp>
      <p:pic>
        <p:nvPicPr>
          <p:cNvPr id="33795" name="Picture 3" descr="aj-back">
            <a:hlinkClick r:id="" action="ppaction://hlinkshowjump?jump=previousslide" highlightClick="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2938"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4" descr="aj-exit">
            <a:hlinkClick r:id="" action="ppaction://hlinkshowjump?jump=endshow" highlightClick="1"/>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156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6" descr="aj-next">
            <a:hlinkClick r:id="" action="ppaction://hlinkshowjump?jump=nextslide" highlightClick="1"/>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521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 Box 7"/>
          <p:cNvSpPr txBox="1">
            <a:spLocks noChangeArrowheads="1"/>
          </p:cNvSpPr>
          <p:nvPr/>
        </p:nvSpPr>
        <p:spPr bwMode="black">
          <a:xfrm>
            <a:off x="2209800" y="6416675"/>
            <a:ext cx="438150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423" dir="9200147" algn="ctr" rotWithShape="0">
                    <a:schemeClr val="tx1">
                      <a:alpha val="50000"/>
                    </a:schemeClr>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lnSpc>
                <a:spcPct val="90000"/>
              </a:lnSpc>
              <a:spcBef>
                <a:spcPct val="50000"/>
              </a:spcBef>
            </a:pPr>
            <a:r>
              <a:rPr lang="en-US" altLang="en-US" sz="1200">
                <a:solidFill>
                  <a:srgbClr val="F6DB96"/>
                </a:solidFill>
              </a:rPr>
              <a:t>Click the mouse button or press the </a:t>
            </a:r>
            <a:br>
              <a:rPr lang="en-US" altLang="en-US" sz="1200">
                <a:solidFill>
                  <a:srgbClr val="F6DB96"/>
                </a:solidFill>
              </a:rPr>
            </a:br>
            <a:r>
              <a:rPr lang="en-US" altLang="en-US" sz="1200">
                <a:solidFill>
                  <a:srgbClr val="F6DB96"/>
                </a:solidFill>
              </a:rPr>
              <a:t>Space Bar to display the information.</a:t>
            </a:r>
          </a:p>
        </p:txBody>
      </p:sp>
      <p:pic>
        <p:nvPicPr>
          <p:cNvPr id="33799" name="Picture 9" descr="aj-Bback">
            <a:hlinkClick r:id="rId5" action="ppaction://hlinksldjump" highlightClick="1"/>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42250" y="6423025"/>
            <a:ext cx="420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19" descr="Section 1_Lecture Not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invGray">
          <a:xfrm>
            <a:off x="6696075" y="38100"/>
            <a:ext cx="24479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24" name="Text Box 32"/>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Settling Down </a:t>
            </a:r>
          </a:p>
        </p:txBody>
      </p:sp>
      <p:sp>
        <p:nvSpPr>
          <p:cNvPr id="33825" name="Text Box 33"/>
          <p:cNvSpPr txBox="1">
            <a:spLocks noChangeArrowheads="1"/>
          </p:cNvSpPr>
          <p:nvPr/>
        </p:nvSpPr>
        <p:spPr bwMode="auto">
          <a:xfrm>
            <a:off x="1744663" y="1187450"/>
            <a:ext cx="7323137" cy="1242841"/>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89000"/>
              </a:lnSpc>
              <a:spcBef>
                <a:spcPct val="20000"/>
              </a:spcBef>
              <a:spcAft>
                <a:spcPct val="20000"/>
              </a:spcAft>
              <a:buFontTx/>
              <a:buChar char="•"/>
            </a:pPr>
            <a:r>
              <a:rPr lang="en-US" altLang="en-US" sz="2800" dirty="0"/>
              <a:t>As large animals such as the mammoth disappeared, Native Americans hunted smaller game and ate plants and berries.  </a:t>
            </a:r>
          </a:p>
        </p:txBody>
      </p:sp>
      <p:sp>
        <p:nvSpPr>
          <p:cNvPr id="33803" name="Text Box 34"/>
          <p:cNvSpPr txBox="1">
            <a:spLocks noChangeArrowheads="1"/>
          </p:cNvSpPr>
          <p:nvPr/>
        </p:nvSpPr>
        <p:spPr bwMode="auto">
          <a:xfrm>
            <a:off x="7677150" y="6134100"/>
            <a:ext cx="1422400" cy="274638"/>
          </a:xfrm>
          <a:prstGeom prst="rect">
            <a:avLst/>
          </a:prstGeom>
          <a:noFill/>
          <a:ln>
            <a:noFill/>
          </a:ln>
          <a:effectLst>
            <a:outerShdw dist="17961" dir="8100000" algn="ctr" rotWithShape="0">
              <a:schemeClr val="tx1">
                <a:alpha val="50000"/>
              </a:schemeClr>
            </a:outerShdw>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Lst>
        </p:spPr>
        <p:txBody>
          <a:bodyPr rIns="4572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sz="1200" b="1">
                <a:solidFill>
                  <a:srgbClr val="F2CB68"/>
                </a:solidFill>
              </a:rPr>
              <a:t>(pages 18–19)</a:t>
            </a:r>
          </a:p>
        </p:txBody>
      </p:sp>
      <p:sp>
        <p:nvSpPr>
          <p:cNvPr id="33827" name="Text Box 35"/>
          <p:cNvSpPr txBox="1">
            <a:spLocks noChangeArrowheads="1"/>
          </p:cNvSpPr>
          <p:nvPr/>
        </p:nvSpPr>
        <p:spPr bwMode="auto">
          <a:xfrm>
            <a:off x="1744663" y="2503488"/>
            <a:ext cx="7399337" cy="406092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89000"/>
              </a:lnSpc>
              <a:spcBef>
                <a:spcPct val="20000"/>
              </a:spcBef>
              <a:spcAft>
                <a:spcPct val="20000"/>
              </a:spcAft>
              <a:buFontTx/>
              <a:buChar char="•"/>
            </a:pPr>
            <a:r>
              <a:rPr lang="en-US" altLang="en-US" sz="2800" dirty="0"/>
              <a:t>Native Americans began to find new food sources by learning to plant and raise crops. </a:t>
            </a:r>
            <a:endParaRPr lang="en-US" altLang="en-US" sz="1600" b="1" dirty="0"/>
          </a:p>
          <a:p>
            <a:pPr>
              <a:lnSpc>
                <a:spcPct val="89000"/>
              </a:lnSpc>
              <a:spcBef>
                <a:spcPct val="20000"/>
              </a:spcBef>
              <a:spcAft>
                <a:spcPct val="20000"/>
              </a:spcAft>
              <a:buFontTx/>
              <a:buChar char="•"/>
            </a:pPr>
            <a:r>
              <a:rPr lang="en-US" altLang="en-US" sz="2800" dirty="0"/>
              <a:t>People living near the coast or rivers learned to fish. </a:t>
            </a:r>
          </a:p>
          <a:p>
            <a:pPr>
              <a:lnSpc>
                <a:spcPct val="89000"/>
              </a:lnSpc>
              <a:spcBef>
                <a:spcPct val="20000"/>
              </a:spcBef>
              <a:spcAft>
                <a:spcPct val="20000"/>
              </a:spcAft>
              <a:buFontTx/>
              <a:buChar char="•"/>
            </a:pPr>
            <a:r>
              <a:rPr lang="en-US" altLang="en-US" sz="2800" dirty="0"/>
              <a:t>Settlers formed villages and communities. Some people remained nomadic hunters. </a:t>
            </a:r>
          </a:p>
          <a:p>
            <a:pPr>
              <a:lnSpc>
                <a:spcPct val="89000"/>
              </a:lnSpc>
              <a:spcBef>
                <a:spcPct val="20000"/>
              </a:spcBef>
              <a:spcAft>
                <a:spcPct val="20000"/>
              </a:spcAft>
              <a:buFontTx/>
              <a:buChar char="•"/>
            </a:pPr>
            <a:r>
              <a:rPr lang="en-US" altLang="en-US" sz="2800" dirty="0"/>
              <a:t>Early peoples eventually developed their own </a:t>
            </a:r>
            <a:r>
              <a:rPr lang="en-US" altLang="en-US" sz="2800" b="1" dirty="0"/>
              <a:t>cultures.</a:t>
            </a:r>
          </a:p>
        </p:txBody>
      </p:sp>
      <p:pic>
        <p:nvPicPr>
          <p:cNvPr id="33805" name="Picture 39" descr="Help BTN">
            <a:hlinkClick r:id="" action="ppaction://noaction"/>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70713" y="6423025"/>
            <a:ext cx="42068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1903198"/>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3824"/>
                                        </p:tgtEl>
                                        <p:attrNameLst>
                                          <p:attrName>style.visibility</p:attrName>
                                        </p:attrNameLst>
                                      </p:cBhvr>
                                      <p:to>
                                        <p:strVal val="visible"/>
                                      </p:to>
                                    </p:set>
                                    <p:animEffect transition="in" filter="checkerboard(across)">
                                      <p:cBhvr>
                                        <p:cTn id="7" dur="500"/>
                                        <p:tgtEl>
                                          <p:spTgt spid="3382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3825"/>
                                        </p:tgtEl>
                                        <p:attrNameLst>
                                          <p:attrName>style.visibility</p:attrName>
                                        </p:attrNameLst>
                                      </p:cBhvr>
                                      <p:to>
                                        <p:strVal val="visible"/>
                                      </p:to>
                                    </p:set>
                                    <p:animEffect transition="in" filter="wipe(left)">
                                      <p:cBhvr>
                                        <p:cTn id="11" dur="500"/>
                                        <p:tgtEl>
                                          <p:spTgt spid="3382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3827">
                                            <p:txEl>
                                              <p:pRg st="0" end="0"/>
                                            </p:txEl>
                                          </p:spTgt>
                                        </p:tgtEl>
                                        <p:attrNameLst>
                                          <p:attrName>style.visibility</p:attrName>
                                        </p:attrNameLst>
                                      </p:cBhvr>
                                      <p:to>
                                        <p:strVal val="visible"/>
                                      </p:to>
                                    </p:set>
                                    <p:animEffect transition="in" filter="wipe(left)">
                                      <p:cBhvr>
                                        <p:cTn id="16" dur="500"/>
                                        <p:tgtEl>
                                          <p:spTgt spid="33827">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3827">
                                            <p:txEl>
                                              <p:pRg st="1" end="1"/>
                                            </p:txEl>
                                          </p:spTgt>
                                        </p:tgtEl>
                                        <p:attrNameLst>
                                          <p:attrName>style.visibility</p:attrName>
                                        </p:attrNameLst>
                                      </p:cBhvr>
                                      <p:to>
                                        <p:strVal val="visible"/>
                                      </p:to>
                                    </p:set>
                                    <p:animEffect transition="in" filter="wipe(left)">
                                      <p:cBhvr>
                                        <p:cTn id="21" dur="500"/>
                                        <p:tgtEl>
                                          <p:spTgt spid="33827">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3827">
                                            <p:txEl>
                                              <p:pRg st="2" end="2"/>
                                            </p:txEl>
                                          </p:spTgt>
                                        </p:tgtEl>
                                        <p:attrNameLst>
                                          <p:attrName>style.visibility</p:attrName>
                                        </p:attrNameLst>
                                      </p:cBhvr>
                                      <p:to>
                                        <p:strVal val="visible"/>
                                      </p:to>
                                    </p:set>
                                    <p:animEffect transition="in" filter="wipe(left)">
                                      <p:cBhvr>
                                        <p:cTn id="26" dur="500"/>
                                        <p:tgtEl>
                                          <p:spTgt spid="33827">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3827">
                                            <p:txEl>
                                              <p:pRg st="3" end="3"/>
                                            </p:txEl>
                                          </p:spTgt>
                                        </p:tgtEl>
                                        <p:attrNameLst>
                                          <p:attrName>style.visibility</p:attrName>
                                        </p:attrNameLst>
                                      </p:cBhvr>
                                      <p:to>
                                        <p:strVal val="visible"/>
                                      </p:to>
                                    </p:set>
                                    <p:animEffect transition="in" filter="wipe(left)">
                                      <p:cBhvr>
                                        <p:cTn id="31" dur="500"/>
                                        <p:tgtEl>
                                          <p:spTgt spid="338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24" grpId="0" autoUpdateAnimBg="0"/>
      <p:bldP spid="33825" grpId="0" autoUpdateAnimBg="0"/>
      <p:bldP spid="33827"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400800" y="6931025"/>
            <a:ext cx="2743200" cy="307975"/>
          </a:xfrm>
          <a:noFill/>
        </p:spPr>
        <p:txBody>
          <a:bodyPr>
            <a:normAutofit fontScale="90000"/>
          </a:bodyPr>
          <a:lstStyle/>
          <a:p>
            <a:pPr eaLnBrk="1" hangingPunct="1"/>
            <a:r>
              <a:rPr lang="en-US" altLang="en-US" smtClean="0">
                <a:solidFill>
                  <a:schemeClr val="bg1"/>
                </a:solidFill>
              </a:rPr>
              <a:t>Section 1-9</a:t>
            </a:r>
          </a:p>
        </p:txBody>
      </p:sp>
      <p:pic>
        <p:nvPicPr>
          <p:cNvPr id="34819" name="Picture 3" descr="aj-back">
            <a:hlinkClick r:id="" action="ppaction://hlinkshowjump?jump=previousslide" highlightClick="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2938"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4" descr="aj-exit">
            <a:hlinkClick r:id="" action="ppaction://hlinkshowjump?jump=endshow" highlightClick="1"/>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156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6" descr="aj-next">
            <a:hlinkClick r:id="" action="ppaction://hlinkshowjump?jump=nextslide" highlightClick="1"/>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521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8" descr="aj-Bback">
            <a:hlinkClick r:id="rId5" action="ppaction://hlinksldjump" highlightClick="1"/>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42250" y="6423025"/>
            <a:ext cx="420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Text Box 9"/>
          <p:cNvSpPr txBox="1">
            <a:spLocks noChangeArrowheads="1"/>
          </p:cNvSpPr>
          <p:nvPr/>
        </p:nvSpPr>
        <p:spPr bwMode="black">
          <a:xfrm>
            <a:off x="2209800" y="6416675"/>
            <a:ext cx="438150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423" dir="9200147" algn="ctr" rotWithShape="0">
                    <a:schemeClr val="tx1">
                      <a:alpha val="50000"/>
                    </a:schemeClr>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lnSpc>
                <a:spcPct val="90000"/>
              </a:lnSpc>
              <a:spcBef>
                <a:spcPct val="50000"/>
              </a:spcBef>
            </a:pPr>
            <a:r>
              <a:rPr lang="en-US" altLang="en-US" sz="1200">
                <a:solidFill>
                  <a:srgbClr val="F6DB96"/>
                </a:solidFill>
              </a:rPr>
              <a:t>Click the mouse button or press the </a:t>
            </a:r>
            <a:br>
              <a:rPr lang="en-US" altLang="en-US" sz="1200">
                <a:solidFill>
                  <a:srgbClr val="F6DB96"/>
                </a:solidFill>
              </a:rPr>
            </a:br>
            <a:r>
              <a:rPr lang="en-US" altLang="en-US" sz="1200">
                <a:solidFill>
                  <a:srgbClr val="F6DB96"/>
                </a:solidFill>
              </a:rPr>
              <a:t>Space Bar to display the answer.</a:t>
            </a:r>
          </a:p>
        </p:txBody>
      </p:sp>
      <p:pic>
        <p:nvPicPr>
          <p:cNvPr id="34824" name="Picture 18" descr="Section 1_Lecture Not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invGray">
          <a:xfrm>
            <a:off x="6696075" y="38100"/>
            <a:ext cx="24479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43" name="Picture 31" descr="DQ"/>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1295400"/>
            <a:ext cx="5484813"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44" name="Text Box 32"/>
          <p:cNvSpPr txBox="1">
            <a:spLocks noChangeArrowheads="1"/>
          </p:cNvSpPr>
          <p:nvPr/>
        </p:nvSpPr>
        <p:spPr bwMode="auto">
          <a:xfrm>
            <a:off x="2049463" y="2343150"/>
            <a:ext cx="6865937" cy="86042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800" dirty="0"/>
              <a:t>How did early Native Americans learn to adapt to their environment?</a:t>
            </a:r>
          </a:p>
        </p:txBody>
      </p:sp>
      <p:sp>
        <p:nvSpPr>
          <p:cNvPr id="38945" name="Text Box 33"/>
          <p:cNvSpPr txBox="1">
            <a:spLocks noChangeArrowheads="1"/>
          </p:cNvSpPr>
          <p:nvPr/>
        </p:nvSpPr>
        <p:spPr bwMode="auto">
          <a:xfrm>
            <a:off x="2049463" y="3276600"/>
            <a:ext cx="6723062" cy="162877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800" dirty="0"/>
              <a:t>They used the resources around them for food, clothing, and shelter. They hunted, fished, planted, and traveled from place to place in search of their needs.</a:t>
            </a:r>
          </a:p>
        </p:txBody>
      </p:sp>
      <p:sp>
        <p:nvSpPr>
          <p:cNvPr id="34828" name="Text Box 34"/>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Settling Down </a:t>
            </a:r>
            <a:r>
              <a:rPr lang="en-US" altLang="en-US" b="1">
                <a:solidFill>
                  <a:srgbClr val="F2CB68"/>
                </a:solidFill>
              </a:rPr>
              <a:t>(cont.)</a:t>
            </a:r>
            <a:r>
              <a:rPr lang="en-US" altLang="en-US" sz="3200" b="1">
                <a:solidFill>
                  <a:srgbClr val="F2CB68"/>
                </a:solidFill>
              </a:rPr>
              <a:t> </a:t>
            </a:r>
          </a:p>
        </p:txBody>
      </p:sp>
      <p:sp>
        <p:nvSpPr>
          <p:cNvPr id="34829" name="Text Box 35"/>
          <p:cNvSpPr txBox="1">
            <a:spLocks noChangeArrowheads="1"/>
          </p:cNvSpPr>
          <p:nvPr/>
        </p:nvSpPr>
        <p:spPr bwMode="auto">
          <a:xfrm>
            <a:off x="7677150" y="6134100"/>
            <a:ext cx="1422400" cy="274638"/>
          </a:xfrm>
          <a:prstGeom prst="rect">
            <a:avLst/>
          </a:prstGeom>
          <a:noFill/>
          <a:ln>
            <a:noFill/>
          </a:ln>
          <a:effectLst>
            <a:outerShdw dist="17961" dir="8100000" algn="ctr" rotWithShape="0">
              <a:schemeClr val="tx1">
                <a:alpha val="50000"/>
              </a:schemeClr>
            </a:outerShdw>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Lst>
        </p:spPr>
        <p:txBody>
          <a:bodyPr rIns="4572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sz="1200" b="1">
                <a:solidFill>
                  <a:srgbClr val="F2CB68"/>
                </a:solidFill>
              </a:rPr>
              <a:t>(pages 18–19)</a:t>
            </a:r>
          </a:p>
        </p:txBody>
      </p:sp>
      <p:pic>
        <p:nvPicPr>
          <p:cNvPr id="34830" name="Picture 38" descr="Help BTN">
            <a:hlinkClick r:id="" action="ppaction://noaction"/>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70713" y="6423025"/>
            <a:ext cx="42068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7370847"/>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afterEffect">
                                  <p:stCondLst>
                                    <p:cond delay="0"/>
                                  </p:stCondLst>
                                  <p:childTnLst>
                                    <p:set>
                                      <p:cBhvr>
                                        <p:cTn id="6" dur="1" fill="hold">
                                          <p:stCondLst>
                                            <p:cond delay="0"/>
                                          </p:stCondLst>
                                        </p:cTn>
                                        <p:tgtEl>
                                          <p:spTgt spid="38943"/>
                                        </p:tgtEl>
                                        <p:attrNameLst>
                                          <p:attrName>style.visibility</p:attrName>
                                        </p:attrNameLst>
                                      </p:cBhvr>
                                      <p:to>
                                        <p:strVal val="visible"/>
                                      </p:to>
                                    </p:set>
                                    <p:animEffect transition="in" filter="barn(outVertical)">
                                      <p:cBhvr>
                                        <p:cTn id="7" dur="500"/>
                                        <p:tgtEl>
                                          <p:spTgt spid="3894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8944"/>
                                        </p:tgtEl>
                                        <p:attrNameLst>
                                          <p:attrName>style.visibility</p:attrName>
                                        </p:attrNameLst>
                                      </p:cBhvr>
                                      <p:to>
                                        <p:strVal val="visible"/>
                                      </p:to>
                                    </p:set>
                                    <p:animEffect transition="in" filter="wipe(left)">
                                      <p:cBhvr>
                                        <p:cTn id="11" dur="500"/>
                                        <p:tgtEl>
                                          <p:spTgt spid="3894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38945"/>
                                        </p:tgtEl>
                                        <p:attrNameLst>
                                          <p:attrName>style.visibility</p:attrName>
                                        </p:attrNameLst>
                                      </p:cBhvr>
                                      <p:to>
                                        <p:strVal val="visible"/>
                                      </p:to>
                                    </p:set>
                                    <p:animEffect transition="in" filter="dissolve">
                                      <p:cBhvr>
                                        <p:cTn id="16" dur="500"/>
                                        <p:tgtEl>
                                          <p:spTgt spid="389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44" grpId="0" autoUpdateAnimBg="0"/>
      <p:bldP spid="38945"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4034" name="Picture 2" descr="aj-exit">
            <a:hlinkClick r:id="" action="ppaction://hlinkshowjump?jump=endshow" highlightClick="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156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5"/>
          <p:cNvSpPr>
            <a:spLocks noGrp="1" noChangeArrowheads="1"/>
          </p:cNvSpPr>
          <p:nvPr>
            <p:ph type="ctrTitle"/>
          </p:nvPr>
        </p:nvSpPr>
        <p:spPr>
          <a:xfrm>
            <a:off x="6400800" y="6931025"/>
            <a:ext cx="2743200" cy="307975"/>
          </a:xfrm>
          <a:noFill/>
        </p:spPr>
        <p:txBody>
          <a:bodyPr>
            <a:normAutofit fontScale="90000"/>
          </a:bodyPr>
          <a:lstStyle/>
          <a:p>
            <a:pPr eaLnBrk="1" hangingPunct="1"/>
            <a:r>
              <a:rPr lang="en-US" altLang="en-US" smtClean="0">
                <a:solidFill>
                  <a:schemeClr val="bg1"/>
                </a:solidFill>
              </a:rPr>
              <a:t>Section 2-1</a:t>
            </a:r>
          </a:p>
        </p:txBody>
      </p:sp>
      <p:sp>
        <p:nvSpPr>
          <p:cNvPr id="44036" name="Text Box 7"/>
          <p:cNvSpPr txBox="1">
            <a:spLocks noChangeArrowheads="1"/>
          </p:cNvSpPr>
          <p:nvPr/>
        </p:nvSpPr>
        <p:spPr bwMode="black">
          <a:xfrm>
            <a:off x="2209800" y="6416675"/>
            <a:ext cx="438150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423" dir="9200147" algn="ctr" rotWithShape="0">
                    <a:schemeClr val="tx1">
                      <a:alpha val="50000"/>
                    </a:schemeClr>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lnSpc>
                <a:spcPct val="90000"/>
              </a:lnSpc>
              <a:spcBef>
                <a:spcPct val="50000"/>
              </a:spcBef>
            </a:pPr>
            <a:r>
              <a:rPr lang="en-US" altLang="en-US" sz="1200">
                <a:solidFill>
                  <a:srgbClr val="F6DB96"/>
                </a:solidFill>
              </a:rPr>
              <a:t>Click the mouse button or press the </a:t>
            </a:r>
            <a:br>
              <a:rPr lang="en-US" altLang="en-US" sz="1200">
                <a:solidFill>
                  <a:srgbClr val="F6DB96"/>
                </a:solidFill>
              </a:rPr>
            </a:br>
            <a:r>
              <a:rPr lang="en-US" altLang="en-US" sz="1200">
                <a:solidFill>
                  <a:srgbClr val="F6DB96"/>
                </a:solidFill>
              </a:rPr>
              <a:t>Space Bar to display the information.</a:t>
            </a:r>
          </a:p>
        </p:txBody>
      </p:sp>
      <p:pic>
        <p:nvPicPr>
          <p:cNvPr id="44037" name="Picture 16" descr="aj-home">
            <a:hlinkClick r:id="rId3" action="ppaction://hlinksldjump" highlightClick="1"/>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2250" y="6423025"/>
            <a:ext cx="420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25" descr="Section 2_Lecture Not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invGray">
          <a:xfrm>
            <a:off x="6699250" y="36513"/>
            <a:ext cx="24479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37" descr="daily_focus_skills_trans">
            <a:hlinkClick r:id="" action="ppaction://noaction" highlightClick="1"/>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3513" y="2540000"/>
            <a:ext cx="11969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6" name="Text Box 46"/>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Guide to Reading</a:t>
            </a:r>
          </a:p>
        </p:txBody>
      </p:sp>
      <p:sp>
        <p:nvSpPr>
          <p:cNvPr id="81967" name="Text Box 47"/>
          <p:cNvSpPr txBox="1">
            <a:spLocks noChangeArrowheads="1"/>
          </p:cNvSpPr>
          <p:nvPr/>
        </p:nvSpPr>
        <p:spPr bwMode="auto">
          <a:xfrm>
            <a:off x="1743075" y="1676400"/>
            <a:ext cx="6867525" cy="75713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dirty="0">
                <a:solidFill>
                  <a:srgbClr val="FF0000"/>
                </a:solidFill>
              </a:rPr>
              <a:t>Several factors led to the rise and decline of great civilizations and empires in the Americas. </a:t>
            </a:r>
            <a:endParaRPr lang="en-US" altLang="en-US" sz="1600" b="1" dirty="0">
              <a:solidFill>
                <a:srgbClr val="FF0000"/>
              </a:solidFill>
            </a:endParaRPr>
          </a:p>
        </p:txBody>
      </p:sp>
      <p:sp>
        <p:nvSpPr>
          <p:cNvPr id="81968" name="Text Box 48"/>
          <p:cNvSpPr txBox="1">
            <a:spLocks noChangeArrowheads="1"/>
          </p:cNvSpPr>
          <p:nvPr/>
        </p:nvSpPr>
        <p:spPr bwMode="auto">
          <a:xfrm>
            <a:off x="1743075" y="3819525"/>
            <a:ext cx="2828925" cy="420688"/>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a:solidFill>
                  <a:schemeClr val="bg1"/>
                </a:solidFill>
              </a:rPr>
              <a:t>civilization </a:t>
            </a:r>
            <a:endParaRPr lang="en-US" altLang="en-US" sz="1600" b="1">
              <a:solidFill>
                <a:srgbClr val="F2CB68"/>
              </a:solidFill>
            </a:endParaRPr>
          </a:p>
        </p:txBody>
      </p:sp>
      <p:sp>
        <p:nvSpPr>
          <p:cNvPr id="81969" name="Text Box 49"/>
          <p:cNvSpPr txBox="1">
            <a:spLocks noChangeArrowheads="1"/>
          </p:cNvSpPr>
          <p:nvPr/>
        </p:nvSpPr>
        <p:spPr bwMode="black">
          <a:xfrm>
            <a:off x="1743075" y="1187450"/>
            <a:ext cx="7137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800" b="1">
                <a:solidFill>
                  <a:srgbClr val="8DC6DF"/>
                </a:solidFill>
              </a:rPr>
              <a:t>Main Idea</a:t>
            </a:r>
            <a:endParaRPr lang="en-US" altLang="en-US" sz="2800">
              <a:solidFill>
                <a:srgbClr val="8DC6DF"/>
              </a:solidFill>
            </a:endParaRPr>
          </a:p>
        </p:txBody>
      </p:sp>
      <p:sp>
        <p:nvSpPr>
          <p:cNvPr id="81970" name="Text Box 50"/>
          <p:cNvSpPr txBox="1">
            <a:spLocks noChangeArrowheads="1"/>
          </p:cNvSpPr>
          <p:nvPr/>
        </p:nvSpPr>
        <p:spPr bwMode="black">
          <a:xfrm>
            <a:off x="1743075" y="3333750"/>
            <a:ext cx="7137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800" b="1">
                <a:solidFill>
                  <a:srgbClr val="8DC6DF"/>
                </a:solidFill>
              </a:rPr>
              <a:t>Key Terms</a:t>
            </a:r>
            <a:endParaRPr lang="en-US" altLang="en-US" sz="2800">
              <a:solidFill>
                <a:srgbClr val="8DC6DF"/>
              </a:solidFill>
            </a:endParaRPr>
          </a:p>
        </p:txBody>
      </p:sp>
      <p:sp>
        <p:nvSpPr>
          <p:cNvPr id="81971" name="Text Box 51"/>
          <p:cNvSpPr txBox="1">
            <a:spLocks noChangeArrowheads="1"/>
          </p:cNvSpPr>
          <p:nvPr/>
        </p:nvSpPr>
        <p:spPr bwMode="auto">
          <a:xfrm>
            <a:off x="1743075" y="4294188"/>
            <a:ext cx="2828925" cy="420687"/>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a:solidFill>
                  <a:schemeClr val="bg1"/>
                </a:solidFill>
              </a:rPr>
              <a:t>theocracy </a:t>
            </a:r>
            <a:endParaRPr lang="en-US" altLang="en-US" sz="1600" b="1">
              <a:solidFill>
                <a:srgbClr val="F2CB68"/>
              </a:solidFill>
            </a:endParaRPr>
          </a:p>
        </p:txBody>
      </p:sp>
      <p:sp>
        <p:nvSpPr>
          <p:cNvPr id="81972" name="Text Box 52"/>
          <p:cNvSpPr txBox="1">
            <a:spLocks noChangeArrowheads="1"/>
          </p:cNvSpPr>
          <p:nvPr/>
        </p:nvSpPr>
        <p:spPr bwMode="auto">
          <a:xfrm>
            <a:off x="5248275" y="3819525"/>
            <a:ext cx="2828925" cy="89535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dirty="0">
                <a:solidFill>
                  <a:schemeClr val="bg1"/>
                </a:solidFill>
              </a:rPr>
              <a:t>hieroglyphics </a:t>
            </a:r>
          </a:p>
          <a:p>
            <a:pPr>
              <a:lnSpc>
                <a:spcPct val="90000"/>
              </a:lnSpc>
              <a:spcBef>
                <a:spcPct val="20000"/>
              </a:spcBef>
              <a:spcAft>
                <a:spcPct val="20000"/>
              </a:spcAft>
              <a:buFontTx/>
              <a:buChar char="•"/>
            </a:pPr>
            <a:r>
              <a:rPr lang="en-US" altLang="en-US" dirty="0">
                <a:solidFill>
                  <a:schemeClr val="bg1"/>
                </a:solidFill>
              </a:rPr>
              <a:t>terrace</a:t>
            </a:r>
          </a:p>
        </p:txBody>
      </p:sp>
      <p:pic>
        <p:nvPicPr>
          <p:cNvPr id="44047" name="Picture 58" descr="aj-back">
            <a:hlinkClick r:id="" action="ppaction://hlinkshowjump?jump=previousslide" highlightClick="1"/>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62938"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8" name="Picture 59" descr="aj-next">
            <a:hlinkClick r:id="" action="ppaction://hlinkshowjump?jump=nextslide" highlightClick="1"/>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8521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9" name="Picture 60" descr="Help BTN">
            <a:hlinkClick r:id="" action="ppaction://noaction"/>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70713" y="6423025"/>
            <a:ext cx="42068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0" name="Picture 61" descr="GO Button">
            <a:hlinkClick r:id="" action="ppaction://noaction"/>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3513" y="3233738"/>
            <a:ext cx="1208087"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5700588"/>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81966"/>
                                        </p:tgtEl>
                                        <p:attrNameLst>
                                          <p:attrName>style.visibility</p:attrName>
                                        </p:attrNameLst>
                                      </p:cBhvr>
                                      <p:to>
                                        <p:strVal val="visible"/>
                                      </p:to>
                                    </p:set>
                                    <p:animEffect transition="in" filter="checkerboard(across)">
                                      <p:cBhvr>
                                        <p:cTn id="7" dur="500"/>
                                        <p:tgtEl>
                                          <p:spTgt spid="81966"/>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1969"/>
                                        </p:tgtEl>
                                        <p:attrNameLst>
                                          <p:attrName>style.visibility</p:attrName>
                                        </p:attrNameLst>
                                      </p:cBhvr>
                                      <p:to>
                                        <p:strVal val="visible"/>
                                      </p:to>
                                    </p:set>
                                    <p:animEffect transition="in" filter="wipe(up)">
                                      <p:cBhvr>
                                        <p:cTn id="11" dur="500"/>
                                        <p:tgtEl>
                                          <p:spTgt spid="81969"/>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1967"/>
                                        </p:tgtEl>
                                        <p:attrNameLst>
                                          <p:attrName>style.visibility</p:attrName>
                                        </p:attrNameLst>
                                      </p:cBhvr>
                                      <p:to>
                                        <p:strVal val="visible"/>
                                      </p:to>
                                    </p:set>
                                    <p:animEffect transition="in" filter="wipe(left)">
                                      <p:cBhvr>
                                        <p:cTn id="15" dur="500"/>
                                        <p:tgtEl>
                                          <p:spTgt spid="8196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81970"/>
                                        </p:tgtEl>
                                        <p:attrNameLst>
                                          <p:attrName>style.visibility</p:attrName>
                                        </p:attrNameLst>
                                      </p:cBhvr>
                                      <p:to>
                                        <p:strVal val="visible"/>
                                      </p:to>
                                    </p:set>
                                    <p:animEffect transition="in" filter="wipe(up)">
                                      <p:cBhvr>
                                        <p:cTn id="20" dur="500"/>
                                        <p:tgtEl>
                                          <p:spTgt spid="81970"/>
                                        </p:tgtEl>
                                      </p:cBhvr>
                                    </p:animEffect>
                                  </p:childTnLst>
                                </p:cTn>
                              </p:par>
                            </p:childTnLst>
                          </p:cTn>
                        </p:par>
                        <p:par>
                          <p:cTn id="21" fill="hold" nodeType="afterGroup">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81968">
                                            <p:txEl>
                                              <p:pRg st="0" end="0"/>
                                            </p:txEl>
                                          </p:spTgt>
                                        </p:tgtEl>
                                        <p:attrNameLst>
                                          <p:attrName>style.visibility</p:attrName>
                                        </p:attrNameLst>
                                      </p:cBhvr>
                                      <p:to>
                                        <p:strVal val="visible"/>
                                      </p:to>
                                    </p:set>
                                    <p:animEffect transition="in" filter="wipe(left)">
                                      <p:cBhvr>
                                        <p:cTn id="24" dur="500"/>
                                        <p:tgtEl>
                                          <p:spTgt spid="81968">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1971">
                                            <p:txEl>
                                              <p:pRg st="0" end="0"/>
                                            </p:txEl>
                                          </p:spTgt>
                                        </p:tgtEl>
                                        <p:attrNameLst>
                                          <p:attrName>style.visibility</p:attrName>
                                        </p:attrNameLst>
                                      </p:cBhvr>
                                      <p:to>
                                        <p:strVal val="visible"/>
                                      </p:to>
                                    </p:set>
                                    <p:animEffect transition="in" filter="wipe(left)">
                                      <p:cBhvr>
                                        <p:cTn id="29" dur="500"/>
                                        <p:tgtEl>
                                          <p:spTgt spid="81971">
                                            <p:txEl>
                                              <p:pRg st="0" end="0"/>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81972">
                                            <p:txEl>
                                              <p:pRg st="0" end="0"/>
                                            </p:txEl>
                                          </p:spTgt>
                                        </p:tgtEl>
                                        <p:attrNameLst>
                                          <p:attrName>style.visibility</p:attrName>
                                        </p:attrNameLst>
                                      </p:cBhvr>
                                      <p:to>
                                        <p:strVal val="visible"/>
                                      </p:to>
                                    </p:set>
                                    <p:animEffect transition="in" filter="wipe(left)">
                                      <p:cBhvr>
                                        <p:cTn id="34" dur="500"/>
                                        <p:tgtEl>
                                          <p:spTgt spid="81972">
                                            <p:txEl>
                                              <p:pRg st="0" end="0"/>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81972">
                                            <p:txEl>
                                              <p:pRg st="1" end="1"/>
                                            </p:txEl>
                                          </p:spTgt>
                                        </p:tgtEl>
                                        <p:attrNameLst>
                                          <p:attrName>style.visibility</p:attrName>
                                        </p:attrNameLst>
                                      </p:cBhvr>
                                      <p:to>
                                        <p:strVal val="visible"/>
                                      </p:to>
                                    </p:set>
                                    <p:animEffect transition="in" filter="wipe(left)">
                                      <p:cBhvr>
                                        <p:cTn id="39" dur="500"/>
                                        <p:tgtEl>
                                          <p:spTgt spid="8197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6" grpId="0" autoUpdateAnimBg="0"/>
      <p:bldP spid="81967" grpId="0" autoUpdateAnimBg="0"/>
      <p:bldP spid="81968" grpId="0" build="p" autoUpdateAnimBg="0" advAuto="0"/>
      <p:bldP spid="81969" grpId="0" autoUpdateAnimBg="0"/>
      <p:bldP spid="81970" grpId="0" autoUpdateAnimBg="0"/>
      <p:bldP spid="81971" grpId="0" build="p" autoUpdateAnimBg="0"/>
      <p:bldP spid="81972"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a:xfrm>
            <a:off x="6400800" y="6931025"/>
            <a:ext cx="2743200" cy="307975"/>
          </a:xfrm>
          <a:noFill/>
        </p:spPr>
        <p:txBody>
          <a:bodyPr>
            <a:normAutofit fontScale="90000"/>
          </a:bodyPr>
          <a:lstStyle/>
          <a:p>
            <a:pPr eaLnBrk="1" hangingPunct="1"/>
            <a:r>
              <a:rPr lang="en-US" altLang="en-US" smtClean="0">
                <a:solidFill>
                  <a:schemeClr val="bg1"/>
                </a:solidFill>
              </a:rPr>
              <a:t>Section 2-2</a:t>
            </a:r>
          </a:p>
        </p:txBody>
      </p:sp>
      <p:pic>
        <p:nvPicPr>
          <p:cNvPr id="45059" name="Picture 3" descr="aj-back">
            <a:hlinkClick r:id="" action="ppaction://hlinkshowjump?jump=previousslide" highlightClick="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2938"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4" descr="aj-exit">
            <a:hlinkClick r:id="" action="ppaction://hlinkshowjump?jump=endshow" highlightClick="1"/>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156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6" descr="aj-next">
            <a:hlinkClick r:id="" action="ppaction://hlinkshowjump?jump=nextslide" highlightClick="1"/>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521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Text Box 7"/>
          <p:cNvSpPr txBox="1">
            <a:spLocks noChangeArrowheads="1"/>
          </p:cNvSpPr>
          <p:nvPr/>
        </p:nvSpPr>
        <p:spPr bwMode="black">
          <a:xfrm>
            <a:off x="2209800" y="6416675"/>
            <a:ext cx="438150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423" dir="9200147" algn="ctr" rotWithShape="0">
                    <a:schemeClr val="tx1">
                      <a:alpha val="50000"/>
                    </a:schemeClr>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lnSpc>
                <a:spcPct val="90000"/>
              </a:lnSpc>
              <a:spcBef>
                <a:spcPct val="50000"/>
              </a:spcBef>
            </a:pPr>
            <a:r>
              <a:rPr lang="en-US" altLang="en-US" sz="1200">
                <a:solidFill>
                  <a:srgbClr val="F6DB96"/>
                </a:solidFill>
              </a:rPr>
              <a:t>Click the mouse button or press the </a:t>
            </a:r>
            <a:br>
              <a:rPr lang="en-US" altLang="en-US" sz="1200">
                <a:solidFill>
                  <a:srgbClr val="F6DB96"/>
                </a:solidFill>
              </a:rPr>
            </a:br>
            <a:r>
              <a:rPr lang="en-US" altLang="en-US" sz="1200">
                <a:solidFill>
                  <a:srgbClr val="F6DB96"/>
                </a:solidFill>
              </a:rPr>
              <a:t>Space Bar to display the information.</a:t>
            </a:r>
          </a:p>
        </p:txBody>
      </p:sp>
      <p:pic>
        <p:nvPicPr>
          <p:cNvPr id="45063" name="Picture 15" descr="aj-Bback">
            <a:hlinkClick r:id="rId5" action="ppaction://hlinksldjump" highlightClick="1"/>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42250" y="6423025"/>
            <a:ext cx="420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18" descr="Section 2_Lecture Not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invGray">
          <a:xfrm>
            <a:off x="6699250" y="36513"/>
            <a:ext cx="24479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5" name="Picture 27" descr="daily_focus_skills_trans">
            <a:hlinkClick r:id="" action="ppaction://noaction" highlightClick="1"/>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3513" y="2540000"/>
            <a:ext cx="11969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6" name="Text Box 31"/>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Guide to Reading </a:t>
            </a:r>
            <a:r>
              <a:rPr lang="en-US" altLang="en-US" b="1">
                <a:solidFill>
                  <a:srgbClr val="F2CB68"/>
                </a:solidFill>
              </a:rPr>
              <a:t>(cont.)</a:t>
            </a:r>
          </a:p>
        </p:txBody>
      </p:sp>
      <p:sp>
        <p:nvSpPr>
          <p:cNvPr id="82976" name="Text Box 32"/>
          <p:cNvSpPr txBox="1">
            <a:spLocks noChangeArrowheads="1"/>
          </p:cNvSpPr>
          <p:nvPr/>
        </p:nvSpPr>
        <p:spPr bwMode="auto">
          <a:xfrm>
            <a:off x="1743075" y="1676400"/>
            <a:ext cx="7019925" cy="1421928"/>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b="1" dirty="0"/>
              <a:t>Categorizing Information</a:t>
            </a:r>
            <a:r>
              <a:rPr lang="en-US" altLang="en-US" dirty="0"/>
              <a:t>  As you read the section, re-create the diagram on page 22 of your textbook and describe the role religion played in each civilization. </a:t>
            </a:r>
            <a:endParaRPr lang="en-US" altLang="en-US" sz="1600" b="1" dirty="0"/>
          </a:p>
        </p:txBody>
      </p:sp>
      <p:sp>
        <p:nvSpPr>
          <p:cNvPr id="82977" name="Text Box 33"/>
          <p:cNvSpPr txBox="1">
            <a:spLocks noChangeArrowheads="1"/>
          </p:cNvSpPr>
          <p:nvPr/>
        </p:nvSpPr>
        <p:spPr bwMode="auto">
          <a:xfrm>
            <a:off x="1743075" y="3819525"/>
            <a:ext cx="7019925" cy="420688"/>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dirty="0"/>
              <a:t>why powerful empires arose in the Americas</a:t>
            </a:r>
            <a:r>
              <a:rPr lang="en-US" altLang="en-US" dirty="0">
                <a:solidFill>
                  <a:schemeClr val="bg1"/>
                </a:solidFill>
              </a:rPr>
              <a:t>. </a:t>
            </a:r>
            <a:endParaRPr lang="en-US" altLang="en-US" sz="1600" b="1" dirty="0">
              <a:solidFill>
                <a:srgbClr val="F2CB68"/>
              </a:solidFill>
            </a:endParaRPr>
          </a:p>
        </p:txBody>
      </p:sp>
      <p:sp>
        <p:nvSpPr>
          <p:cNvPr id="82978" name="Text Box 34"/>
          <p:cNvSpPr txBox="1">
            <a:spLocks noChangeArrowheads="1"/>
          </p:cNvSpPr>
          <p:nvPr/>
        </p:nvSpPr>
        <p:spPr bwMode="black">
          <a:xfrm>
            <a:off x="1743075" y="1187450"/>
            <a:ext cx="7137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800" b="1">
                <a:solidFill>
                  <a:srgbClr val="8DC6DF"/>
                </a:solidFill>
              </a:rPr>
              <a:t>Reading Strategy</a:t>
            </a:r>
            <a:endParaRPr lang="en-US" altLang="en-US" sz="2800">
              <a:solidFill>
                <a:srgbClr val="8DC6DF"/>
              </a:solidFill>
            </a:endParaRPr>
          </a:p>
        </p:txBody>
      </p:sp>
      <p:sp>
        <p:nvSpPr>
          <p:cNvPr id="82979" name="Text Box 35"/>
          <p:cNvSpPr txBox="1">
            <a:spLocks noChangeArrowheads="1"/>
          </p:cNvSpPr>
          <p:nvPr/>
        </p:nvSpPr>
        <p:spPr bwMode="black">
          <a:xfrm>
            <a:off x="1743075" y="3333750"/>
            <a:ext cx="7137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800" b="1">
                <a:solidFill>
                  <a:srgbClr val="8DC6DF"/>
                </a:solidFill>
              </a:rPr>
              <a:t>Read to Learn</a:t>
            </a:r>
            <a:endParaRPr lang="en-US" altLang="en-US" sz="2800">
              <a:solidFill>
                <a:srgbClr val="8DC6DF"/>
              </a:solidFill>
            </a:endParaRPr>
          </a:p>
        </p:txBody>
      </p:sp>
      <p:sp>
        <p:nvSpPr>
          <p:cNvPr id="82980" name="Text Box 36"/>
          <p:cNvSpPr txBox="1">
            <a:spLocks noChangeArrowheads="1"/>
          </p:cNvSpPr>
          <p:nvPr/>
        </p:nvSpPr>
        <p:spPr bwMode="auto">
          <a:xfrm>
            <a:off x="1743075" y="4292600"/>
            <a:ext cx="6943725" cy="75713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dirty="0"/>
              <a:t>how the people of each empire adapted to their environment.</a:t>
            </a:r>
            <a:endParaRPr lang="en-US" altLang="en-US" sz="1600" b="1" dirty="0"/>
          </a:p>
        </p:txBody>
      </p:sp>
      <p:pic>
        <p:nvPicPr>
          <p:cNvPr id="45072" name="Picture 40" descr="Help BTN">
            <a:hlinkClick r:id="" action="ppaction://noaction"/>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70713" y="6423025"/>
            <a:ext cx="42068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3" name="Picture 41" descr="GO Button">
            <a:hlinkClick r:id="" action="ppaction://noaction"/>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3513" y="3233738"/>
            <a:ext cx="1208087"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3163842"/>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2978"/>
                                        </p:tgtEl>
                                        <p:attrNameLst>
                                          <p:attrName>style.visibility</p:attrName>
                                        </p:attrNameLst>
                                      </p:cBhvr>
                                      <p:to>
                                        <p:strVal val="visible"/>
                                      </p:to>
                                    </p:set>
                                    <p:animEffect transition="in" filter="wipe(up)">
                                      <p:cBhvr>
                                        <p:cTn id="7" dur="500"/>
                                        <p:tgtEl>
                                          <p:spTgt spid="82978"/>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2976"/>
                                        </p:tgtEl>
                                        <p:attrNameLst>
                                          <p:attrName>style.visibility</p:attrName>
                                        </p:attrNameLst>
                                      </p:cBhvr>
                                      <p:to>
                                        <p:strVal val="visible"/>
                                      </p:to>
                                    </p:set>
                                    <p:animEffect transition="in" filter="wipe(left)">
                                      <p:cBhvr>
                                        <p:cTn id="11" dur="500"/>
                                        <p:tgtEl>
                                          <p:spTgt spid="8297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82979"/>
                                        </p:tgtEl>
                                        <p:attrNameLst>
                                          <p:attrName>style.visibility</p:attrName>
                                        </p:attrNameLst>
                                      </p:cBhvr>
                                      <p:to>
                                        <p:strVal val="visible"/>
                                      </p:to>
                                    </p:set>
                                    <p:animEffect transition="in" filter="wipe(up)">
                                      <p:cBhvr>
                                        <p:cTn id="16" dur="500"/>
                                        <p:tgtEl>
                                          <p:spTgt spid="82979"/>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82977">
                                            <p:txEl>
                                              <p:pRg st="0" end="0"/>
                                            </p:txEl>
                                          </p:spTgt>
                                        </p:tgtEl>
                                        <p:attrNameLst>
                                          <p:attrName>style.visibility</p:attrName>
                                        </p:attrNameLst>
                                      </p:cBhvr>
                                      <p:to>
                                        <p:strVal val="visible"/>
                                      </p:to>
                                    </p:set>
                                    <p:animEffect transition="in" filter="wipe(left)">
                                      <p:cBhvr>
                                        <p:cTn id="20" dur="500"/>
                                        <p:tgtEl>
                                          <p:spTgt spid="82977">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2980">
                                            <p:txEl>
                                              <p:pRg st="0" end="0"/>
                                            </p:txEl>
                                          </p:spTgt>
                                        </p:tgtEl>
                                        <p:attrNameLst>
                                          <p:attrName>style.visibility</p:attrName>
                                        </p:attrNameLst>
                                      </p:cBhvr>
                                      <p:to>
                                        <p:strVal val="visible"/>
                                      </p:to>
                                    </p:set>
                                    <p:animEffect transition="in" filter="wipe(left)">
                                      <p:cBhvr>
                                        <p:cTn id="25" dur="500"/>
                                        <p:tgtEl>
                                          <p:spTgt spid="829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76" grpId="0" autoUpdateAnimBg="0"/>
      <p:bldP spid="82977" grpId="0" build="p" autoUpdateAnimBg="0" advAuto="0"/>
      <p:bldP spid="82978" grpId="0" autoUpdateAnimBg="0"/>
      <p:bldP spid="82979" grpId="0" autoUpdateAnimBg="0"/>
      <p:bldP spid="82980"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6400800" y="6931025"/>
            <a:ext cx="2743200" cy="307975"/>
          </a:xfrm>
          <a:noFill/>
        </p:spPr>
        <p:txBody>
          <a:bodyPr>
            <a:normAutofit fontScale="90000"/>
          </a:bodyPr>
          <a:lstStyle/>
          <a:p>
            <a:pPr eaLnBrk="1" hangingPunct="1"/>
            <a:r>
              <a:rPr lang="en-US" altLang="en-US" smtClean="0">
                <a:solidFill>
                  <a:schemeClr val="bg1"/>
                </a:solidFill>
              </a:rPr>
              <a:t>Section 2-3</a:t>
            </a:r>
          </a:p>
        </p:txBody>
      </p:sp>
      <p:pic>
        <p:nvPicPr>
          <p:cNvPr id="46083" name="Picture 3" descr="aj-back">
            <a:hlinkClick r:id="" action="ppaction://hlinkshowjump?jump=previousslide" highlightClick="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2938"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4" descr="aj-exit">
            <a:hlinkClick r:id="" action="ppaction://hlinkshowjump?jump=endshow" highlightClick="1"/>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156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6" descr="aj-next">
            <a:hlinkClick r:id="" action="ppaction://hlinkshowjump?jump=nextslide" highlightClick="1"/>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521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12" descr="aj-Bback">
            <a:hlinkClick r:id="rId5" action="ppaction://hlinksldjump" highlightClick="1"/>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42250" y="6423025"/>
            <a:ext cx="420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14" descr="Section 2_Lecture Not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invGray">
          <a:xfrm>
            <a:off x="6699250" y="36513"/>
            <a:ext cx="24479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Picture 23" descr="daily_focus_skills_trans">
            <a:hlinkClick r:id="" action="ppaction://noaction" highlightClick="1"/>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3513" y="2540000"/>
            <a:ext cx="11969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9" name="Text Box 27"/>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Guide to Reading </a:t>
            </a:r>
            <a:r>
              <a:rPr lang="en-US" altLang="en-US" b="1">
                <a:solidFill>
                  <a:srgbClr val="F2CB68"/>
                </a:solidFill>
              </a:rPr>
              <a:t>(cont.)</a:t>
            </a:r>
          </a:p>
        </p:txBody>
      </p:sp>
      <p:sp>
        <p:nvSpPr>
          <p:cNvPr id="83996" name="Text Box 28"/>
          <p:cNvSpPr txBox="1">
            <a:spLocks noChangeArrowheads="1"/>
          </p:cNvSpPr>
          <p:nvPr/>
        </p:nvSpPr>
        <p:spPr bwMode="auto">
          <a:xfrm>
            <a:off x="1743075" y="1676400"/>
            <a:ext cx="7019925" cy="1089529"/>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b="1" dirty="0"/>
              <a:t>Culture and Traditions</a:t>
            </a:r>
            <a:r>
              <a:rPr lang="en-US" altLang="en-US" dirty="0"/>
              <a:t>  Civilizations such as the Maya, the Aztec, and the Inca arose in present-day Mexico and in Central and South America.</a:t>
            </a:r>
            <a:endParaRPr lang="en-US" altLang="en-US" sz="1600" b="1" dirty="0"/>
          </a:p>
        </p:txBody>
      </p:sp>
      <p:sp>
        <p:nvSpPr>
          <p:cNvPr id="83997" name="Text Box 29"/>
          <p:cNvSpPr txBox="1">
            <a:spLocks noChangeArrowheads="1"/>
          </p:cNvSpPr>
          <p:nvPr/>
        </p:nvSpPr>
        <p:spPr bwMode="black">
          <a:xfrm>
            <a:off x="1743075" y="1187450"/>
            <a:ext cx="7137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800" b="1">
                <a:solidFill>
                  <a:srgbClr val="8DC6DF"/>
                </a:solidFill>
              </a:rPr>
              <a:t>Section Theme</a:t>
            </a:r>
            <a:endParaRPr lang="en-US" altLang="en-US" sz="2800">
              <a:solidFill>
                <a:srgbClr val="8DC6DF"/>
              </a:solidFill>
            </a:endParaRPr>
          </a:p>
        </p:txBody>
      </p:sp>
      <p:pic>
        <p:nvPicPr>
          <p:cNvPr id="46092" name="Picture 33" descr="Help BTN">
            <a:hlinkClick r:id="" action="ppaction://noaction"/>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70713" y="6423025"/>
            <a:ext cx="42068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3" name="Picture 34" descr="GO Button">
            <a:hlinkClick r:id="" action="ppaction://noaction"/>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3513" y="3233738"/>
            <a:ext cx="1208087"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4196738"/>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3997"/>
                                        </p:tgtEl>
                                        <p:attrNameLst>
                                          <p:attrName>style.visibility</p:attrName>
                                        </p:attrNameLst>
                                      </p:cBhvr>
                                      <p:to>
                                        <p:strVal val="visible"/>
                                      </p:to>
                                    </p:set>
                                    <p:animEffect transition="in" filter="wipe(up)">
                                      <p:cBhvr>
                                        <p:cTn id="7" dur="500"/>
                                        <p:tgtEl>
                                          <p:spTgt spid="8399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3996"/>
                                        </p:tgtEl>
                                        <p:attrNameLst>
                                          <p:attrName>style.visibility</p:attrName>
                                        </p:attrNameLst>
                                      </p:cBhvr>
                                      <p:to>
                                        <p:strVal val="visible"/>
                                      </p:to>
                                    </p:set>
                                    <p:animEffect transition="in" filter="wipe(left)">
                                      <p:cBhvr>
                                        <p:cTn id="11" dur="500"/>
                                        <p:tgtEl>
                                          <p:spTgt spid="83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96" grpId="0" autoUpdateAnimBg="0"/>
      <p:bldP spid="83997"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a:xfrm>
            <a:off x="6400800" y="6931025"/>
            <a:ext cx="2743200" cy="307975"/>
          </a:xfrm>
          <a:noFill/>
        </p:spPr>
        <p:txBody>
          <a:bodyPr>
            <a:normAutofit fontScale="90000"/>
          </a:bodyPr>
          <a:lstStyle/>
          <a:p>
            <a:pPr eaLnBrk="1" hangingPunct="1"/>
            <a:r>
              <a:rPr lang="en-US" altLang="en-US" smtClean="0">
                <a:solidFill>
                  <a:schemeClr val="bg1"/>
                </a:solidFill>
              </a:rPr>
              <a:t>Section 2-5</a:t>
            </a:r>
          </a:p>
        </p:txBody>
      </p:sp>
      <p:pic>
        <p:nvPicPr>
          <p:cNvPr id="48131" name="Picture 3" descr="aj-back">
            <a:hlinkClick r:id="" action="ppaction://hlinkshowjump?jump=previousslide" highlightClick="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2938"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4" descr="aj-exit">
            <a:hlinkClick r:id="" action="ppaction://hlinkshowjump?jump=endshow" highlightClick="1"/>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156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6" descr="aj-next">
            <a:hlinkClick r:id="" action="ppaction://hlinkshowjump?jump=nextslide" highlightClick="1"/>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521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Text Box 7"/>
          <p:cNvSpPr txBox="1">
            <a:spLocks noChangeArrowheads="1"/>
          </p:cNvSpPr>
          <p:nvPr/>
        </p:nvSpPr>
        <p:spPr bwMode="black">
          <a:xfrm>
            <a:off x="2209800" y="6416675"/>
            <a:ext cx="438150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423" dir="9200147" algn="ctr" rotWithShape="0">
                    <a:schemeClr val="tx1">
                      <a:alpha val="50000"/>
                    </a:schemeClr>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lnSpc>
                <a:spcPct val="90000"/>
              </a:lnSpc>
              <a:spcBef>
                <a:spcPct val="50000"/>
              </a:spcBef>
            </a:pPr>
            <a:r>
              <a:rPr lang="en-US" altLang="en-US" sz="1200">
                <a:solidFill>
                  <a:srgbClr val="F6DB96"/>
                </a:solidFill>
              </a:rPr>
              <a:t>Click the mouse button or press the </a:t>
            </a:r>
            <a:br>
              <a:rPr lang="en-US" altLang="en-US" sz="1200">
                <a:solidFill>
                  <a:srgbClr val="F6DB96"/>
                </a:solidFill>
              </a:rPr>
            </a:br>
            <a:r>
              <a:rPr lang="en-US" altLang="en-US" sz="1200">
                <a:solidFill>
                  <a:srgbClr val="F6DB96"/>
                </a:solidFill>
              </a:rPr>
              <a:t>Space Bar to display the information.</a:t>
            </a:r>
          </a:p>
        </p:txBody>
      </p:sp>
      <p:pic>
        <p:nvPicPr>
          <p:cNvPr id="48135" name="Picture 14" descr="aj-Bback">
            <a:hlinkClick r:id="rId5" action="ppaction://hlinksldjump" highlightClick="1"/>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42250" y="6423025"/>
            <a:ext cx="420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Picture 16" descr="Section 2_Lecture Not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invGray">
          <a:xfrm>
            <a:off x="6699250" y="36513"/>
            <a:ext cx="24479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45" name="Text Box 29"/>
          <p:cNvSpPr txBox="1">
            <a:spLocks noChangeArrowheads="1"/>
          </p:cNvSpPr>
          <p:nvPr/>
        </p:nvSpPr>
        <p:spPr bwMode="black">
          <a:xfrm>
            <a:off x="1743075" y="639763"/>
            <a:ext cx="62579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Early American Civilizations </a:t>
            </a:r>
          </a:p>
        </p:txBody>
      </p:sp>
      <p:sp>
        <p:nvSpPr>
          <p:cNvPr id="86046" name="Text Box 30"/>
          <p:cNvSpPr txBox="1">
            <a:spLocks noChangeArrowheads="1"/>
          </p:cNvSpPr>
          <p:nvPr/>
        </p:nvSpPr>
        <p:spPr bwMode="auto">
          <a:xfrm>
            <a:off x="1744663" y="1187450"/>
            <a:ext cx="7323137" cy="120332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86000"/>
              </a:lnSpc>
              <a:spcBef>
                <a:spcPct val="17000"/>
              </a:spcBef>
              <a:spcAft>
                <a:spcPct val="17000"/>
              </a:spcAft>
              <a:buFontTx/>
              <a:buChar char="•"/>
            </a:pPr>
            <a:r>
              <a:rPr lang="en-US" altLang="en-US" sz="2800" dirty="0">
                <a:solidFill>
                  <a:srgbClr val="FF0000"/>
                </a:solidFill>
              </a:rPr>
              <a:t>Several great </a:t>
            </a:r>
            <a:r>
              <a:rPr lang="en-US" altLang="en-US" sz="2800" b="1" dirty="0">
                <a:solidFill>
                  <a:srgbClr val="FF0000"/>
                </a:solidFill>
              </a:rPr>
              <a:t>civilizations</a:t>
            </a:r>
            <a:r>
              <a:rPr lang="en-US" altLang="en-US" sz="2800" dirty="0">
                <a:solidFill>
                  <a:srgbClr val="FF0000"/>
                </a:solidFill>
              </a:rPr>
              <a:t> arose in present-day Mexico and in Central and South America.  </a:t>
            </a:r>
          </a:p>
        </p:txBody>
      </p:sp>
      <p:sp>
        <p:nvSpPr>
          <p:cNvPr id="48139" name="Text Box 31"/>
          <p:cNvSpPr txBox="1">
            <a:spLocks noChangeArrowheads="1"/>
          </p:cNvSpPr>
          <p:nvPr/>
        </p:nvSpPr>
        <p:spPr bwMode="auto">
          <a:xfrm>
            <a:off x="7677150" y="6134100"/>
            <a:ext cx="1422400" cy="274638"/>
          </a:xfrm>
          <a:prstGeom prst="rect">
            <a:avLst/>
          </a:prstGeom>
          <a:noFill/>
          <a:ln>
            <a:noFill/>
          </a:ln>
          <a:effectLst>
            <a:outerShdw dist="17961" dir="8100000" algn="ctr" rotWithShape="0">
              <a:schemeClr val="tx1">
                <a:alpha val="50000"/>
              </a:schemeClr>
            </a:outerShdw>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Lst>
        </p:spPr>
        <p:txBody>
          <a:bodyPr rIns="4572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sz="1200" b="1">
                <a:solidFill>
                  <a:srgbClr val="F2CB68"/>
                </a:solidFill>
              </a:rPr>
              <a:t>(pages 22–23)</a:t>
            </a:r>
          </a:p>
        </p:txBody>
      </p:sp>
      <p:sp>
        <p:nvSpPr>
          <p:cNvPr id="86048" name="Text Box 32"/>
          <p:cNvSpPr txBox="1">
            <a:spLocks noChangeArrowheads="1"/>
          </p:cNvSpPr>
          <p:nvPr/>
        </p:nvSpPr>
        <p:spPr bwMode="auto">
          <a:xfrm>
            <a:off x="1744663" y="2436813"/>
            <a:ext cx="7170737" cy="446087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86000"/>
              </a:lnSpc>
              <a:spcBef>
                <a:spcPct val="17000"/>
              </a:spcBef>
              <a:spcAft>
                <a:spcPct val="17000"/>
              </a:spcAft>
              <a:buFontTx/>
              <a:buChar char="•"/>
            </a:pPr>
            <a:r>
              <a:rPr lang="en-US" altLang="en-US" sz="2800" dirty="0">
                <a:solidFill>
                  <a:srgbClr val="FF0000"/>
                </a:solidFill>
              </a:rPr>
              <a:t>The most advanced (in order they developed) were the Olmec, the Maya, the Aztec, and the Inca. </a:t>
            </a:r>
            <a:r>
              <a:rPr lang="en-US" altLang="en-US" sz="2800" dirty="0"/>
              <a:t>Each thrived for centuries. </a:t>
            </a:r>
          </a:p>
          <a:p>
            <a:pPr>
              <a:lnSpc>
                <a:spcPct val="86000"/>
              </a:lnSpc>
              <a:spcBef>
                <a:spcPct val="17000"/>
              </a:spcBef>
              <a:spcAft>
                <a:spcPct val="17000"/>
              </a:spcAft>
              <a:buFontTx/>
              <a:buChar char="•"/>
            </a:pPr>
            <a:r>
              <a:rPr lang="en-US" altLang="en-US" sz="2800" dirty="0"/>
              <a:t>The Olmec were first. people lived in what is now Mexico, Guatemala, and Honduras, between 1500 </a:t>
            </a:r>
            <a:r>
              <a:rPr lang="en-US" altLang="en-US" sz="2000" dirty="0"/>
              <a:t>B.C.</a:t>
            </a:r>
            <a:r>
              <a:rPr lang="en-US" altLang="en-US" sz="2800" dirty="0"/>
              <a:t> and 300 </a:t>
            </a:r>
            <a:r>
              <a:rPr lang="en-US" altLang="en-US" sz="2000" dirty="0"/>
              <a:t>B.C.</a:t>
            </a:r>
            <a:r>
              <a:rPr lang="en-US" altLang="en-US" dirty="0"/>
              <a:t> </a:t>
            </a:r>
          </a:p>
          <a:p>
            <a:pPr>
              <a:lnSpc>
                <a:spcPct val="86000"/>
              </a:lnSpc>
              <a:spcBef>
                <a:spcPct val="17000"/>
              </a:spcBef>
              <a:spcAft>
                <a:spcPct val="17000"/>
              </a:spcAft>
              <a:buFontTx/>
              <a:buChar char="•"/>
            </a:pPr>
            <a:r>
              <a:rPr lang="en-US" altLang="en-US" sz="2800" dirty="0"/>
              <a:t>The Olmec built stone pavements and drainage systems and sculpted large stone monuments. Their civilization influenced their neighbors. </a:t>
            </a:r>
          </a:p>
        </p:txBody>
      </p:sp>
      <p:pic>
        <p:nvPicPr>
          <p:cNvPr id="48141" name="Picture 34" descr="cirriculum_connect">
            <a:hlinkClick r:id="" action="ppaction://noaction" highlightClick="1"/>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3513" y="2540000"/>
            <a:ext cx="119697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2" name="Picture 37" descr="Help BTN">
            <a:hlinkClick r:id="" action="ppaction://noaction"/>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70713" y="6423025"/>
            <a:ext cx="42068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7548700"/>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86045"/>
                                        </p:tgtEl>
                                        <p:attrNameLst>
                                          <p:attrName>style.visibility</p:attrName>
                                        </p:attrNameLst>
                                      </p:cBhvr>
                                      <p:to>
                                        <p:strVal val="visible"/>
                                      </p:to>
                                    </p:set>
                                    <p:animEffect transition="in" filter="checkerboard(across)">
                                      <p:cBhvr>
                                        <p:cTn id="7" dur="500"/>
                                        <p:tgtEl>
                                          <p:spTgt spid="8604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6046"/>
                                        </p:tgtEl>
                                        <p:attrNameLst>
                                          <p:attrName>style.visibility</p:attrName>
                                        </p:attrNameLst>
                                      </p:cBhvr>
                                      <p:to>
                                        <p:strVal val="visible"/>
                                      </p:to>
                                    </p:set>
                                    <p:animEffect transition="in" filter="wipe(left)">
                                      <p:cBhvr>
                                        <p:cTn id="11" dur="500"/>
                                        <p:tgtEl>
                                          <p:spTgt spid="8604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6048">
                                            <p:txEl>
                                              <p:pRg st="0" end="0"/>
                                            </p:txEl>
                                          </p:spTgt>
                                        </p:tgtEl>
                                        <p:attrNameLst>
                                          <p:attrName>style.visibility</p:attrName>
                                        </p:attrNameLst>
                                      </p:cBhvr>
                                      <p:to>
                                        <p:strVal val="visible"/>
                                      </p:to>
                                    </p:set>
                                    <p:animEffect transition="in" filter="wipe(left)">
                                      <p:cBhvr>
                                        <p:cTn id="16" dur="500"/>
                                        <p:tgtEl>
                                          <p:spTgt spid="86048">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6048">
                                            <p:txEl>
                                              <p:pRg st="1" end="1"/>
                                            </p:txEl>
                                          </p:spTgt>
                                        </p:tgtEl>
                                        <p:attrNameLst>
                                          <p:attrName>style.visibility</p:attrName>
                                        </p:attrNameLst>
                                      </p:cBhvr>
                                      <p:to>
                                        <p:strVal val="visible"/>
                                      </p:to>
                                    </p:set>
                                    <p:animEffect transition="in" filter="wipe(left)">
                                      <p:cBhvr>
                                        <p:cTn id="21" dur="500"/>
                                        <p:tgtEl>
                                          <p:spTgt spid="86048">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6048">
                                            <p:txEl>
                                              <p:pRg st="2" end="2"/>
                                            </p:txEl>
                                          </p:spTgt>
                                        </p:tgtEl>
                                        <p:attrNameLst>
                                          <p:attrName>style.visibility</p:attrName>
                                        </p:attrNameLst>
                                      </p:cBhvr>
                                      <p:to>
                                        <p:strVal val="visible"/>
                                      </p:to>
                                    </p:set>
                                    <p:animEffect transition="in" filter="wipe(left)">
                                      <p:cBhvr>
                                        <p:cTn id="26" dur="500"/>
                                        <p:tgtEl>
                                          <p:spTgt spid="8604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45" grpId="0" autoUpdateAnimBg="0"/>
      <p:bldP spid="86046" grpId="0" autoUpdateAnimBg="0"/>
      <p:bldP spid="86048"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endParaRPr lang="en-US" altLang="en-US" smtClean="0"/>
          </a:p>
        </p:txBody>
      </p:sp>
      <p:pic>
        <p:nvPicPr>
          <p:cNvPr id="49155" name="Picture 2" descr="http://images.travelpod.com/users/linzstoker/peru_05.1123816020.lindsey_and_olmec_head_xalapa_muse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350"/>
            <a:ext cx="4362450"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4" descr="https://feeladelphia.files.wordpress.com/2014/10/olmec-he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175"/>
            <a:ext cx="3502025" cy="26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6" descr="http://www.ancient-wisdom.com/Images/countries/American%20pics/laventahead.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886200" y="2438400"/>
            <a:ext cx="2871788" cy="3044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83724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6400800" y="6931025"/>
            <a:ext cx="2743200" cy="307975"/>
          </a:xfrm>
          <a:noFill/>
        </p:spPr>
        <p:txBody>
          <a:bodyPr>
            <a:normAutofit fontScale="90000"/>
          </a:bodyPr>
          <a:lstStyle/>
          <a:p>
            <a:pPr eaLnBrk="1" hangingPunct="1"/>
            <a:r>
              <a:rPr lang="en-US" altLang="en-US" smtClean="0">
                <a:solidFill>
                  <a:schemeClr val="bg1"/>
                </a:solidFill>
              </a:rPr>
              <a:t>Section 2-6</a:t>
            </a:r>
          </a:p>
        </p:txBody>
      </p:sp>
      <p:pic>
        <p:nvPicPr>
          <p:cNvPr id="50179" name="Picture 3" descr="aj-back">
            <a:hlinkClick r:id="" action="ppaction://hlinkshowjump?jump=previousslide" highlightClick="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2938"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4" descr="aj-exit">
            <a:hlinkClick r:id="" action="ppaction://hlinkshowjump?jump=endshow" highlightClick="1"/>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156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6" descr="aj-next">
            <a:hlinkClick r:id="" action="ppaction://hlinkshowjump?jump=nextslide" highlightClick="1"/>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521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15" descr="aj-Bback">
            <a:hlinkClick r:id="rId5" action="ppaction://hlinksldjump" highlightClick="1"/>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42250" y="6423025"/>
            <a:ext cx="420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3" name="Text Box 18"/>
          <p:cNvSpPr txBox="1">
            <a:spLocks noChangeArrowheads="1"/>
          </p:cNvSpPr>
          <p:nvPr/>
        </p:nvSpPr>
        <p:spPr bwMode="black">
          <a:xfrm>
            <a:off x="2209800" y="6416675"/>
            <a:ext cx="438150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423" dir="9200147" algn="ctr" rotWithShape="0">
                    <a:schemeClr val="tx1">
                      <a:alpha val="50000"/>
                    </a:schemeClr>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lnSpc>
                <a:spcPct val="90000"/>
              </a:lnSpc>
              <a:spcBef>
                <a:spcPct val="50000"/>
              </a:spcBef>
            </a:pPr>
            <a:r>
              <a:rPr lang="en-US" altLang="en-US" sz="1200">
                <a:solidFill>
                  <a:srgbClr val="F6DB96"/>
                </a:solidFill>
              </a:rPr>
              <a:t>Click the mouse button or press the </a:t>
            </a:r>
            <a:br>
              <a:rPr lang="en-US" altLang="en-US" sz="1200">
                <a:solidFill>
                  <a:srgbClr val="F6DB96"/>
                </a:solidFill>
              </a:rPr>
            </a:br>
            <a:r>
              <a:rPr lang="en-US" altLang="en-US" sz="1200">
                <a:solidFill>
                  <a:srgbClr val="F6DB96"/>
                </a:solidFill>
              </a:rPr>
              <a:t>Space Bar to display the answer.</a:t>
            </a:r>
          </a:p>
        </p:txBody>
      </p:sp>
      <p:pic>
        <p:nvPicPr>
          <p:cNvPr id="50184" name="Picture 23" descr="Section 2_Lecture Not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invGray">
          <a:xfrm>
            <a:off x="6699250" y="36513"/>
            <a:ext cx="24479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100" name="Picture 36" descr="DQ"/>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1295400"/>
            <a:ext cx="5484813"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101" name="Text Box 37"/>
          <p:cNvSpPr txBox="1">
            <a:spLocks noChangeArrowheads="1"/>
          </p:cNvSpPr>
          <p:nvPr/>
        </p:nvSpPr>
        <p:spPr bwMode="auto">
          <a:xfrm>
            <a:off x="2049463" y="2343150"/>
            <a:ext cx="6865937" cy="12446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800" dirty="0"/>
              <a:t>Why do you think early American civilizations developed along large bodies of water?</a:t>
            </a:r>
          </a:p>
        </p:txBody>
      </p:sp>
      <p:sp>
        <p:nvSpPr>
          <p:cNvPr id="88102" name="Text Box 38"/>
          <p:cNvSpPr txBox="1">
            <a:spLocks noChangeArrowheads="1"/>
          </p:cNvSpPr>
          <p:nvPr/>
        </p:nvSpPr>
        <p:spPr bwMode="auto">
          <a:xfrm>
            <a:off x="2049463" y="3676650"/>
            <a:ext cx="6723062" cy="201295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800" i="1" dirty="0"/>
              <a:t>Possible answer:</a:t>
            </a:r>
            <a:r>
              <a:rPr lang="en-US" altLang="en-US" sz="2800" dirty="0"/>
              <a:t> Early people settled near water as a means of transportation and a way to farm. If they needed to flee quickly, they could navigate along the waters.</a:t>
            </a:r>
          </a:p>
        </p:txBody>
      </p:sp>
      <p:sp>
        <p:nvSpPr>
          <p:cNvPr id="50188" name="Text Box 39"/>
          <p:cNvSpPr txBox="1">
            <a:spLocks noChangeArrowheads="1"/>
          </p:cNvSpPr>
          <p:nvPr/>
        </p:nvSpPr>
        <p:spPr bwMode="black">
          <a:xfrm>
            <a:off x="1743075" y="639763"/>
            <a:ext cx="70199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Early American Civilizations </a:t>
            </a:r>
            <a:r>
              <a:rPr lang="en-US" altLang="en-US" b="1">
                <a:solidFill>
                  <a:srgbClr val="F2CB68"/>
                </a:solidFill>
              </a:rPr>
              <a:t>(cont.)</a:t>
            </a:r>
            <a:r>
              <a:rPr lang="en-US" altLang="en-US" sz="3200" b="1">
                <a:solidFill>
                  <a:srgbClr val="F2CB68"/>
                </a:solidFill>
              </a:rPr>
              <a:t> </a:t>
            </a:r>
          </a:p>
        </p:txBody>
      </p:sp>
      <p:sp>
        <p:nvSpPr>
          <p:cNvPr id="50189" name="Text Box 40"/>
          <p:cNvSpPr txBox="1">
            <a:spLocks noChangeArrowheads="1"/>
          </p:cNvSpPr>
          <p:nvPr/>
        </p:nvSpPr>
        <p:spPr bwMode="auto">
          <a:xfrm>
            <a:off x="7677150" y="6134100"/>
            <a:ext cx="1422400" cy="274638"/>
          </a:xfrm>
          <a:prstGeom prst="rect">
            <a:avLst/>
          </a:prstGeom>
          <a:noFill/>
          <a:ln>
            <a:noFill/>
          </a:ln>
          <a:effectLst>
            <a:outerShdw dist="17961" dir="8100000" algn="ctr" rotWithShape="0">
              <a:schemeClr val="tx1">
                <a:alpha val="50000"/>
              </a:schemeClr>
            </a:outerShdw>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Lst>
        </p:spPr>
        <p:txBody>
          <a:bodyPr rIns="4572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sz="1200" b="1">
                <a:solidFill>
                  <a:srgbClr val="F2CB68"/>
                </a:solidFill>
              </a:rPr>
              <a:t>(pages 22–23)</a:t>
            </a:r>
          </a:p>
        </p:txBody>
      </p:sp>
      <p:pic>
        <p:nvPicPr>
          <p:cNvPr id="50190" name="Picture 44" descr="Help BTN">
            <a:hlinkClick r:id="" action="ppaction://noaction"/>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70713" y="6423025"/>
            <a:ext cx="42068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1" name="Picture 45" descr="cirriculum_connect">
            <a:hlinkClick r:id="" action="ppaction://noaction" highlightClick="1"/>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3513" y="2540000"/>
            <a:ext cx="119697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8815561"/>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afterEffect">
                                  <p:stCondLst>
                                    <p:cond delay="0"/>
                                  </p:stCondLst>
                                  <p:childTnLst>
                                    <p:set>
                                      <p:cBhvr>
                                        <p:cTn id="6" dur="1" fill="hold">
                                          <p:stCondLst>
                                            <p:cond delay="0"/>
                                          </p:stCondLst>
                                        </p:cTn>
                                        <p:tgtEl>
                                          <p:spTgt spid="88100"/>
                                        </p:tgtEl>
                                        <p:attrNameLst>
                                          <p:attrName>style.visibility</p:attrName>
                                        </p:attrNameLst>
                                      </p:cBhvr>
                                      <p:to>
                                        <p:strVal val="visible"/>
                                      </p:to>
                                    </p:set>
                                    <p:animEffect transition="in" filter="barn(outVertical)">
                                      <p:cBhvr>
                                        <p:cTn id="7" dur="500"/>
                                        <p:tgtEl>
                                          <p:spTgt spid="8810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8101"/>
                                        </p:tgtEl>
                                        <p:attrNameLst>
                                          <p:attrName>style.visibility</p:attrName>
                                        </p:attrNameLst>
                                      </p:cBhvr>
                                      <p:to>
                                        <p:strVal val="visible"/>
                                      </p:to>
                                    </p:set>
                                    <p:animEffect transition="in" filter="wipe(left)">
                                      <p:cBhvr>
                                        <p:cTn id="11" dur="500"/>
                                        <p:tgtEl>
                                          <p:spTgt spid="8810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88102"/>
                                        </p:tgtEl>
                                        <p:attrNameLst>
                                          <p:attrName>style.visibility</p:attrName>
                                        </p:attrNameLst>
                                      </p:cBhvr>
                                      <p:to>
                                        <p:strVal val="visible"/>
                                      </p:to>
                                    </p:set>
                                    <p:animEffect transition="in" filter="dissolve">
                                      <p:cBhvr>
                                        <p:cTn id="16" dur="500"/>
                                        <p:tgtEl>
                                          <p:spTgt spid="88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101" grpId="0" autoUpdateAnimBg="0"/>
      <p:bldP spid="88102"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6400800" y="6931025"/>
            <a:ext cx="2743200" cy="307975"/>
          </a:xfrm>
          <a:noFill/>
        </p:spPr>
        <p:txBody>
          <a:bodyPr>
            <a:normAutofit fontScale="90000"/>
          </a:bodyPr>
          <a:lstStyle/>
          <a:p>
            <a:pPr eaLnBrk="1" hangingPunct="1"/>
            <a:r>
              <a:rPr lang="en-US" altLang="en-US" smtClean="0">
                <a:solidFill>
                  <a:schemeClr val="bg1"/>
                </a:solidFill>
              </a:rPr>
              <a:t>Section 2-7</a:t>
            </a:r>
          </a:p>
        </p:txBody>
      </p:sp>
      <p:pic>
        <p:nvPicPr>
          <p:cNvPr id="51203" name="Picture 3" descr="aj-back">
            <a:hlinkClick r:id="" action="ppaction://hlinkshowjump?jump=previousslide" highlightClick="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2938"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4" descr="aj-exit">
            <a:hlinkClick r:id="" action="ppaction://hlinkshowjump?jump=endshow" highlightClick="1"/>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156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6" descr="aj-next">
            <a:hlinkClick r:id="" action="ppaction://hlinkshowjump?jump=nextslide" highlightClick="1"/>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521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Text Box 7"/>
          <p:cNvSpPr txBox="1">
            <a:spLocks noChangeArrowheads="1"/>
          </p:cNvSpPr>
          <p:nvPr/>
        </p:nvSpPr>
        <p:spPr bwMode="black">
          <a:xfrm>
            <a:off x="2209800" y="6416675"/>
            <a:ext cx="438150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423" dir="9200147" algn="ctr" rotWithShape="0">
                    <a:schemeClr val="tx1">
                      <a:alpha val="50000"/>
                    </a:schemeClr>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lnSpc>
                <a:spcPct val="90000"/>
              </a:lnSpc>
              <a:spcBef>
                <a:spcPct val="50000"/>
              </a:spcBef>
            </a:pPr>
            <a:r>
              <a:rPr lang="en-US" altLang="en-US" sz="1200">
                <a:solidFill>
                  <a:srgbClr val="F6DB96"/>
                </a:solidFill>
              </a:rPr>
              <a:t>Click the mouse button or press the </a:t>
            </a:r>
            <a:br>
              <a:rPr lang="en-US" altLang="en-US" sz="1200">
                <a:solidFill>
                  <a:srgbClr val="F6DB96"/>
                </a:solidFill>
              </a:rPr>
            </a:br>
            <a:r>
              <a:rPr lang="en-US" altLang="en-US" sz="1200">
                <a:solidFill>
                  <a:srgbClr val="F6DB96"/>
                </a:solidFill>
              </a:rPr>
              <a:t>Space Bar to display the information.</a:t>
            </a:r>
          </a:p>
        </p:txBody>
      </p:sp>
      <p:pic>
        <p:nvPicPr>
          <p:cNvPr id="51207" name="Picture 17" descr="aj-Bback">
            <a:hlinkClick r:id="rId5" action="ppaction://hlinksldjump" highlightClick="1"/>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42250" y="6423025"/>
            <a:ext cx="420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8" name="Picture 20" descr="Section 2_Lecture Not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invGray">
          <a:xfrm>
            <a:off x="6699250" y="36513"/>
            <a:ext cx="24479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3" name="Text Box 33"/>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The Maya </a:t>
            </a:r>
          </a:p>
        </p:txBody>
      </p:sp>
      <p:sp>
        <p:nvSpPr>
          <p:cNvPr id="92194" name="Text Box 34"/>
          <p:cNvSpPr txBox="1">
            <a:spLocks noChangeArrowheads="1"/>
          </p:cNvSpPr>
          <p:nvPr/>
        </p:nvSpPr>
        <p:spPr bwMode="auto">
          <a:xfrm>
            <a:off x="1744663" y="1187450"/>
            <a:ext cx="7323137" cy="12446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solidFill>
                  <a:srgbClr val="FF0000"/>
                </a:solidFill>
              </a:rPr>
              <a:t>The Mayan civilization flourished in present-day Mexico, Guatemala, Honduras, and Belize.  </a:t>
            </a:r>
          </a:p>
        </p:txBody>
      </p:sp>
      <p:sp>
        <p:nvSpPr>
          <p:cNvPr id="51211" name="Text Box 35"/>
          <p:cNvSpPr txBox="1">
            <a:spLocks noChangeArrowheads="1"/>
          </p:cNvSpPr>
          <p:nvPr/>
        </p:nvSpPr>
        <p:spPr bwMode="auto">
          <a:xfrm>
            <a:off x="7677150" y="6134100"/>
            <a:ext cx="1422400" cy="274638"/>
          </a:xfrm>
          <a:prstGeom prst="rect">
            <a:avLst/>
          </a:prstGeom>
          <a:noFill/>
          <a:ln>
            <a:noFill/>
          </a:ln>
          <a:effectLst>
            <a:outerShdw dist="17961" dir="8100000" algn="ctr" rotWithShape="0">
              <a:schemeClr val="tx1">
                <a:alpha val="50000"/>
              </a:schemeClr>
            </a:outerShdw>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Lst>
        </p:spPr>
        <p:txBody>
          <a:bodyPr rIns="4572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sz="1200" b="1">
                <a:solidFill>
                  <a:srgbClr val="F2CB68"/>
                </a:solidFill>
              </a:rPr>
              <a:t>(pages 23–24)</a:t>
            </a:r>
          </a:p>
        </p:txBody>
      </p:sp>
      <p:sp>
        <p:nvSpPr>
          <p:cNvPr id="92196" name="Text Box 36"/>
          <p:cNvSpPr txBox="1">
            <a:spLocks noChangeArrowheads="1"/>
          </p:cNvSpPr>
          <p:nvPr/>
        </p:nvSpPr>
        <p:spPr bwMode="auto">
          <a:xfrm>
            <a:off x="1744663" y="2514600"/>
            <a:ext cx="7246937" cy="274002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t>The people built large cities, each having at least one stone pyramid. </a:t>
            </a:r>
          </a:p>
          <a:p>
            <a:pPr>
              <a:lnSpc>
                <a:spcPct val="90000"/>
              </a:lnSpc>
              <a:spcBef>
                <a:spcPct val="20000"/>
              </a:spcBef>
              <a:spcAft>
                <a:spcPct val="20000"/>
              </a:spcAft>
              <a:buFontTx/>
              <a:buChar char="•"/>
            </a:pPr>
            <a:r>
              <a:rPr lang="en-US" altLang="en-US" sz="2800" dirty="0">
                <a:solidFill>
                  <a:srgbClr val="FF0000"/>
                </a:solidFill>
              </a:rPr>
              <a:t>Tikal was the largest Mayan city </a:t>
            </a:r>
            <a:r>
              <a:rPr lang="en-US" altLang="en-US" sz="2800" dirty="0"/>
              <a:t>and had five pyramids. </a:t>
            </a:r>
          </a:p>
          <a:p>
            <a:pPr>
              <a:lnSpc>
                <a:spcPct val="90000"/>
              </a:lnSpc>
              <a:spcBef>
                <a:spcPct val="20000"/>
              </a:spcBef>
              <a:spcAft>
                <a:spcPct val="20000"/>
              </a:spcAft>
              <a:buFontTx/>
              <a:buChar char="•"/>
            </a:pPr>
            <a:r>
              <a:rPr lang="en-US" altLang="en-US" sz="2800" dirty="0">
                <a:solidFill>
                  <a:srgbClr val="FF0000"/>
                </a:solidFill>
              </a:rPr>
              <a:t>The Mayan civilization was a </a:t>
            </a:r>
            <a:r>
              <a:rPr lang="en-US" altLang="en-US" sz="2800" b="1" dirty="0">
                <a:solidFill>
                  <a:srgbClr val="FF0000"/>
                </a:solidFill>
              </a:rPr>
              <a:t>theocracy, </a:t>
            </a:r>
            <a:r>
              <a:rPr lang="en-US" altLang="en-US" sz="2800" dirty="0"/>
              <a:t>or a society ruled by religious leaders.</a:t>
            </a:r>
          </a:p>
        </p:txBody>
      </p:sp>
      <p:pic>
        <p:nvPicPr>
          <p:cNvPr id="51213" name="Picture 41" descr="Help BTN">
            <a:hlinkClick r:id="" action="ppaction://noaction"/>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70713" y="6423025"/>
            <a:ext cx="42068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4" name="Picture 42" descr="cirriculum_connect">
            <a:hlinkClick r:id="" action="ppaction://noaction" highlightClick="1"/>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3513" y="2540000"/>
            <a:ext cx="119697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4484555"/>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92193"/>
                                        </p:tgtEl>
                                        <p:attrNameLst>
                                          <p:attrName>style.visibility</p:attrName>
                                        </p:attrNameLst>
                                      </p:cBhvr>
                                      <p:to>
                                        <p:strVal val="visible"/>
                                      </p:to>
                                    </p:set>
                                    <p:animEffect transition="in" filter="checkerboard(across)">
                                      <p:cBhvr>
                                        <p:cTn id="7" dur="500"/>
                                        <p:tgtEl>
                                          <p:spTgt spid="9219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2194"/>
                                        </p:tgtEl>
                                        <p:attrNameLst>
                                          <p:attrName>style.visibility</p:attrName>
                                        </p:attrNameLst>
                                      </p:cBhvr>
                                      <p:to>
                                        <p:strVal val="visible"/>
                                      </p:to>
                                    </p:set>
                                    <p:animEffect transition="in" filter="wipe(left)">
                                      <p:cBhvr>
                                        <p:cTn id="11" dur="500"/>
                                        <p:tgtEl>
                                          <p:spTgt spid="9219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2196">
                                            <p:txEl>
                                              <p:pRg st="0" end="0"/>
                                            </p:txEl>
                                          </p:spTgt>
                                        </p:tgtEl>
                                        <p:attrNameLst>
                                          <p:attrName>style.visibility</p:attrName>
                                        </p:attrNameLst>
                                      </p:cBhvr>
                                      <p:to>
                                        <p:strVal val="visible"/>
                                      </p:to>
                                    </p:set>
                                    <p:animEffect transition="in" filter="wipe(left)">
                                      <p:cBhvr>
                                        <p:cTn id="16" dur="500"/>
                                        <p:tgtEl>
                                          <p:spTgt spid="92196">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2196">
                                            <p:txEl>
                                              <p:pRg st="1" end="1"/>
                                            </p:txEl>
                                          </p:spTgt>
                                        </p:tgtEl>
                                        <p:attrNameLst>
                                          <p:attrName>style.visibility</p:attrName>
                                        </p:attrNameLst>
                                      </p:cBhvr>
                                      <p:to>
                                        <p:strVal val="visible"/>
                                      </p:to>
                                    </p:set>
                                    <p:animEffect transition="in" filter="wipe(left)">
                                      <p:cBhvr>
                                        <p:cTn id="21" dur="500"/>
                                        <p:tgtEl>
                                          <p:spTgt spid="92196">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2196">
                                            <p:txEl>
                                              <p:pRg st="2" end="2"/>
                                            </p:txEl>
                                          </p:spTgt>
                                        </p:tgtEl>
                                        <p:attrNameLst>
                                          <p:attrName>style.visibility</p:attrName>
                                        </p:attrNameLst>
                                      </p:cBhvr>
                                      <p:to>
                                        <p:strVal val="visible"/>
                                      </p:to>
                                    </p:set>
                                    <p:animEffect transition="in" filter="wipe(left)">
                                      <p:cBhvr>
                                        <p:cTn id="26" dur="500"/>
                                        <p:tgtEl>
                                          <p:spTgt spid="9219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3" grpId="0" autoUpdateAnimBg="0"/>
      <p:bldP spid="92194" grpId="0" autoUpdateAnimBg="0"/>
      <p:bldP spid="92196"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endParaRPr lang="en-US" altLang="en-US" smtClean="0"/>
          </a:p>
        </p:txBody>
      </p:sp>
      <p:sp>
        <p:nvSpPr>
          <p:cNvPr id="52227" name="Content Placeholder 2"/>
          <p:cNvSpPr>
            <a:spLocks noGrp="1"/>
          </p:cNvSpPr>
          <p:nvPr>
            <p:ph idx="1"/>
          </p:nvPr>
        </p:nvSpPr>
        <p:spPr bwMode="auto">
          <a:xfrm>
            <a:off x="1600200" y="609600"/>
            <a:ext cx="6400800" cy="3611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smtClean="0"/>
          </a:p>
        </p:txBody>
      </p:sp>
      <p:pic>
        <p:nvPicPr>
          <p:cNvPr id="52228" name="Picture 2" descr="http://www.michielb.nl/maya/gif/middleameric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592138"/>
            <a:ext cx="8686800" cy="7391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91443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indy4.info/images/about-indiana-jones-4.jpg"/>
          <p:cNvPicPr>
            <a:picLocks noChangeAspect="1" noChangeArrowheads="1"/>
          </p:cNvPicPr>
          <p:nvPr/>
        </p:nvPicPr>
        <p:blipFill>
          <a:blip r:embed="rId2">
            <a:lum bright="36000" contrast="-4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1"/>
          <p:cNvSpPr>
            <a:spLocks noGrp="1"/>
          </p:cNvSpPr>
          <p:nvPr>
            <p:ph type="title"/>
          </p:nvPr>
        </p:nvSpPr>
        <p:spPr/>
        <p:txBody>
          <a:bodyPr/>
          <a:lstStyle/>
          <a:p>
            <a:endParaRPr lang="en-US" altLang="en-US" dirty="0" smtClean="0"/>
          </a:p>
        </p:txBody>
      </p:sp>
      <p:sp>
        <p:nvSpPr>
          <p:cNvPr id="6148" name="Content Placeholder 2"/>
          <p:cNvSpPr>
            <a:spLocks noGrp="1"/>
          </p:cNvSpPr>
          <p:nvPr>
            <p:ph idx="1"/>
          </p:nvPr>
        </p:nvSpPr>
        <p:spPr bwMode="auto">
          <a:xfrm>
            <a:off x="609600" y="518318"/>
            <a:ext cx="8229600" cy="5821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nSpc>
                <a:spcPct val="90000"/>
              </a:lnSpc>
              <a:buFontTx/>
              <a:buNone/>
            </a:pPr>
            <a:endParaRPr lang="en-US" altLang="en-US" sz="3000" dirty="0" smtClean="0"/>
          </a:p>
          <a:p>
            <a:pPr marL="0" indent="0">
              <a:lnSpc>
                <a:spcPct val="90000"/>
              </a:lnSpc>
            </a:pPr>
            <a:r>
              <a:rPr lang="en-US" altLang="en-US" sz="3000" dirty="0" smtClean="0"/>
              <a:t>Daily Work</a:t>
            </a:r>
          </a:p>
          <a:p>
            <a:pPr marL="0" indent="0">
              <a:lnSpc>
                <a:spcPct val="90000"/>
              </a:lnSpc>
            </a:pPr>
            <a:endParaRPr lang="en-US" altLang="en-US" sz="3000" dirty="0" smtClean="0"/>
          </a:p>
          <a:p>
            <a:pPr marL="0" indent="0">
              <a:lnSpc>
                <a:spcPct val="90000"/>
              </a:lnSpc>
            </a:pPr>
            <a:r>
              <a:rPr lang="en-US" altLang="en-US" sz="3000" dirty="0" smtClean="0"/>
              <a:t>Number 1-3, Answer the following. Use complete sentences please.</a:t>
            </a:r>
          </a:p>
          <a:p>
            <a:pPr marL="0" indent="0">
              <a:lnSpc>
                <a:spcPct val="90000"/>
              </a:lnSpc>
              <a:buFontTx/>
              <a:buAutoNum type="arabicPeriod"/>
            </a:pPr>
            <a:r>
              <a:rPr lang="en-US" altLang="en-US" sz="3000" dirty="0" smtClean="0"/>
              <a:t>Who were the first people in the Americas?</a:t>
            </a:r>
          </a:p>
          <a:p>
            <a:pPr marL="0" indent="0">
              <a:lnSpc>
                <a:spcPct val="90000"/>
              </a:lnSpc>
              <a:buFontTx/>
              <a:buAutoNum type="arabicPeriod"/>
            </a:pPr>
            <a:r>
              <a:rPr lang="en-US" altLang="en-US" sz="3000" dirty="0" smtClean="0"/>
              <a:t>How do we know?</a:t>
            </a:r>
          </a:p>
          <a:p>
            <a:pPr marL="0" indent="0">
              <a:lnSpc>
                <a:spcPct val="90000"/>
              </a:lnSpc>
              <a:buFontTx/>
              <a:buAutoNum type="arabicPeriod"/>
            </a:pPr>
            <a:r>
              <a:rPr lang="en-US" altLang="en-US" sz="3000" dirty="0" smtClean="0"/>
              <a:t>Why is Christopher Columbus said to have discovered the Americas?</a:t>
            </a:r>
          </a:p>
          <a:p>
            <a:pPr marL="0" indent="0">
              <a:lnSpc>
                <a:spcPct val="90000"/>
              </a:lnSpc>
            </a:pPr>
            <a:r>
              <a:rPr lang="en-US" altLang="en-US" sz="3000" dirty="0" smtClean="0"/>
              <a:t>You will receive your textbooks today, but you don’t need them to answer the three questions above.</a:t>
            </a:r>
          </a:p>
        </p:txBody>
      </p:sp>
    </p:spTree>
    <p:extLst>
      <p:ext uri="{BB962C8B-B14F-4D97-AF65-F5344CB8AC3E}">
        <p14:creationId xmlns:p14="http://schemas.microsoft.com/office/powerpoint/2010/main" val="37606597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6400800" y="6931025"/>
            <a:ext cx="2743200" cy="307975"/>
          </a:xfrm>
          <a:noFill/>
        </p:spPr>
        <p:txBody>
          <a:bodyPr>
            <a:normAutofit fontScale="90000"/>
          </a:bodyPr>
          <a:lstStyle/>
          <a:p>
            <a:pPr eaLnBrk="1" hangingPunct="1"/>
            <a:r>
              <a:rPr lang="en-US" altLang="en-US" smtClean="0">
                <a:solidFill>
                  <a:schemeClr val="bg1"/>
                </a:solidFill>
              </a:rPr>
              <a:t>Section 2-8</a:t>
            </a:r>
          </a:p>
        </p:txBody>
      </p:sp>
      <p:pic>
        <p:nvPicPr>
          <p:cNvPr id="53251" name="Picture 3" descr="aj-back">
            <a:hlinkClick r:id="" action="ppaction://hlinkshowjump?jump=previousslide" highlightClick="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2938"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4" descr="aj-exit">
            <a:hlinkClick r:id="" action="ppaction://hlinkshowjump?jump=endshow" highlightClick="1"/>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156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6" descr="aj-next">
            <a:hlinkClick r:id="" action="ppaction://hlinkshowjump?jump=nextslide" highlightClick="1"/>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521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Text Box 9"/>
          <p:cNvSpPr txBox="1">
            <a:spLocks noChangeArrowheads="1"/>
          </p:cNvSpPr>
          <p:nvPr/>
        </p:nvSpPr>
        <p:spPr bwMode="black">
          <a:xfrm>
            <a:off x="2209800" y="6416675"/>
            <a:ext cx="438150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423" dir="9200147" algn="ctr" rotWithShape="0">
                    <a:schemeClr val="tx1">
                      <a:alpha val="50000"/>
                    </a:schemeClr>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lnSpc>
                <a:spcPct val="90000"/>
              </a:lnSpc>
              <a:spcBef>
                <a:spcPct val="50000"/>
              </a:spcBef>
            </a:pPr>
            <a:r>
              <a:rPr lang="en-US" altLang="en-US" sz="1200">
                <a:solidFill>
                  <a:srgbClr val="F6DB96"/>
                </a:solidFill>
              </a:rPr>
              <a:t>Click the mouse button or press the </a:t>
            </a:r>
            <a:br>
              <a:rPr lang="en-US" altLang="en-US" sz="1200">
                <a:solidFill>
                  <a:srgbClr val="F6DB96"/>
                </a:solidFill>
              </a:rPr>
            </a:br>
            <a:r>
              <a:rPr lang="en-US" altLang="en-US" sz="1200">
                <a:solidFill>
                  <a:srgbClr val="F6DB96"/>
                </a:solidFill>
              </a:rPr>
              <a:t>Space Bar to display the information.</a:t>
            </a:r>
          </a:p>
        </p:txBody>
      </p:sp>
      <p:pic>
        <p:nvPicPr>
          <p:cNvPr id="53255" name="Picture 15" descr="aj-Bback">
            <a:hlinkClick r:id="rId5" action="ppaction://hlinksldjump" highlightClick="1"/>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42250" y="6423025"/>
            <a:ext cx="420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6" name="Picture 20" descr="Section 2_Lecture Not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invGray">
          <a:xfrm>
            <a:off x="6699250" y="36513"/>
            <a:ext cx="24479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217" name="Text Box 33"/>
          <p:cNvSpPr txBox="1">
            <a:spLocks noChangeArrowheads="1"/>
          </p:cNvSpPr>
          <p:nvPr/>
        </p:nvSpPr>
        <p:spPr bwMode="auto">
          <a:xfrm>
            <a:off x="1744663" y="1187450"/>
            <a:ext cx="7323137" cy="86042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t>The Maya believed that the gods controlled all that happened on Earth. </a:t>
            </a:r>
          </a:p>
        </p:txBody>
      </p:sp>
      <p:sp>
        <p:nvSpPr>
          <p:cNvPr id="93218" name="Text Box 34"/>
          <p:cNvSpPr txBox="1">
            <a:spLocks noChangeArrowheads="1"/>
          </p:cNvSpPr>
          <p:nvPr/>
        </p:nvSpPr>
        <p:spPr bwMode="auto">
          <a:xfrm>
            <a:off x="1744663" y="2135188"/>
            <a:ext cx="7170737" cy="389255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t>Atop the pyramids were religious and governmental centers. </a:t>
            </a:r>
          </a:p>
          <a:p>
            <a:pPr>
              <a:lnSpc>
                <a:spcPct val="90000"/>
              </a:lnSpc>
              <a:spcBef>
                <a:spcPct val="20000"/>
              </a:spcBef>
              <a:spcAft>
                <a:spcPct val="20000"/>
              </a:spcAft>
              <a:buFontTx/>
              <a:buChar char="•"/>
            </a:pPr>
            <a:r>
              <a:rPr lang="en-US" altLang="en-US" sz="2800" dirty="0">
                <a:solidFill>
                  <a:srgbClr val="FF0000"/>
                </a:solidFill>
              </a:rPr>
              <a:t>The Maya became skilled astronomers and developed a writing system called </a:t>
            </a:r>
            <a:r>
              <a:rPr lang="en-US" altLang="en-US" sz="2800" b="1" dirty="0">
                <a:solidFill>
                  <a:srgbClr val="FF0000"/>
                </a:solidFill>
              </a:rPr>
              <a:t>hieroglyphics.</a:t>
            </a:r>
            <a:r>
              <a:rPr lang="en-US" altLang="en-US" sz="2800" dirty="0">
                <a:solidFill>
                  <a:srgbClr val="FF0000"/>
                </a:solidFill>
              </a:rPr>
              <a:t> </a:t>
            </a:r>
          </a:p>
          <a:p>
            <a:pPr>
              <a:lnSpc>
                <a:spcPct val="90000"/>
              </a:lnSpc>
              <a:spcBef>
                <a:spcPct val="20000"/>
              </a:spcBef>
              <a:spcAft>
                <a:spcPct val="20000"/>
              </a:spcAft>
              <a:buFontTx/>
              <a:buChar char="•"/>
            </a:pPr>
            <a:r>
              <a:rPr lang="en-US" altLang="en-US" sz="2800" dirty="0"/>
              <a:t>Mayan traders transported their goods such as maize, vegetables, jade, turquoise jewelry, and cacao beans on their backs and along the water.</a:t>
            </a:r>
          </a:p>
        </p:txBody>
      </p:sp>
      <p:sp>
        <p:nvSpPr>
          <p:cNvPr id="53259" name="Text Box 35"/>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The Maya </a:t>
            </a:r>
            <a:r>
              <a:rPr lang="en-US" altLang="en-US" b="1">
                <a:solidFill>
                  <a:srgbClr val="F2CB68"/>
                </a:solidFill>
              </a:rPr>
              <a:t>(cont.)</a:t>
            </a:r>
            <a:r>
              <a:rPr lang="en-US" altLang="en-US" sz="3200" b="1">
                <a:solidFill>
                  <a:srgbClr val="F2CB68"/>
                </a:solidFill>
              </a:rPr>
              <a:t> </a:t>
            </a:r>
          </a:p>
        </p:txBody>
      </p:sp>
      <p:sp>
        <p:nvSpPr>
          <p:cNvPr id="53260" name="Text Box 36"/>
          <p:cNvSpPr txBox="1">
            <a:spLocks noChangeArrowheads="1"/>
          </p:cNvSpPr>
          <p:nvPr/>
        </p:nvSpPr>
        <p:spPr bwMode="auto">
          <a:xfrm>
            <a:off x="7677150" y="6134100"/>
            <a:ext cx="1422400" cy="274638"/>
          </a:xfrm>
          <a:prstGeom prst="rect">
            <a:avLst/>
          </a:prstGeom>
          <a:noFill/>
          <a:ln>
            <a:noFill/>
          </a:ln>
          <a:effectLst>
            <a:outerShdw dist="17961" dir="8100000" algn="ctr" rotWithShape="0">
              <a:schemeClr val="tx1">
                <a:alpha val="50000"/>
              </a:schemeClr>
            </a:outerShdw>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Lst>
        </p:spPr>
        <p:txBody>
          <a:bodyPr rIns="4572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sz="1200" b="1">
                <a:solidFill>
                  <a:srgbClr val="F2CB68"/>
                </a:solidFill>
              </a:rPr>
              <a:t>(pages 23–24)</a:t>
            </a:r>
          </a:p>
        </p:txBody>
      </p:sp>
      <p:pic>
        <p:nvPicPr>
          <p:cNvPr id="53261" name="Picture 40" descr="Help BTN">
            <a:hlinkClick r:id="" action="ppaction://noaction"/>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70713" y="6423025"/>
            <a:ext cx="42068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2" name="Picture 41" descr="cirriculum_connect">
            <a:hlinkClick r:id="" action="ppaction://noaction" highlightClick="1"/>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3513" y="2540000"/>
            <a:ext cx="119697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2472457"/>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217"/>
                                        </p:tgtEl>
                                        <p:attrNameLst>
                                          <p:attrName>style.visibility</p:attrName>
                                        </p:attrNameLst>
                                      </p:cBhvr>
                                      <p:to>
                                        <p:strVal val="visible"/>
                                      </p:to>
                                    </p:set>
                                    <p:animEffect transition="in" filter="wipe(left)">
                                      <p:cBhvr>
                                        <p:cTn id="7" dur="500"/>
                                        <p:tgtEl>
                                          <p:spTgt spid="932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3218">
                                            <p:txEl>
                                              <p:pRg st="0" end="0"/>
                                            </p:txEl>
                                          </p:spTgt>
                                        </p:tgtEl>
                                        <p:attrNameLst>
                                          <p:attrName>style.visibility</p:attrName>
                                        </p:attrNameLst>
                                      </p:cBhvr>
                                      <p:to>
                                        <p:strVal val="visible"/>
                                      </p:to>
                                    </p:set>
                                    <p:animEffect transition="in" filter="wipe(left)">
                                      <p:cBhvr>
                                        <p:cTn id="12" dur="500"/>
                                        <p:tgtEl>
                                          <p:spTgt spid="9321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3218">
                                            <p:txEl>
                                              <p:pRg st="1" end="1"/>
                                            </p:txEl>
                                          </p:spTgt>
                                        </p:tgtEl>
                                        <p:attrNameLst>
                                          <p:attrName>style.visibility</p:attrName>
                                        </p:attrNameLst>
                                      </p:cBhvr>
                                      <p:to>
                                        <p:strVal val="visible"/>
                                      </p:to>
                                    </p:set>
                                    <p:animEffect transition="in" filter="wipe(left)">
                                      <p:cBhvr>
                                        <p:cTn id="17" dur="500"/>
                                        <p:tgtEl>
                                          <p:spTgt spid="93218">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3218">
                                            <p:txEl>
                                              <p:pRg st="2" end="2"/>
                                            </p:txEl>
                                          </p:spTgt>
                                        </p:tgtEl>
                                        <p:attrNameLst>
                                          <p:attrName>style.visibility</p:attrName>
                                        </p:attrNameLst>
                                      </p:cBhvr>
                                      <p:to>
                                        <p:strVal val="visible"/>
                                      </p:to>
                                    </p:set>
                                    <p:animEffect transition="in" filter="wipe(left)">
                                      <p:cBhvr>
                                        <p:cTn id="22" dur="500"/>
                                        <p:tgtEl>
                                          <p:spTgt spid="932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17" grpId="0" autoUpdateAnimBg="0"/>
      <p:bldP spid="93218"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a:xfrm>
            <a:off x="6400800" y="6931025"/>
            <a:ext cx="2743200" cy="307975"/>
          </a:xfrm>
          <a:noFill/>
        </p:spPr>
        <p:txBody>
          <a:bodyPr>
            <a:normAutofit fontScale="90000"/>
          </a:bodyPr>
          <a:lstStyle/>
          <a:p>
            <a:pPr eaLnBrk="1" hangingPunct="1"/>
            <a:r>
              <a:rPr lang="en-US" altLang="en-US" smtClean="0">
                <a:solidFill>
                  <a:schemeClr val="bg1"/>
                </a:solidFill>
              </a:rPr>
              <a:t>Section 2-9</a:t>
            </a:r>
          </a:p>
        </p:txBody>
      </p:sp>
      <p:pic>
        <p:nvPicPr>
          <p:cNvPr id="54275" name="Picture 3" descr="aj-back">
            <a:hlinkClick r:id="" action="ppaction://hlinkshowjump?jump=previousslide" highlightClick="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2938"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4" descr="aj-exit">
            <a:hlinkClick r:id="" action="ppaction://hlinkshowjump?jump=endshow" highlightClick="1"/>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156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6" descr="aj-next">
            <a:hlinkClick r:id="" action="ppaction://hlinkshowjump?jump=nextslide" highlightClick="1"/>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521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8" descr="aj-Bback">
            <a:hlinkClick r:id="rId5" action="ppaction://hlinksldjump" highlightClick="1"/>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42250" y="6423025"/>
            <a:ext cx="420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9" descr="Section 2_Lecture Not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invGray">
          <a:xfrm>
            <a:off x="6699250" y="36513"/>
            <a:ext cx="24479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9022" name="Text Box 14"/>
          <p:cNvSpPr txBox="1">
            <a:spLocks noChangeArrowheads="1"/>
          </p:cNvSpPr>
          <p:nvPr/>
        </p:nvSpPr>
        <p:spPr bwMode="auto">
          <a:xfrm>
            <a:off x="1744663" y="1187450"/>
            <a:ext cx="7323137" cy="162877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t>No one knows what caused the decline </a:t>
            </a:r>
            <a:br>
              <a:rPr lang="en-US" altLang="en-US" sz="2800" dirty="0"/>
            </a:br>
            <a:r>
              <a:rPr lang="en-US" altLang="en-US" sz="2800" dirty="0"/>
              <a:t>of the Maya around </a:t>
            </a:r>
            <a:r>
              <a:rPr lang="en-US" altLang="en-US" sz="2000" dirty="0"/>
              <a:t>A.D.</a:t>
            </a:r>
            <a:r>
              <a:rPr lang="en-US" altLang="en-US" sz="2800" dirty="0"/>
              <a:t> 900, but descendants of the Maya still live in parts of Mexico and Central America.</a:t>
            </a:r>
          </a:p>
        </p:txBody>
      </p:sp>
      <p:sp>
        <p:nvSpPr>
          <p:cNvPr id="54281" name="Text Box 16"/>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The Maya </a:t>
            </a:r>
            <a:r>
              <a:rPr lang="en-US" altLang="en-US" b="1">
                <a:solidFill>
                  <a:srgbClr val="F2CB68"/>
                </a:solidFill>
              </a:rPr>
              <a:t>(cont.)</a:t>
            </a:r>
            <a:r>
              <a:rPr lang="en-US" altLang="en-US" sz="3200" b="1">
                <a:solidFill>
                  <a:srgbClr val="F2CB68"/>
                </a:solidFill>
              </a:rPr>
              <a:t> </a:t>
            </a:r>
          </a:p>
        </p:txBody>
      </p:sp>
      <p:sp>
        <p:nvSpPr>
          <p:cNvPr id="54282" name="Text Box 17"/>
          <p:cNvSpPr txBox="1">
            <a:spLocks noChangeArrowheads="1"/>
          </p:cNvSpPr>
          <p:nvPr/>
        </p:nvSpPr>
        <p:spPr bwMode="auto">
          <a:xfrm>
            <a:off x="7677150" y="6134100"/>
            <a:ext cx="1422400" cy="274638"/>
          </a:xfrm>
          <a:prstGeom prst="rect">
            <a:avLst/>
          </a:prstGeom>
          <a:noFill/>
          <a:ln>
            <a:noFill/>
          </a:ln>
          <a:effectLst>
            <a:outerShdw dist="17961" dir="8100000" algn="ctr" rotWithShape="0">
              <a:schemeClr val="tx1">
                <a:alpha val="50000"/>
              </a:schemeClr>
            </a:outerShdw>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Lst>
        </p:spPr>
        <p:txBody>
          <a:bodyPr rIns="4572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sz="1200" b="1">
                <a:solidFill>
                  <a:srgbClr val="F2CB68"/>
                </a:solidFill>
              </a:rPr>
              <a:t>(pages 23–24)</a:t>
            </a:r>
          </a:p>
        </p:txBody>
      </p:sp>
      <p:pic>
        <p:nvPicPr>
          <p:cNvPr id="54283" name="Picture 21" descr="Help BTN">
            <a:hlinkClick r:id="" action="ppaction://noaction"/>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70713" y="6423025"/>
            <a:ext cx="42068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4" name="Picture 22" descr="cirriculum_connect">
            <a:hlinkClick r:id="" action="ppaction://noaction" highlightClick="1"/>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3513" y="2540000"/>
            <a:ext cx="119697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3156783"/>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9022"/>
                                        </p:tgtEl>
                                        <p:attrNameLst>
                                          <p:attrName>style.visibility</p:attrName>
                                        </p:attrNameLst>
                                      </p:cBhvr>
                                      <p:to>
                                        <p:strVal val="visible"/>
                                      </p:to>
                                    </p:set>
                                    <p:animEffect transition="in" filter="wipe(left)">
                                      <p:cBhvr>
                                        <p:cTn id="7" dur="500"/>
                                        <p:tgtEl>
                                          <p:spTgt spid="2990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22"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6400800" y="6931025"/>
            <a:ext cx="2743200" cy="307975"/>
          </a:xfrm>
          <a:noFill/>
        </p:spPr>
        <p:txBody>
          <a:bodyPr>
            <a:normAutofit fontScale="90000"/>
          </a:bodyPr>
          <a:lstStyle/>
          <a:p>
            <a:pPr eaLnBrk="1" hangingPunct="1"/>
            <a:r>
              <a:rPr lang="en-US" altLang="en-US" smtClean="0">
                <a:solidFill>
                  <a:schemeClr val="bg1"/>
                </a:solidFill>
              </a:rPr>
              <a:t>Section 2-10</a:t>
            </a:r>
          </a:p>
        </p:txBody>
      </p:sp>
      <p:pic>
        <p:nvPicPr>
          <p:cNvPr id="55299" name="Picture 3" descr="aj-back">
            <a:hlinkClick r:id="" action="ppaction://hlinkshowjump?jump=previousslide" highlightClick="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2938"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4" descr="aj-exit">
            <a:hlinkClick r:id="" action="ppaction://hlinkshowjump?jump=endshow" highlightClick="1"/>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156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6" descr="aj-next">
            <a:hlinkClick r:id="" action="ppaction://hlinkshowjump?jump=nextslide" highlightClick="1"/>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521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15" descr="aj-Bback">
            <a:hlinkClick r:id="rId5" action="ppaction://hlinksldjump" highlightClick="1"/>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42250" y="6423025"/>
            <a:ext cx="420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3" name="Text Box 24"/>
          <p:cNvSpPr txBox="1">
            <a:spLocks noChangeArrowheads="1"/>
          </p:cNvSpPr>
          <p:nvPr/>
        </p:nvSpPr>
        <p:spPr bwMode="black">
          <a:xfrm>
            <a:off x="2209800" y="6416675"/>
            <a:ext cx="438150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423" dir="9200147" algn="ctr" rotWithShape="0">
                    <a:schemeClr val="tx1">
                      <a:alpha val="50000"/>
                    </a:schemeClr>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lnSpc>
                <a:spcPct val="90000"/>
              </a:lnSpc>
              <a:spcBef>
                <a:spcPct val="50000"/>
              </a:spcBef>
            </a:pPr>
            <a:r>
              <a:rPr lang="en-US" altLang="en-US" sz="1200">
                <a:solidFill>
                  <a:srgbClr val="F6DB96"/>
                </a:solidFill>
              </a:rPr>
              <a:t>Click the mouse button or press the </a:t>
            </a:r>
            <a:br>
              <a:rPr lang="en-US" altLang="en-US" sz="1200">
                <a:solidFill>
                  <a:srgbClr val="F6DB96"/>
                </a:solidFill>
              </a:rPr>
            </a:br>
            <a:r>
              <a:rPr lang="en-US" altLang="en-US" sz="1200">
                <a:solidFill>
                  <a:srgbClr val="F6DB96"/>
                </a:solidFill>
              </a:rPr>
              <a:t>Space Bar to display the answer.</a:t>
            </a:r>
          </a:p>
        </p:txBody>
      </p:sp>
      <p:pic>
        <p:nvPicPr>
          <p:cNvPr id="55304" name="Picture 26" descr="Section 2_Lecture Not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invGray">
          <a:xfrm>
            <a:off x="6699250" y="36513"/>
            <a:ext cx="24479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47" name="Picture 39" descr="DQ"/>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1295400"/>
            <a:ext cx="5484813"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48" name="Text Box 40"/>
          <p:cNvSpPr txBox="1">
            <a:spLocks noChangeArrowheads="1"/>
          </p:cNvSpPr>
          <p:nvPr/>
        </p:nvSpPr>
        <p:spPr bwMode="auto">
          <a:xfrm>
            <a:off x="2049463" y="2343150"/>
            <a:ext cx="6865937" cy="12446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800" dirty="0"/>
              <a:t>Why do you think the Maya believed </a:t>
            </a:r>
            <a:br>
              <a:rPr lang="en-US" altLang="en-US" sz="2800" dirty="0"/>
            </a:br>
            <a:r>
              <a:rPr lang="en-US" altLang="en-US" sz="2800" dirty="0"/>
              <a:t>that the gods controlled what happened on Earth?</a:t>
            </a:r>
          </a:p>
        </p:txBody>
      </p:sp>
      <p:sp>
        <p:nvSpPr>
          <p:cNvPr id="94249" name="Text Box 41"/>
          <p:cNvSpPr txBox="1">
            <a:spLocks noChangeArrowheads="1"/>
          </p:cNvSpPr>
          <p:nvPr/>
        </p:nvSpPr>
        <p:spPr bwMode="auto">
          <a:xfrm>
            <a:off x="2049463" y="3676650"/>
            <a:ext cx="6942137" cy="12446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800" i="1" dirty="0"/>
              <a:t>Possible answer:</a:t>
            </a:r>
            <a:r>
              <a:rPr lang="en-US" altLang="en-US" sz="2800" dirty="0"/>
              <a:t> It was an easy way to explain what they did not understand, such as the change of seasons or the weather.</a:t>
            </a:r>
          </a:p>
        </p:txBody>
      </p:sp>
      <p:sp>
        <p:nvSpPr>
          <p:cNvPr id="55308" name="Text Box 42"/>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The Maya </a:t>
            </a:r>
            <a:r>
              <a:rPr lang="en-US" altLang="en-US" b="1">
                <a:solidFill>
                  <a:srgbClr val="F2CB68"/>
                </a:solidFill>
              </a:rPr>
              <a:t>(cont.)</a:t>
            </a:r>
            <a:r>
              <a:rPr lang="en-US" altLang="en-US" sz="3200" b="1">
                <a:solidFill>
                  <a:srgbClr val="F2CB68"/>
                </a:solidFill>
              </a:rPr>
              <a:t> </a:t>
            </a:r>
          </a:p>
        </p:txBody>
      </p:sp>
      <p:sp>
        <p:nvSpPr>
          <p:cNvPr id="55309" name="Text Box 43"/>
          <p:cNvSpPr txBox="1">
            <a:spLocks noChangeArrowheads="1"/>
          </p:cNvSpPr>
          <p:nvPr/>
        </p:nvSpPr>
        <p:spPr bwMode="auto">
          <a:xfrm>
            <a:off x="7677150" y="6134100"/>
            <a:ext cx="1422400" cy="274638"/>
          </a:xfrm>
          <a:prstGeom prst="rect">
            <a:avLst/>
          </a:prstGeom>
          <a:noFill/>
          <a:ln>
            <a:noFill/>
          </a:ln>
          <a:effectLst>
            <a:outerShdw dist="17961" dir="8100000" algn="ctr" rotWithShape="0">
              <a:schemeClr val="tx1">
                <a:alpha val="50000"/>
              </a:schemeClr>
            </a:outerShdw>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Lst>
        </p:spPr>
        <p:txBody>
          <a:bodyPr rIns="4572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sz="1200" b="1">
                <a:solidFill>
                  <a:srgbClr val="F2CB68"/>
                </a:solidFill>
              </a:rPr>
              <a:t>(pages 23–24)</a:t>
            </a:r>
          </a:p>
        </p:txBody>
      </p:sp>
      <p:pic>
        <p:nvPicPr>
          <p:cNvPr id="55310" name="Picture 47" descr="Help BTN">
            <a:hlinkClick r:id="" action="ppaction://noaction"/>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70713" y="6423025"/>
            <a:ext cx="42068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11" name="Picture 48" descr="cirriculum_connect">
            <a:hlinkClick r:id="" action="ppaction://noaction" highlightClick="1"/>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3513" y="2540000"/>
            <a:ext cx="119697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1917910"/>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afterEffect">
                                  <p:stCondLst>
                                    <p:cond delay="0"/>
                                  </p:stCondLst>
                                  <p:childTnLst>
                                    <p:set>
                                      <p:cBhvr>
                                        <p:cTn id="6" dur="1" fill="hold">
                                          <p:stCondLst>
                                            <p:cond delay="0"/>
                                          </p:stCondLst>
                                        </p:cTn>
                                        <p:tgtEl>
                                          <p:spTgt spid="94247"/>
                                        </p:tgtEl>
                                        <p:attrNameLst>
                                          <p:attrName>style.visibility</p:attrName>
                                        </p:attrNameLst>
                                      </p:cBhvr>
                                      <p:to>
                                        <p:strVal val="visible"/>
                                      </p:to>
                                    </p:set>
                                    <p:animEffect transition="in" filter="barn(outVertical)">
                                      <p:cBhvr>
                                        <p:cTn id="7" dur="500"/>
                                        <p:tgtEl>
                                          <p:spTgt spid="9424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4248"/>
                                        </p:tgtEl>
                                        <p:attrNameLst>
                                          <p:attrName>style.visibility</p:attrName>
                                        </p:attrNameLst>
                                      </p:cBhvr>
                                      <p:to>
                                        <p:strVal val="visible"/>
                                      </p:to>
                                    </p:set>
                                    <p:animEffect transition="in" filter="wipe(left)">
                                      <p:cBhvr>
                                        <p:cTn id="11" dur="500"/>
                                        <p:tgtEl>
                                          <p:spTgt spid="9424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94249"/>
                                        </p:tgtEl>
                                        <p:attrNameLst>
                                          <p:attrName>style.visibility</p:attrName>
                                        </p:attrNameLst>
                                      </p:cBhvr>
                                      <p:to>
                                        <p:strVal val="visible"/>
                                      </p:to>
                                    </p:set>
                                    <p:animEffect transition="in" filter="dissolve">
                                      <p:cBhvr>
                                        <p:cTn id="16" dur="500"/>
                                        <p:tgtEl>
                                          <p:spTgt spid="94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48" grpId="0" autoUpdateAnimBg="0"/>
      <p:bldP spid="94249"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6400800" y="6931025"/>
            <a:ext cx="2743200" cy="307975"/>
          </a:xfrm>
          <a:noFill/>
        </p:spPr>
        <p:txBody>
          <a:bodyPr>
            <a:normAutofit fontScale="90000"/>
          </a:bodyPr>
          <a:lstStyle/>
          <a:p>
            <a:pPr eaLnBrk="1" hangingPunct="1"/>
            <a:r>
              <a:rPr lang="en-US" altLang="en-US" smtClean="0">
                <a:solidFill>
                  <a:schemeClr val="bg1"/>
                </a:solidFill>
              </a:rPr>
              <a:t>Section 2-11</a:t>
            </a:r>
          </a:p>
        </p:txBody>
      </p:sp>
      <p:pic>
        <p:nvPicPr>
          <p:cNvPr id="56323" name="Picture 3" descr="aj-back">
            <a:hlinkClick r:id="" action="ppaction://hlinkshowjump?jump=previousslide" highlightClick="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2938"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4" descr="aj-exit">
            <a:hlinkClick r:id="" action="ppaction://hlinkshowjump?jump=endshow" highlightClick="1"/>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156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6" descr="aj-next">
            <a:hlinkClick r:id="" action="ppaction://hlinkshowjump?jump=nextslide" highlightClick="1"/>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521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Text Box 8"/>
          <p:cNvSpPr txBox="1">
            <a:spLocks noChangeArrowheads="1"/>
          </p:cNvSpPr>
          <p:nvPr/>
        </p:nvSpPr>
        <p:spPr bwMode="black">
          <a:xfrm>
            <a:off x="2209800" y="6416675"/>
            <a:ext cx="438150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423" dir="9200147" algn="ctr" rotWithShape="0">
                    <a:schemeClr val="tx1">
                      <a:alpha val="50000"/>
                    </a:schemeClr>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lnSpc>
                <a:spcPct val="90000"/>
              </a:lnSpc>
              <a:spcBef>
                <a:spcPct val="50000"/>
              </a:spcBef>
            </a:pPr>
            <a:r>
              <a:rPr lang="en-US" altLang="en-US" sz="1200">
                <a:solidFill>
                  <a:srgbClr val="F6DB96"/>
                </a:solidFill>
              </a:rPr>
              <a:t>Click the mouse button or press the </a:t>
            </a:r>
            <a:br>
              <a:rPr lang="en-US" altLang="en-US" sz="1200">
                <a:solidFill>
                  <a:srgbClr val="F6DB96"/>
                </a:solidFill>
              </a:rPr>
            </a:br>
            <a:r>
              <a:rPr lang="en-US" altLang="en-US" sz="1200">
                <a:solidFill>
                  <a:srgbClr val="F6DB96"/>
                </a:solidFill>
              </a:rPr>
              <a:t>Space Bar to display the information.</a:t>
            </a:r>
          </a:p>
        </p:txBody>
      </p:sp>
      <p:pic>
        <p:nvPicPr>
          <p:cNvPr id="56327" name="Picture 15" descr="aj-Bback">
            <a:hlinkClick r:id="rId5" action="ppaction://hlinksldjump" highlightClick="1"/>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42250" y="6423025"/>
            <a:ext cx="420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20" descr="Section 2_Lecture Not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invGray">
          <a:xfrm>
            <a:off x="6699250" y="36513"/>
            <a:ext cx="24479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65" name="Text Box 33"/>
          <p:cNvSpPr txBox="1">
            <a:spLocks noChangeArrowheads="1"/>
          </p:cNvSpPr>
          <p:nvPr/>
        </p:nvSpPr>
        <p:spPr bwMode="black">
          <a:xfrm>
            <a:off x="1743075" y="639763"/>
            <a:ext cx="4903788"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dirty="0">
                <a:solidFill>
                  <a:srgbClr val="FF0000"/>
                </a:solidFill>
              </a:rPr>
              <a:t>The Aztec </a:t>
            </a:r>
          </a:p>
        </p:txBody>
      </p:sp>
      <p:sp>
        <p:nvSpPr>
          <p:cNvPr id="95266" name="Text Box 34"/>
          <p:cNvSpPr txBox="1">
            <a:spLocks noChangeArrowheads="1"/>
          </p:cNvSpPr>
          <p:nvPr/>
        </p:nvSpPr>
        <p:spPr bwMode="auto">
          <a:xfrm>
            <a:off x="1744663" y="1187450"/>
            <a:ext cx="7323137" cy="858838"/>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89000"/>
              </a:lnSpc>
              <a:spcBef>
                <a:spcPct val="19000"/>
              </a:spcBef>
              <a:spcAft>
                <a:spcPct val="19000"/>
              </a:spcAft>
              <a:buFontTx/>
              <a:buChar char="•"/>
            </a:pPr>
            <a:r>
              <a:rPr lang="en-US" altLang="en-US" sz="2800" dirty="0">
                <a:solidFill>
                  <a:srgbClr val="FF0000"/>
                </a:solidFill>
              </a:rPr>
              <a:t>Founded in 1325, </a:t>
            </a:r>
            <a:r>
              <a:rPr lang="en-US" altLang="en-US" sz="2800" dirty="0" err="1">
                <a:solidFill>
                  <a:srgbClr val="FF0000"/>
                </a:solidFill>
              </a:rPr>
              <a:t>Tenochtitlán</a:t>
            </a:r>
            <a:r>
              <a:rPr lang="en-US" altLang="en-US" sz="2800" dirty="0">
                <a:solidFill>
                  <a:srgbClr val="FF0000"/>
                </a:solidFill>
              </a:rPr>
              <a:t> was the Aztec capital city.  </a:t>
            </a:r>
          </a:p>
        </p:txBody>
      </p:sp>
      <p:sp>
        <p:nvSpPr>
          <p:cNvPr id="56331" name="Text Box 35"/>
          <p:cNvSpPr txBox="1">
            <a:spLocks noChangeArrowheads="1"/>
          </p:cNvSpPr>
          <p:nvPr/>
        </p:nvSpPr>
        <p:spPr bwMode="auto">
          <a:xfrm>
            <a:off x="7677150" y="6134100"/>
            <a:ext cx="1422400" cy="274638"/>
          </a:xfrm>
          <a:prstGeom prst="rect">
            <a:avLst/>
          </a:prstGeom>
          <a:noFill/>
          <a:ln>
            <a:noFill/>
          </a:ln>
          <a:effectLst>
            <a:outerShdw dist="17961" dir="8100000" algn="ctr" rotWithShape="0">
              <a:schemeClr val="tx1">
                <a:alpha val="50000"/>
              </a:schemeClr>
            </a:outerShdw>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Lst>
        </p:spPr>
        <p:txBody>
          <a:bodyPr rIns="4572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sz="1200" b="1">
                <a:solidFill>
                  <a:srgbClr val="F2CB68"/>
                </a:solidFill>
              </a:rPr>
              <a:t>(pages 24–25)</a:t>
            </a:r>
          </a:p>
        </p:txBody>
      </p:sp>
      <p:sp>
        <p:nvSpPr>
          <p:cNvPr id="95268" name="Text Box 36"/>
          <p:cNvSpPr txBox="1">
            <a:spLocks noChangeArrowheads="1"/>
          </p:cNvSpPr>
          <p:nvPr/>
        </p:nvSpPr>
        <p:spPr bwMode="auto">
          <a:xfrm>
            <a:off x="1744663" y="2100263"/>
            <a:ext cx="7170737" cy="4418012"/>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89000"/>
              </a:lnSpc>
              <a:spcBef>
                <a:spcPct val="19000"/>
              </a:spcBef>
              <a:spcAft>
                <a:spcPct val="19000"/>
              </a:spcAft>
              <a:buFontTx/>
              <a:buChar char="•"/>
            </a:pPr>
            <a:r>
              <a:rPr lang="en-US" altLang="en-US" sz="2800" dirty="0"/>
              <a:t>Situated on an island, it was one of the largest cities in the Americas.  </a:t>
            </a:r>
          </a:p>
          <a:p>
            <a:pPr>
              <a:lnSpc>
                <a:spcPct val="89000"/>
              </a:lnSpc>
              <a:spcBef>
                <a:spcPct val="19000"/>
              </a:spcBef>
              <a:spcAft>
                <a:spcPct val="19000"/>
              </a:spcAft>
              <a:buFontTx/>
              <a:buChar char="•"/>
            </a:pPr>
            <a:r>
              <a:rPr lang="en-US" altLang="en-US" sz="2800" dirty="0"/>
              <a:t>Workers toiled day and night to make causeways linking the island to the mainland and filling in Lake </a:t>
            </a:r>
            <a:r>
              <a:rPr lang="en-US" altLang="en-US" sz="2800" dirty="0" err="1"/>
              <a:t>Texcoco</a:t>
            </a:r>
            <a:r>
              <a:rPr lang="en-US" altLang="en-US" sz="2800" dirty="0"/>
              <a:t>, upon which the city was built. </a:t>
            </a:r>
          </a:p>
          <a:p>
            <a:pPr>
              <a:lnSpc>
                <a:spcPct val="89000"/>
              </a:lnSpc>
              <a:spcBef>
                <a:spcPct val="19000"/>
              </a:spcBef>
              <a:spcAft>
                <a:spcPct val="19000"/>
              </a:spcAft>
              <a:buFontTx/>
              <a:buChar char="•"/>
            </a:pPr>
            <a:r>
              <a:rPr lang="en-US" altLang="en-US" sz="2800" dirty="0" err="1">
                <a:solidFill>
                  <a:srgbClr val="FF0000"/>
                </a:solidFill>
              </a:rPr>
              <a:t>Tenochtitlán</a:t>
            </a:r>
            <a:r>
              <a:rPr lang="en-US" altLang="en-US" sz="2800" dirty="0">
                <a:solidFill>
                  <a:srgbClr val="FF0000"/>
                </a:solidFill>
              </a:rPr>
              <a:t> was a center of trade. </a:t>
            </a:r>
          </a:p>
          <a:p>
            <a:pPr>
              <a:lnSpc>
                <a:spcPct val="89000"/>
              </a:lnSpc>
              <a:spcBef>
                <a:spcPct val="19000"/>
              </a:spcBef>
              <a:spcAft>
                <a:spcPct val="19000"/>
              </a:spcAft>
              <a:buFontTx/>
              <a:buChar char="•"/>
            </a:pPr>
            <a:r>
              <a:rPr lang="en-US" altLang="en-US" sz="2800" dirty="0">
                <a:solidFill>
                  <a:srgbClr val="FF0000"/>
                </a:solidFill>
              </a:rPr>
              <a:t>The Aztec people </a:t>
            </a:r>
            <a:r>
              <a:rPr lang="en-US" altLang="en-US" sz="2800" dirty="0"/>
              <a:t>were warriors and </a:t>
            </a:r>
            <a:r>
              <a:rPr lang="en-US" altLang="en-US" sz="2800" dirty="0">
                <a:solidFill>
                  <a:srgbClr val="FF0000"/>
                </a:solidFill>
              </a:rPr>
              <a:t>conquered nearly all rival communities. They built a military empire.</a:t>
            </a:r>
          </a:p>
        </p:txBody>
      </p:sp>
      <p:pic>
        <p:nvPicPr>
          <p:cNvPr id="56333" name="Picture 39" descr="mapchart">
            <a:hlinkClick r:id="" action="ppaction://noaction" highlightClick="1"/>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28050" y="652463"/>
            <a:ext cx="5397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4" name="Picture 42" descr="Help BTN">
            <a:hlinkClick r:id="" action="ppaction://noaction"/>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70713" y="6423025"/>
            <a:ext cx="42068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5" name="Picture 43" descr="cirriculum_connect">
            <a:hlinkClick r:id="" action="ppaction://noaction" highlightClick="1"/>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3513" y="2540000"/>
            <a:ext cx="119697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9768206"/>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95265"/>
                                        </p:tgtEl>
                                        <p:attrNameLst>
                                          <p:attrName>style.visibility</p:attrName>
                                        </p:attrNameLst>
                                      </p:cBhvr>
                                      <p:to>
                                        <p:strVal val="visible"/>
                                      </p:to>
                                    </p:set>
                                    <p:animEffect transition="in" filter="checkerboard(across)">
                                      <p:cBhvr>
                                        <p:cTn id="7" dur="500"/>
                                        <p:tgtEl>
                                          <p:spTgt spid="9526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5266"/>
                                        </p:tgtEl>
                                        <p:attrNameLst>
                                          <p:attrName>style.visibility</p:attrName>
                                        </p:attrNameLst>
                                      </p:cBhvr>
                                      <p:to>
                                        <p:strVal val="visible"/>
                                      </p:to>
                                    </p:set>
                                    <p:animEffect transition="in" filter="wipe(left)">
                                      <p:cBhvr>
                                        <p:cTn id="11" dur="500"/>
                                        <p:tgtEl>
                                          <p:spTgt spid="9526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5268">
                                            <p:txEl>
                                              <p:pRg st="0" end="0"/>
                                            </p:txEl>
                                          </p:spTgt>
                                        </p:tgtEl>
                                        <p:attrNameLst>
                                          <p:attrName>style.visibility</p:attrName>
                                        </p:attrNameLst>
                                      </p:cBhvr>
                                      <p:to>
                                        <p:strVal val="visible"/>
                                      </p:to>
                                    </p:set>
                                    <p:animEffect transition="in" filter="wipe(left)">
                                      <p:cBhvr>
                                        <p:cTn id="16" dur="500"/>
                                        <p:tgtEl>
                                          <p:spTgt spid="95268">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5268">
                                            <p:txEl>
                                              <p:pRg st="1" end="1"/>
                                            </p:txEl>
                                          </p:spTgt>
                                        </p:tgtEl>
                                        <p:attrNameLst>
                                          <p:attrName>style.visibility</p:attrName>
                                        </p:attrNameLst>
                                      </p:cBhvr>
                                      <p:to>
                                        <p:strVal val="visible"/>
                                      </p:to>
                                    </p:set>
                                    <p:animEffect transition="in" filter="wipe(left)">
                                      <p:cBhvr>
                                        <p:cTn id="21" dur="500"/>
                                        <p:tgtEl>
                                          <p:spTgt spid="95268">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5268">
                                            <p:txEl>
                                              <p:pRg st="2" end="2"/>
                                            </p:txEl>
                                          </p:spTgt>
                                        </p:tgtEl>
                                        <p:attrNameLst>
                                          <p:attrName>style.visibility</p:attrName>
                                        </p:attrNameLst>
                                      </p:cBhvr>
                                      <p:to>
                                        <p:strVal val="visible"/>
                                      </p:to>
                                    </p:set>
                                    <p:animEffect transition="in" filter="wipe(left)">
                                      <p:cBhvr>
                                        <p:cTn id="26" dur="500"/>
                                        <p:tgtEl>
                                          <p:spTgt spid="95268">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5268">
                                            <p:txEl>
                                              <p:pRg st="3" end="3"/>
                                            </p:txEl>
                                          </p:spTgt>
                                        </p:tgtEl>
                                        <p:attrNameLst>
                                          <p:attrName>style.visibility</p:attrName>
                                        </p:attrNameLst>
                                      </p:cBhvr>
                                      <p:to>
                                        <p:strVal val="visible"/>
                                      </p:to>
                                    </p:set>
                                    <p:animEffect transition="in" filter="wipe(left)">
                                      <p:cBhvr>
                                        <p:cTn id="31" dur="500"/>
                                        <p:tgtEl>
                                          <p:spTgt spid="9526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65" grpId="0" autoUpdateAnimBg="0"/>
      <p:bldP spid="95266" grpId="0" autoUpdateAnimBg="0"/>
      <p:bldP spid="95268"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a:xfrm>
            <a:off x="6400800" y="6931025"/>
            <a:ext cx="2743200" cy="307975"/>
          </a:xfrm>
          <a:noFill/>
        </p:spPr>
        <p:txBody>
          <a:bodyPr>
            <a:normAutofit fontScale="90000"/>
          </a:bodyPr>
          <a:lstStyle/>
          <a:p>
            <a:pPr eaLnBrk="1" hangingPunct="1"/>
            <a:r>
              <a:rPr lang="en-US" altLang="en-US" smtClean="0">
                <a:solidFill>
                  <a:schemeClr val="bg1"/>
                </a:solidFill>
              </a:rPr>
              <a:t>Section 2-12</a:t>
            </a:r>
          </a:p>
        </p:txBody>
      </p:sp>
      <p:pic>
        <p:nvPicPr>
          <p:cNvPr id="57347" name="Picture 3" descr="aj-back">
            <a:hlinkClick r:id="" action="ppaction://hlinkshowjump?jump=previousslide" highlightClick="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2938"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4" descr="aj-exit">
            <a:hlinkClick r:id="" action="ppaction://hlinkshowjump?jump=endshow" highlightClick="1"/>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156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6" descr="aj-next">
            <a:hlinkClick r:id="" action="ppaction://hlinkshowjump?jump=nextslide" highlightClick="1"/>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521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Text Box 7"/>
          <p:cNvSpPr txBox="1">
            <a:spLocks noChangeArrowheads="1"/>
          </p:cNvSpPr>
          <p:nvPr/>
        </p:nvSpPr>
        <p:spPr bwMode="black">
          <a:xfrm>
            <a:off x="2209800" y="6416675"/>
            <a:ext cx="438150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423" dir="9200147" algn="ctr" rotWithShape="0">
                    <a:schemeClr val="tx1">
                      <a:alpha val="50000"/>
                    </a:schemeClr>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lnSpc>
                <a:spcPct val="90000"/>
              </a:lnSpc>
              <a:spcBef>
                <a:spcPct val="50000"/>
              </a:spcBef>
            </a:pPr>
            <a:r>
              <a:rPr lang="en-US" altLang="en-US" sz="1200">
                <a:solidFill>
                  <a:srgbClr val="F6DB96"/>
                </a:solidFill>
              </a:rPr>
              <a:t>Click the mouse button or press the </a:t>
            </a:r>
            <a:br>
              <a:rPr lang="en-US" altLang="en-US" sz="1200">
                <a:solidFill>
                  <a:srgbClr val="F6DB96"/>
                </a:solidFill>
              </a:rPr>
            </a:br>
            <a:r>
              <a:rPr lang="en-US" altLang="en-US" sz="1200">
                <a:solidFill>
                  <a:srgbClr val="F6DB96"/>
                </a:solidFill>
              </a:rPr>
              <a:t>Space Bar to display the information.</a:t>
            </a:r>
          </a:p>
        </p:txBody>
      </p:sp>
      <p:pic>
        <p:nvPicPr>
          <p:cNvPr id="57351" name="Picture 11" descr="aj-Bback">
            <a:hlinkClick r:id="rId5" action="ppaction://hlinksldjump" highlightClick="1"/>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42250" y="6423025"/>
            <a:ext cx="420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2" name="Picture 19" descr="Section 2_Lecture Not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invGray">
          <a:xfrm>
            <a:off x="6699250" y="36513"/>
            <a:ext cx="24479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600" name="Text Box 32"/>
          <p:cNvSpPr txBox="1">
            <a:spLocks noChangeArrowheads="1"/>
          </p:cNvSpPr>
          <p:nvPr/>
        </p:nvSpPr>
        <p:spPr bwMode="auto">
          <a:xfrm>
            <a:off x="1744663" y="1187450"/>
            <a:ext cx="7323137" cy="12446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t>From the conquered people, the Aztec took weapons, maize, cotton cloth, and copper.  </a:t>
            </a:r>
          </a:p>
        </p:txBody>
      </p:sp>
      <p:sp>
        <p:nvSpPr>
          <p:cNvPr id="109601" name="Text Box 33"/>
          <p:cNvSpPr txBox="1">
            <a:spLocks noChangeArrowheads="1"/>
          </p:cNvSpPr>
          <p:nvPr/>
        </p:nvSpPr>
        <p:spPr bwMode="auto">
          <a:xfrm>
            <a:off x="1744663" y="2514600"/>
            <a:ext cx="7170737" cy="31242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solidFill>
                  <a:srgbClr val="FF0000"/>
                </a:solidFill>
              </a:rPr>
              <a:t>The Aztec forced their captives to work </a:t>
            </a:r>
            <a:br>
              <a:rPr lang="en-US" altLang="en-US" sz="2800" dirty="0">
                <a:solidFill>
                  <a:srgbClr val="FF0000"/>
                </a:solidFill>
              </a:rPr>
            </a:br>
            <a:r>
              <a:rPr lang="en-US" altLang="en-US" sz="2800" dirty="0">
                <a:solidFill>
                  <a:srgbClr val="FF0000"/>
                </a:solidFill>
              </a:rPr>
              <a:t>as slaves.  </a:t>
            </a:r>
          </a:p>
          <a:p>
            <a:pPr>
              <a:lnSpc>
                <a:spcPct val="90000"/>
              </a:lnSpc>
              <a:spcBef>
                <a:spcPct val="20000"/>
              </a:spcBef>
              <a:spcAft>
                <a:spcPct val="20000"/>
              </a:spcAft>
              <a:buFontTx/>
              <a:buChar char="•"/>
            </a:pPr>
            <a:r>
              <a:rPr lang="en-US" altLang="en-US" sz="2800" dirty="0"/>
              <a:t>The Aztec people also believed in pleasing the gods.  </a:t>
            </a:r>
          </a:p>
          <a:p>
            <a:pPr>
              <a:lnSpc>
                <a:spcPct val="90000"/>
              </a:lnSpc>
              <a:spcBef>
                <a:spcPct val="20000"/>
              </a:spcBef>
              <a:spcAft>
                <a:spcPct val="20000"/>
              </a:spcAft>
              <a:buFontTx/>
              <a:buChar char="•"/>
            </a:pPr>
            <a:r>
              <a:rPr lang="en-US" altLang="en-US" sz="2800" dirty="0">
                <a:solidFill>
                  <a:srgbClr val="FF0000"/>
                </a:solidFill>
              </a:rPr>
              <a:t>Their society was organized around religion, and they sacrificed thousands </a:t>
            </a:r>
            <a:br>
              <a:rPr lang="en-US" altLang="en-US" sz="2800" dirty="0">
                <a:solidFill>
                  <a:srgbClr val="FF0000"/>
                </a:solidFill>
              </a:rPr>
            </a:br>
            <a:r>
              <a:rPr lang="en-US" altLang="en-US" sz="2800" dirty="0">
                <a:solidFill>
                  <a:srgbClr val="FF0000"/>
                </a:solidFill>
              </a:rPr>
              <a:t>of prisoners in religious ceremonies.</a:t>
            </a:r>
          </a:p>
        </p:txBody>
      </p:sp>
      <p:sp>
        <p:nvSpPr>
          <p:cNvPr id="57355" name="Text Box 34"/>
          <p:cNvSpPr txBox="1">
            <a:spLocks noChangeArrowheads="1"/>
          </p:cNvSpPr>
          <p:nvPr/>
        </p:nvSpPr>
        <p:spPr bwMode="black">
          <a:xfrm>
            <a:off x="1687512" y="654050"/>
            <a:ext cx="4903788"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dirty="0"/>
              <a:t>The Aztec </a:t>
            </a:r>
            <a:r>
              <a:rPr lang="en-US" altLang="en-US" b="1" dirty="0"/>
              <a:t>(cont.)</a:t>
            </a:r>
            <a:r>
              <a:rPr lang="en-US" altLang="en-US" sz="3200" b="1" dirty="0"/>
              <a:t> </a:t>
            </a:r>
          </a:p>
        </p:txBody>
      </p:sp>
      <p:pic>
        <p:nvPicPr>
          <p:cNvPr id="57356" name="Picture 37" descr="mapchart">
            <a:hlinkClick r:id="" action="ppaction://noaction" highlightClick="1"/>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28050" y="652463"/>
            <a:ext cx="5397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7" name="Picture 40" descr="Help BTN">
            <a:hlinkClick r:id="" action="ppaction://noaction"/>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70713" y="6423025"/>
            <a:ext cx="42068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8" name="Picture 41" descr="cirriculum_connect">
            <a:hlinkClick r:id="" action="ppaction://noaction" highlightClick="1"/>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3513" y="2540000"/>
            <a:ext cx="119697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9" name="Text Box 42"/>
          <p:cNvSpPr txBox="1">
            <a:spLocks noChangeArrowheads="1"/>
          </p:cNvSpPr>
          <p:nvPr/>
        </p:nvSpPr>
        <p:spPr bwMode="auto">
          <a:xfrm>
            <a:off x="7677150" y="6134100"/>
            <a:ext cx="1422400" cy="274638"/>
          </a:xfrm>
          <a:prstGeom prst="rect">
            <a:avLst/>
          </a:prstGeom>
          <a:noFill/>
          <a:ln>
            <a:noFill/>
          </a:ln>
          <a:effectLst>
            <a:outerShdw dist="17961" dir="8100000" algn="ctr" rotWithShape="0">
              <a:schemeClr val="tx1">
                <a:alpha val="50000"/>
              </a:schemeClr>
            </a:outerShdw>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Lst>
        </p:spPr>
        <p:txBody>
          <a:bodyPr rIns="4572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sz="1200" b="1">
                <a:solidFill>
                  <a:srgbClr val="F2CB68"/>
                </a:solidFill>
              </a:rPr>
              <a:t>(pages 24–25)</a:t>
            </a:r>
          </a:p>
        </p:txBody>
      </p:sp>
    </p:spTree>
    <p:extLst>
      <p:ext uri="{BB962C8B-B14F-4D97-AF65-F5344CB8AC3E}">
        <p14:creationId xmlns:p14="http://schemas.microsoft.com/office/powerpoint/2010/main" val="1330130826"/>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600"/>
                                        </p:tgtEl>
                                        <p:attrNameLst>
                                          <p:attrName>style.visibility</p:attrName>
                                        </p:attrNameLst>
                                      </p:cBhvr>
                                      <p:to>
                                        <p:strVal val="visible"/>
                                      </p:to>
                                    </p:set>
                                    <p:animEffect transition="in" filter="wipe(left)">
                                      <p:cBhvr>
                                        <p:cTn id="7" dur="500"/>
                                        <p:tgtEl>
                                          <p:spTgt spid="1096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9601">
                                            <p:txEl>
                                              <p:pRg st="0" end="0"/>
                                            </p:txEl>
                                          </p:spTgt>
                                        </p:tgtEl>
                                        <p:attrNameLst>
                                          <p:attrName>style.visibility</p:attrName>
                                        </p:attrNameLst>
                                      </p:cBhvr>
                                      <p:to>
                                        <p:strVal val="visible"/>
                                      </p:to>
                                    </p:set>
                                    <p:animEffect transition="in" filter="wipe(left)">
                                      <p:cBhvr>
                                        <p:cTn id="12" dur="500"/>
                                        <p:tgtEl>
                                          <p:spTgt spid="10960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9601">
                                            <p:txEl>
                                              <p:pRg st="1" end="1"/>
                                            </p:txEl>
                                          </p:spTgt>
                                        </p:tgtEl>
                                        <p:attrNameLst>
                                          <p:attrName>style.visibility</p:attrName>
                                        </p:attrNameLst>
                                      </p:cBhvr>
                                      <p:to>
                                        <p:strVal val="visible"/>
                                      </p:to>
                                    </p:set>
                                    <p:animEffect transition="in" filter="wipe(left)">
                                      <p:cBhvr>
                                        <p:cTn id="17" dur="500"/>
                                        <p:tgtEl>
                                          <p:spTgt spid="10960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9601">
                                            <p:txEl>
                                              <p:pRg st="2" end="2"/>
                                            </p:txEl>
                                          </p:spTgt>
                                        </p:tgtEl>
                                        <p:attrNameLst>
                                          <p:attrName>style.visibility</p:attrName>
                                        </p:attrNameLst>
                                      </p:cBhvr>
                                      <p:to>
                                        <p:strVal val="visible"/>
                                      </p:to>
                                    </p:set>
                                    <p:animEffect transition="in" filter="wipe(left)">
                                      <p:cBhvr>
                                        <p:cTn id="22" dur="500"/>
                                        <p:tgtEl>
                                          <p:spTgt spid="10960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00" grpId="0" autoUpdateAnimBg="0"/>
      <p:bldP spid="109601"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6400800" y="6931025"/>
            <a:ext cx="2743200" cy="307975"/>
          </a:xfrm>
          <a:noFill/>
        </p:spPr>
        <p:txBody>
          <a:bodyPr>
            <a:normAutofit fontScale="90000"/>
          </a:bodyPr>
          <a:lstStyle/>
          <a:p>
            <a:pPr eaLnBrk="1" hangingPunct="1"/>
            <a:r>
              <a:rPr lang="en-US" altLang="en-US" smtClean="0">
                <a:solidFill>
                  <a:schemeClr val="bg1"/>
                </a:solidFill>
              </a:rPr>
              <a:t>Section 2-13</a:t>
            </a:r>
          </a:p>
        </p:txBody>
      </p:sp>
      <p:pic>
        <p:nvPicPr>
          <p:cNvPr id="58371" name="Picture 3" descr="aj-back">
            <a:hlinkClick r:id="" action="ppaction://hlinkshowjump?jump=previousslide" highlightClick="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2938"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4" descr="aj-exit">
            <a:hlinkClick r:id="" action="ppaction://hlinkshowjump?jump=endshow" highlightClick="1"/>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156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6" descr="aj-next">
            <a:hlinkClick r:id="" action="ppaction://hlinkshowjump?jump=nextslide" highlightClick="1"/>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521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14" descr="aj-Bback">
            <a:hlinkClick r:id="rId5" action="ppaction://hlinksldjump" highlightClick="1"/>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42250" y="6423025"/>
            <a:ext cx="420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Text Box 17"/>
          <p:cNvSpPr txBox="1">
            <a:spLocks noChangeArrowheads="1"/>
          </p:cNvSpPr>
          <p:nvPr/>
        </p:nvSpPr>
        <p:spPr bwMode="black">
          <a:xfrm>
            <a:off x="2209800" y="6416675"/>
            <a:ext cx="438150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423" dir="9200147" algn="ctr" rotWithShape="0">
                    <a:schemeClr val="tx1">
                      <a:alpha val="50000"/>
                    </a:schemeClr>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lnSpc>
                <a:spcPct val="90000"/>
              </a:lnSpc>
              <a:spcBef>
                <a:spcPct val="50000"/>
              </a:spcBef>
            </a:pPr>
            <a:r>
              <a:rPr lang="en-US" altLang="en-US" sz="1200">
                <a:solidFill>
                  <a:srgbClr val="F6DB96"/>
                </a:solidFill>
              </a:rPr>
              <a:t>Click the mouse button or press the </a:t>
            </a:r>
            <a:br>
              <a:rPr lang="en-US" altLang="en-US" sz="1200">
                <a:solidFill>
                  <a:srgbClr val="F6DB96"/>
                </a:solidFill>
              </a:rPr>
            </a:br>
            <a:r>
              <a:rPr lang="en-US" altLang="en-US" sz="1200">
                <a:solidFill>
                  <a:srgbClr val="F6DB96"/>
                </a:solidFill>
              </a:rPr>
              <a:t>Space Bar to display the answer.</a:t>
            </a:r>
          </a:p>
        </p:txBody>
      </p:sp>
      <p:pic>
        <p:nvPicPr>
          <p:cNvPr id="58376" name="Picture 22" descr="Section 2_Lecture Not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invGray">
          <a:xfrm>
            <a:off x="6699250" y="36513"/>
            <a:ext cx="24479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64" name="Picture 36" descr="DQ"/>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1295400"/>
            <a:ext cx="5484813"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65" name="Text Box 37"/>
          <p:cNvSpPr txBox="1">
            <a:spLocks noChangeArrowheads="1"/>
          </p:cNvSpPr>
          <p:nvPr/>
        </p:nvSpPr>
        <p:spPr bwMode="auto">
          <a:xfrm>
            <a:off x="2049463" y="2343150"/>
            <a:ext cx="6865937" cy="47625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800">
                <a:solidFill>
                  <a:schemeClr val="bg1"/>
                </a:solidFill>
              </a:rPr>
              <a:t>How did the Aztec build a military empire?</a:t>
            </a:r>
          </a:p>
        </p:txBody>
      </p:sp>
      <p:sp>
        <p:nvSpPr>
          <p:cNvPr id="99366" name="Text Box 38"/>
          <p:cNvSpPr txBox="1">
            <a:spLocks noChangeArrowheads="1"/>
          </p:cNvSpPr>
          <p:nvPr/>
        </p:nvSpPr>
        <p:spPr bwMode="auto">
          <a:xfrm>
            <a:off x="2049463" y="2895600"/>
            <a:ext cx="6723062" cy="239712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800" dirty="0"/>
              <a:t>They went to war and conquered neighboring communities. They stole weapons from the conquered people to help build their empire. They used the conquered people as slaves to help them expand their capital city.</a:t>
            </a:r>
          </a:p>
        </p:txBody>
      </p:sp>
      <p:sp>
        <p:nvSpPr>
          <p:cNvPr id="58380" name="Text Box 39"/>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The Aztec </a:t>
            </a:r>
            <a:r>
              <a:rPr lang="en-US" altLang="en-US" b="1">
                <a:solidFill>
                  <a:srgbClr val="F2CB68"/>
                </a:solidFill>
              </a:rPr>
              <a:t>(cont.)</a:t>
            </a:r>
            <a:r>
              <a:rPr lang="en-US" altLang="en-US" sz="3200" b="1">
                <a:solidFill>
                  <a:srgbClr val="F2CB68"/>
                </a:solidFill>
              </a:rPr>
              <a:t> </a:t>
            </a:r>
          </a:p>
        </p:txBody>
      </p:sp>
      <p:pic>
        <p:nvPicPr>
          <p:cNvPr id="58381" name="Picture 42" descr="mapchart">
            <a:hlinkClick r:id="" action="ppaction://noaction" highlightClick="1"/>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528050" y="652463"/>
            <a:ext cx="5397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2" name="Picture 45" descr="Help BTN">
            <a:hlinkClick r:id="" action="ppaction://noaction"/>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70713" y="6423025"/>
            <a:ext cx="42068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3" name="Picture 46" descr="cirriculum_connect">
            <a:hlinkClick r:id="" action="ppaction://noaction" highlightClick="1"/>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3513" y="2540000"/>
            <a:ext cx="119697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84" name="Text Box 47"/>
          <p:cNvSpPr txBox="1">
            <a:spLocks noChangeArrowheads="1"/>
          </p:cNvSpPr>
          <p:nvPr/>
        </p:nvSpPr>
        <p:spPr bwMode="auto">
          <a:xfrm>
            <a:off x="7677150" y="6134100"/>
            <a:ext cx="1422400" cy="274638"/>
          </a:xfrm>
          <a:prstGeom prst="rect">
            <a:avLst/>
          </a:prstGeom>
          <a:noFill/>
          <a:ln>
            <a:noFill/>
          </a:ln>
          <a:effectLst>
            <a:outerShdw dist="17961" dir="8100000" algn="ctr" rotWithShape="0">
              <a:schemeClr val="tx1">
                <a:alpha val="50000"/>
              </a:schemeClr>
            </a:outerShdw>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Lst>
        </p:spPr>
        <p:txBody>
          <a:bodyPr rIns="4572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sz="1200" b="1">
                <a:solidFill>
                  <a:srgbClr val="F2CB68"/>
                </a:solidFill>
              </a:rPr>
              <a:t>(pages 24–25)</a:t>
            </a:r>
          </a:p>
        </p:txBody>
      </p:sp>
    </p:spTree>
    <p:extLst>
      <p:ext uri="{BB962C8B-B14F-4D97-AF65-F5344CB8AC3E}">
        <p14:creationId xmlns:p14="http://schemas.microsoft.com/office/powerpoint/2010/main" val="3909620061"/>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afterEffect">
                                  <p:stCondLst>
                                    <p:cond delay="0"/>
                                  </p:stCondLst>
                                  <p:childTnLst>
                                    <p:set>
                                      <p:cBhvr>
                                        <p:cTn id="6" dur="1" fill="hold">
                                          <p:stCondLst>
                                            <p:cond delay="0"/>
                                          </p:stCondLst>
                                        </p:cTn>
                                        <p:tgtEl>
                                          <p:spTgt spid="99364"/>
                                        </p:tgtEl>
                                        <p:attrNameLst>
                                          <p:attrName>style.visibility</p:attrName>
                                        </p:attrNameLst>
                                      </p:cBhvr>
                                      <p:to>
                                        <p:strVal val="visible"/>
                                      </p:to>
                                    </p:set>
                                    <p:animEffect transition="in" filter="barn(outVertical)">
                                      <p:cBhvr>
                                        <p:cTn id="7" dur="500"/>
                                        <p:tgtEl>
                                          <p:spTgt spid="9936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9365"/>
                                        </p:tgtEl>
                                        <p:attrNameLst>
                                          <p:attrName>style.visibility</p:attrName>
                                        </p:attrNameLst>
                                      </p:cBhvr>
                                      <p:to>
                                        <p:strVal val="visible"/>
                                      </p:to>
                                    </p:set>
                                    <p:animEffect transition="in" filter="wipe(left)">
                                      <p:cBhvr>
                                        <p:cTn id="11" dur="500"/>
                                        <p:tgtEl>
                                          <p:spTgt spid="9936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99366"/>
                                        </p:tgtEl>
                                        <p:attrNameLst>
                                          <p:attrName>style.visibility</p:attrName>
                                        </p:attrNameLst>
                                      </p:cBhvr>
                                      <p:to>
                                        <p:strVal val="visible"/>
                                      </p:to>
                                    </p:set>
                                    <p:animEffect transition="in" filter="dissolve">
                                      <p:cBhvr>
                                        <p:cTn id="16" dur="500"/>
                                        <p:tgtEl>
                                          <p:spTgt spid="99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65" grpId="0" autoUpdateAnimBg="0"/>
      <p:bldP spid="99366"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ctrTitle"/>
          </p:nvPr>
        </p:nvSpPr>
        <p:spPr>
          <a:xfrm>
            <a:off x="6400800" y="6931025"/>
            <a:ext cx="2743200" cy="307975"/>
          </a:xfrm>
          <a:noFill/>
        </p:spPr>
        <p:txBody>
          <a:bodyPr>
            <a:normAutofit fontScale="90000"/>
          </a:bodyPr>
          <a:lstStyle/>
          <a:p>
            <a:pPr eaLnBrk="1" hangingPunct="1"/>
            <a:r>
              <a:rPr lang="en-US" altLang="en-US" smtClean="0">
                <a:solidFill>
                  <a:schemeClr val="bg1"/>
                </a:solidFill>
              </a:rPr>
              <a:t>Section 2-14</a:t>
            </a:r>
          </a:p>
        </p:txBody>
      </p:sp>
      <p:pic>
        <p:nvPicPr>
          <p:cNvPr id="59395" name="Picture 3" descr="aj-back">
            <a:hlinkClick r:id="" action="ppaction://hlinkshowjump?jump=previousslide" highlightClick="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2938"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4" descr="aj-exit">
            <a:hlinkClick r:id="" action="ppaction://hlinkshowjump?jump=endshow" highlightClick="1"/>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156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6" descr="aj-next">
            <a:hlinkClick r:id="" action="ppaction://hlinkshowjump?jump=nextslide" highlightClick="1"/>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521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8" name="Text Box 9"/>
          <p:cNvSpPr txBox="1">
            <a:spLocks noChangeArrowheads="1"/>
          </p:cNvSpPr>
          <p:nvPr/>
        </p:nvSpPr>
        <p:spPr bwMode="black">
          <a:xfrm>
            <a:off x="2209800" y="6416675"/>
            <a:ext cx="438150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423" dir="9200147" algn="ctr" rotWithShape="0">
                    <a:schemeClr val="tx1">
                      <a:alpha val="50000"/>
                    </a:schemeClr>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lnSpc>
                <a:spcPct val="90000"/>
              </a:lnSpc>
              <a:spcBef>
                <a:spcPct val="50000"/>
              </a:spcBef>
            </a:pPr>
            <a:r>
              <a:rPr lang="en-US" altLang="en-US" sz="1200">
                <a:solidFill>
                  <a:srgbClr val="F6DB96"/>
                </a:solidFill>
              </a:rPr>
              <a:t>Click the mouse button or press the </a:t>
            </a:r>
            <a:br>
              <a:rPr lang="en-US" altLang="en-US" sz="1200">
                <a:solidFill>
                  <a:srgbClr val="F6DB96"/>
                </a:solidFill>
              </a:rPr>
            </a:br>
            <a:r>
              <a:rPr lang="en-US" altLang="en-US" sz="1200">
                <a:solidFill>
                  <a:srgbClr val="F6DB96"/>
                </a:solidFill>
              </a:rPr>
              <a:t>Space Bar to display the information.</a:t>
            </a:r>
          </a:p>
        </p:txBody>
      </p:sp>
      <p:pic>
        <p:nvPicPr>
          <p:cNvPr id="59399" name="Picture 14" descr="aj-Bback">
            <a:hlinkClick r:id="rId5" action="ppaction://hlinksldjump" highlightClick="1"/>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42250" y="6423025"/>
            <a:ext cx="420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0" name="Picture 18" descr="Section 2_Lecture Not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invGray">
          <a:xfrm>
            <a:off x="6699250" y="36513"/>
            <a:ext cx="24479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84" name="Text Box 32"/>
          <p:cNvSpPr txBox="1">
            <a:spLocks noChangeArrowheads="1"/>
          </p:cNvSpPr>
          <p:nvPr/>
        </p:nvSpPr>
        <p:spPr bwMode="black">
          <a:xfrm>
            <a:off x="1743075" y="639763"/>
            <a:ext cx="4903788"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dirty="0">
                <a:solidFill>
                  <a:srgbClr val="F2CB68"/>
                </a:solidFill>
              </a:rPr>
              <a:t>The </a:t>
            </a:r>
            <a:r>
              <a:rPr lang="en-US" altLang="en-US" sz="3200" b="1" dirty="0"/>
              <a:t>Inca</a:t>
            </a:r>
          </a:p>
        </p:txBody>
      </p:sp>
      <p:sp>
        <p:nvSpPr>
          <p:cNvPr id="100385" name="Text Box 33"/>
          <p:cNvSpPr txBox="1">
            <a:spLocks noChangeArrowheads="1"/>
          </p:cNvSpPr>
          <p:nvPr/>
        </p:nvSpPr>
        <p:spPr bwMode="auto">
          <a:xfrm>
            <a:off x="1744663" y="1187450"/>
            <a:ext cx="7323137" cy="86042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t>The Inca Empire developed in the western highlands of South America.  </a:t>
            </a:r>
          </a:p>
        </p:txBody>
      </p:sp>
      <p:sp>
        <p:nvSpPr>
          <p:cNvPr id="59403" name="Text Box 34"/>
          <p:cNvSpPr txBox="1">
            <a:spLocks noChangeArrowheads="1"/>
          </p:cNvSpPr>
          <p:nvPr/>
        </p:nvSpPr>
        <p:spPr bwMode="auto">
          <a:xfrm>
            <a:off x="7677150" y="6134100"/>
            <a:ext cx="1422400" cy="274638"/>
          </a:xfrm>
          <a:prstGeom prst="rect">
            <a:avLst/>
          </a:prstGeom>
          <a:noFill/>
          <a:ln>
            <a:noFill/>
          </a:ln>
          <a:effectLst>
            <a:outerShdw dist="17961" dir="8100000" algn="ctr" rotWithShape="0">
              <a:schemeClr val="tx1">
                <a:alpha val="50000"/>
              </a:schemeClr>
            </a:outerShdw>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Lst>
        </p:spPr>
        <p:txBody>
          <a:bodyPr rIns="4572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sz="1200" b="1">
                <a:solidFill>
                  <a:srgbClr val="F2CB68"/>
                </a:solidFill>
              </a:rPr>
              <a:t>(page 26)</a:t>
            </a:r>
          </a:p>
        </p:txBody>
      </p:sp>
      <p:sp>
        <p:nvSpPr>
          <p:cNvPr id="100387" name="Text Box 35"/>
          <p:cNvSpPr txBox="1">
            <a:spLocks noChangeArrowheads="1"/>
          </p:cNvSpPr>
          <p:nvPr/>
        </p:nvSpPr>
        <p:spPr bwMode="auto">
          <a:xfrm>
            <a:off x="1744663" y="2120900"/>
            <a:ext cx="7170737" cy="389255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solidFill>
                  <a:srgbClr val="FF0000"/>
                </a:solidFill>
              </a:rPr>
              <a:t>Cuzco, the capital city, was founded around </a:t>
            </a:r>
            <a:r>
              <a:rPr lang="en-US" altLang="en-US" sz="2000" dirty="0">
                <a:solidFill>
                  <a:srgbClr val="FF0000"/>
                </a:solidFill>
              </a:rPr>
              <a:t>A.D.</a:t>
            </a:r>
            <a:r>
              <a:rPr lang="en-US" altLang="en-US" sz="2800" dirty="0">
                <a:solidFill>
                  <a:srgbClr val="FF0000"/>
                </a:solidFill>
              </a:rPr>
              <a:t> 1200. </a:t>
            </a:r>
          </a:p>
          <a:p>
            <a:pPr>
              <a:lnSpc>
                <a:spcPct val="90000"/>
              </a:lnSpc>
              <a:spcBef>
                <a:spcPct val="20000"/>
              </a:spcBef>
              <a:spcAft>
                <a:spcPct val="20000"/>
              </a:spcAft>
              <a:buFontTx/>
              <a:buChar char="•"/>
            </a:pPr>
            <a:r>
              <a:rPr lang="en-US" altLang="en-US" sz="2800" dirty="0"/>
              <a:t>The Inca ruler </a:t>
            </a:r>
            <a:r>
              <a:rPr lang="en-US" altLang="en-US" sz="2800" dirty="0" err="1"/>
              <a:t>Pachacuti</a:t>
            </a:r>
            <a:r>
              <a:rPr lang="en-US" altLang="en-US" sz="2800" dirty="0"/>
              <a:t> and his son, </a:t>
            </a:r>
            <a:r>
              <a:rPr lang="en-US" altLang="en-US" sz="2800" dirty="0" err="1"/>
              <a:t>Topa</a:t>
            </a:r>
            <a:r>
              <a:rPr lang="en-US" altLang="en-US" sz="2800" dirty="0"/>
              <a:t> Inca, conquered neighboring lands to build their empire. </a:t>
            </a:r>
          </a:p>
          <a:p>
            <a:pPr>
              <a:lnSpc>
                <a:spcPct val="90000"/>
              </a:lnSpc>
              <a:spcBef>
                <a:spcPct val="20000"/>
              </a:spcBef>
              <a:spcAft>
                <a:spcPct val="20000"/>
              </a:spcAft>
              <a:buFontTx/>
              <a:buChar char="•"/>
            </a:pPr>
            <a:r>
              <a:rPr lang="en-US" altLang="en-US" sz="2800" dirty="0">
                <a:solidFill>
                  <a:srgbClr val="FF0000"/>
                </a:solidFill>
              </a:rPr>
              <a:t>It was the largest of the early American civilizations. It stretched more than 3,000 miles from present-day Colombia to Argentina and Chile. </a:t>
            </a:r>
          </a:p>
        </p:txBody>
      </p:sp>
      <p:pic>
        <p:nvPicPr>
          <p:cNvPr id="59405" name="Picture 40" descr="Help BTN">
            <a:hlinkClick r:id="" action="ppaction://noaction"/>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70713" y="6423025"/>
            <a:ext cx="42068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6" name="Picture 41" descr="cirriculum_connect">
            <a:hlinkClick r:id="" action="ppaction://noaction" highlightClick="1"/>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3513" y="2540000"/>
            <a:ext cx="119697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230439"/>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00384"/>
                                        </p:tgtEl>
                                        <p:attrNameLst>
                                          <p:attrName>style.visibility</p:attrName>
                                        </p:attrNameLst>
                                      </p:cBhvr>
                                      <p:to>
                                        <p:strVal val="visible"/>
                                      </p:to>
                                    </p:set>
                                    <p:animEffect transition="in" filter="checkerboard(across)">
                                      <p:cBhvr>
                                        <p:cTn id="7" dur="500"/>
                                        <p:tgtEl>
                                          <p:spTgt spid="10038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0385"/>
                                        </p:tgtEl>
                                        <p:attrNameLst>
                                          <p:attrName>style.visibility</p:attrName>
                                        </p:attrNameLst>
                                      </p:cBhvr>
                                      <p:to>
                                        <p:strVal val="visible"/>
                                      </p:to>
                                    </p:set>
                                    <p:animEffect transition="in" filter="wipe(left)">
                                      <p:cBhvr>
                                        <p:cTn id="11" dur="500"/>
                                        <p:tgtEl>
                                          <p:spTgt spid="10038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0387">
                                            <p:txEl>
                                              <p:pRg st="0" end="0"/>
                                            </p:txEl>
                                          </p:spTgt>
                                        </p:tgtEl>
                                        <p:attrNameLst>
                                          <p:attrName>style.visibility</p:attrName>
                                        </p:attrNameLst>
                                      </p:cBhvr>
                                      <p:to>
                                        <p:strVal val="visible"/>
                                      </p:to>
                                    </p:set>
                                    <p:animEffect transition="in" filter="wipe(left)">
                                      <p:cBhvr>
                                        <p:cTn id="16" dur="500"/>
                                        <p:tgtEl>
                                          <p:spTgt spid="100387">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0387">
                                            <p:txEl>
                                              <p:pRg st="1" end="1"/>
                                            </p:txEl>
                                          </p:spTgt>
                                        </p:tgtEl>
                                        <p:attrNameLst>
                                          <p:attrName>style.visibility</p:attrName>
                                        </p:attrNameLst>
                                      </p:cBhvr>
                                      <p:to>
                                        <p:strVal val="visible"/>
                                      </p:to>
                                    </p:set>
                                    <p:animEffect transition="in" filter="wipe(left)">
                                      <p:cBhvr>
                                        <p:cTn id="21" dur="500"/>
                                        <p:tgtEl>
                                          <p:spTgt spid="100387">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0387">
                                            <p:txEl>
                                              <p:pRg st="2" end="2"/>
                                            </p:txEl>
                                          </p:spTgt>
                                        </p:tgtEl>
                                        <p:attrNameLst>
                                          <p:attrName>style.visibility</p:attrName>
                                        </p:attrNameLst>
                                      </p:cBhvr>
                                      <p:to>
                                        <p:strVal val="visible"/>
                                      </p:to>
                                    </p:set>
                                    <p:animEffect transition="in" filter="wipe(left)">
                                      <p:cBhvr>
                                        <p:cTn id="26" dur="500"/>
                                        <p:tgtEl>
                                          <p:spTgt spid="100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84" grpId="0" autoUpdateAnimBg="0"/>
      <p:bldP spid="100385" grpId="0" autoUpdateAnimBg="0"/>
      <p:bldP spid="100387"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endParaRPr lang="en-US" altLang="en-US" smtClean="0"/>
          </a:p>
        </p:txBody>
      </p:sp>
      <p:sp>
        <p:nvSpPr>
          <p:cNvPr id="60419"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smtClean="0"/>
          </a:p>
        </p:txBody>
      </p:sp>
      <p:pic>
        <p:nvPicPr>
          <p:cNvPr id="60420" name="Picture 2" descr="http://theshorterword.com/images/inca_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95250"/>
            <a:ext cx="7467600" cy="589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05493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a:xfrm>
            <a:off x="6400800" y="6931025"/>
            <a:ext cx="2743200" cy="307975"/>
          </a:xfrm>
          <a:noFill/>
        </p:spPr>
        <p:txBody>
          <a:bodyPr>
            <a:normAutofit fontScale="90000"/>
          </a:bodyPr>
          <a:lstStyle/>
          <a:p>
            <a:pPr eaLnBrk="1" hangingPunct="1"/>
            <a:r>
              <a:rPr lang="en-US" altLang="en-US" smtClean="0">
                <a:solidFill>
                  <a:schemeClr val="bg1"/>
                </a:solidFill>
              </a:rPr>
              <a:t>Section 2-15</a:t>
            </a:r>
          </a:p>
        </p:txBody>
      </p:sp>
      <p:pic>
        <p:nvPicPr>
          <p:cNvPr id="61443" name="Picture 3" descr="aj-back">
            <a:hlinkClick r:id="" action="ppaction://hlinkshowjump?jump=previousslide" highlightClick="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2938"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4" descr="aj-exit">
            <a:hlinkClick r:id="" action="ppaction://hlinkshowjump?jump=endshow" highlightClick="1"/>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156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6" descr="aj-next">
            <a:hlinkClick r:id="" action="ppaction://hlinkshowjump?jump=nextslide" highlightClick="1"/>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521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8" descr="aj-Bback">
            <a:hlinkClick r:id="rId5" action="ppaction://hlinksldjump" highlightClick="1"/>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42250" y="6423025"/>
            <a:ext cx="420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7" name="Text Box 9"/>
          <p:cNvSpPr txBox="1">
            <a:spLocks noChangeArrowheads="1"/>
          </p:cNvSpPr>
          <p:nvPr/>
        </p:nvSpPr>
        <p:spPr bwMode="black">
          <a:xfrm>
            <a:off x="2209800" y="6416675"/>
            <a:ext cx="438150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423" dir="9200147" algn="ctr" rotWithShape="0">
                    <a:schemeClr val="tx1">
                      <a:alpha val="50000"/>
                    </a:schemeClr>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lnSpc>
                <a:spcPct val="90000"/>
              </a:lnSpc>
              <a:spcBef>
                <a:spcPct val="50000"/>
              </a:spcBef>
            </a:pPr>
            <a:r>
              <a:rPr lang="en-US" altLang="en-US" sz="1200">
                <a:solidFill>
                  <a:srgbClr val="F6DB96"/>
                </a:solidFill>
              </a:rPr>
              <a:t>Click the mouse button or press the </a:t>
            </a:r>
            <a:br>
              <a:rPr lang="en-US" altLang="en-US" sz="1200">
                <a:solidFill>
                  <a:srgbClr val="F6DB96"/>
                </a:solidFill>
              </a:rPr>
            </a:br>
            <a:r>
              <a:rPr lang="en-US" altLang="en-US" sz="1200">
                <a:solidFill>
                  <a:srgbClr val="F6DB96"/>
                </a:solidFill>
              </a:rPr>
              <a:t>Space Bar to display the information.</a:t>
            </a:r>
          </a:p>
        </p:txBody>
      </p:sp>
      <p:pic>
        <p:nvPicPr>
          <p:cNvPr id="61448" name="Picture 19" descr="Section 2_Lecture Not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invGray">
          <a:xfrm>
            <a:off x="6699250" y="36513"/>
            <a:ext cx="24479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626" name="Text Box 34"/>
          <p:cNvSpPr txBox="1">
            <a:spLocks noChangeArrowheads="1"/>
          </p:cNvSpPr>
          <p:nvPr/>
        </p:nvSpPr>
        <p:spPr bwMode="auto">
          <a:xfrm>
            <a:off x="1744663" y="1187450"/>
            <a:ext cx="7323137" cy="86042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solidFill>
                  <a:srgbClr val="FF0000"/>
                </a:solidFill>
              </a:rPr>
              <a:t>The population of the Inca Empire at its height was more than nine million people. </a:t>
            </a:r>
          </a:p>
        </p:txBody>
      </p:sp>
      <p:sp>
        <p:nvSpPr>
          <p:cNvPr id="110627" name="Text Box 35"/>
          <p:cNvSpPr txBox="1">
            <a:spLocks noChangeArrowheads="1"/>
          </p:cNvSpPr>
          <p:nvPr/>
        </p:nvSpPr>
        <p:spPr bwMode="auto">
          <a:xfrm>
            <a:off x="1744663" y="2124075"/>
            <a:ext cx="7170737" cy="47625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solidFill>
                  <a:srgbClr val="FF0000"/>
                </a:solidFill>
              </a:rPr>
              <a:t>The Inca were very advanced</a:t>
            </a:r>
            <a:r>
              <a:rPr lang="en-US" altLang="en-US" sz="2800" dirty="0">
                <a:solidFill>
                  <a:schemeClr val="bg1"/>
                </a:solidFill>
              </a:rPr>
              <a:t>. </a:t>
            </a:r>
            <a:endParaRPr lang="en-US" altLang="en-US" sz="1600" b="1" dirty="0">
              <a:solidFill>
                <a:srgbClr val="F2CB68"/>
              </a:solidFill>
            </a:endParaRPr>
          </a:p>
        </p:txBody>
      </p:sp>
      <p:sp>
        <p:nvSpPr>
          <p:cNvPr id="61451" name="Text Box 36"/>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The Inca </a:t>
            </a:r>
            <a:r>
              <a:rPr lang="en-US" altLang="en-US" b="1">
                <a:solidFill>
                  <a:srgbClr val="F2CB68"/>
                </a:solidFill>
              </a:rPr>
              <a:t>(cont.)</a:t>
            </a:r>
            <a:r>
              <a:rPr lang="en-US" altLang="en-US" sz="3200" b="1">
                <a:solidFill>
                  <a:srgbClr val="F2CB68"/>
                </a:solidFill>
              </a:rPr>
              <a:t> </a:t>
            </a:r>
          </a:p>
        </p:txBody>
      </p:sp>
      <p:sp>
        <p:nvSpPr>
          <p:cNvPr id="110629" name="Text Box 37"/>
          <p:cNvSpPr txBox="1">
            <a:spLocks noChangeArrowheads="1"/>
          </p:cNvSpPr>
          <p:nvPr/>
        </p:nvSpPr>
        <p:spPr bwMode="auto">
          <a:xfrm>
            <a:off x="1743075" y="2732088"/>
            <a:ext cx="7324725" cy="3675062"/>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6858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 typeface="Arial" charset="0"/>
              <a:buChar char="-"/>
            </a:pPr>
            <a:r>
              <a:rPr lang="en-US" altLang="en-US" dirty="0">
                <a:solidFill>
                  <a:srgbClr val="FF0000"/>
                </a:solidFill>
              </a:rPr>
              <a:t>They built 10,000 miles of paved roads. </a:t>
            </a:r>
          </a:p>
          <a:p>
            <a:pPr>
              <a:lnSpc>
                <a:spcPct val="90000"/>
              </a:lnSpc>
              <a:spcBef>
                <a:spcPct val="20000"/>
              </a:spcBef>
              <a:spcAft>
                <a:spcPct val="20000"/>
              </a:spcAft>
              <a:buFont typeface="Arial" charset="0"/>
              <a:buChar char="-"/>
            </a:pPr>
            <a:r>
              <a:rPr lang="en-US" altLang="en-US" dirty="0">
                <a:solidFill>
                  <a:srgbClr val="FF0000"/>
                </a:solidFill>
              </a:rPr>
              <a:t>Rope bridges crossed canyons and rivers. </a:t>
            </a:r>
          </a:p>
          <a:p>
            <a:pPr>
              <a:lnSpc>
                <a:spcPct val="90000"/>
              </a:lnSpc>
              <a:spcBef>
                <a:spcPct val="20000"/>
              </a:spcBef>
              <a:spcAft>
                <a:spcPct val="20000"/>
              </a:spcAft>
              <a:buFont typeface="Arial" charset="0"/>
              <a:buChar char="-"/>
            </a:pPr>
            <a:r>
              <a:rPr lang="en-US" altLang="en-US" dirty="0">
                <a:solidFill>
                  <a:srgbClr val="FF0000"/>
                </a:solidFill>
              </a:rPr>
              <a:t>They developed </a:t>
            </a:r>
            <a:r>
              <a:rPr lang="en-US" altLang="en-US" dirty="0"/>
              <a:t>a record-keeping system using </a:t>
            </a:r>
            <a:r>
              <a:rPr lang="en-US" altLang="en-US" i="1" dirty="0"/>
              <a:t>quipus</a:t>
            </a:r>
            <a:r>
              <a:rPr lang="en-US" altLang="en-US" dirty="0"/>
              <a:t> so that runners could take messages from one part of the empire to another. </a:t>
            </a:r>
          </a:p>
          <a:p>
            <a:pPr>
              <a:lnSpc>
                <a:spcPct val="90000"/>
              </a:lnSpc>
              <a:spcBef>
                <a:spcPct val="20000"/>
              </a:spcBef>
              <a:spcAft>
                <a:spcPct val="20000"/>
              </a:spcAft>
              <a:buFont typeface="Arial" charset="0"/>
              <a:buChar char="-"/>
            </a:pPr>
            <a:r>
              <a:rPr lang="en-US" altLang="en-US" dirty="0">
                <a:solidFill>
                  <a:srgbClr val="FF0000"/>
                </a:solidFill>
              </a:rPr>
              <a:t>The Inca language was Quechua</a:t>
            </a:r>
            <a:r>
              <a:rPr lang="en-US" altLang="en-US" dirty="0">
                <a:solidFill>
                  <a:schemeClr val="bg1"/>
                </a:solidFill>
              </a:rPr>
              <a:t>, </a:t>
            </a:r>
            <a:r>
              <a:rPr lang="en-US" altLang="en-US" dirty="0"/>
              <a:t>became the official language of the empire. </a:t>
            </a:r>
          </a:p>
          <a:p>
            <a:pPr>
              <a:lnSpc>
                <a:spcPct val="90000"/>
              </a:lnSpc>
              <a:spcBef>
                <a:spcPct val="20000"/>
              </a:spcBef>
              <a:spcAft>
                <a:spcPct val="20000"/>
              </a:spcAft>
              <a:buFont typeface="Arial" charset="0"/>
              <a:buChar char="-"/>
            </a:pPr>
            <a:r>
              <a:rPr lang="en-US" altLang="en-US" dirty="0">
                <a:solidFill>
                  <a:srgbClr val="FF0000"/>
                </a:solidFill>
              </a:rPr>
              <a:t>They believed their emperor was descended from the Sun God</a:t>
            </a:r>
          </a:p>
        </p:txBody>
      </p:sp>
      <p:sp>
        <p:nvSpPr>
          <p:cNvPr id="61453" name="Text Box 38"/>
          <p:cNvSpPr txBox="1">
            <a:spLocks noChangeArrowheads="1"/>
          </p:cNvSpPr>
          <p:nvPr/>
        </p:nvSpPr>
        <p:spPr bwMode="auto">
          <a:xfrm>
            <a:off x="7677150" y="6134100"/>
            <a:ext cx="1422400" cy="274638"/>
          </a:xfrm>
          <a:prstGeom prst="rect">
            <a:avLst/>
          </a:prstGeom>
          <a:noFill/>
          <a:ln>
            <a:noFill/>
          </a:ln>
          <a:effectLst>
            <a:outerShdw dist="17961" dir="8100000" algn="ctr" rotWithShape="0">
              <a:schemeClr val="tx1">
                <a:alpha val="50000"/>
              </a:schemeClr>
            </a:outerShdw>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Lst>
        </p:spPr>
        <p:txBody>
          <a:bodyPr rIns="4572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sz="1200" b="1">
                <a:solidFill>
                  <a:srgbClr val="F2CB68"/>
                </a:solidFill>
              </a:rPr>
              <a:t>(page 26)</a:t>
            </a:r>
          </a:p>
        </p:txBody>
      </p:sp>
      <p:pic>
        <p:nvPicPr>
          <p:cNvPr id="61454" name="Picture 42" descr="Help BTN">
            <a:hlinkClick r:id="" action="ppaction://noaction"/>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70713" y="6423025"/>
            <a:ext cx="42068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9250480"/>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0626"/>
                                        </p:tgtEl>
                                        <p:attrNameLst>
                                          <p:attrName>style.visibility</p:attrName>
                                        </p:attrNameLst>
                                      </p:cBhvr>
                                      <p:to>
                                        <p:strVal val="visible"/>
                                      </p:to>
                                    </p:set>
                                    <p:animEffect transition="in" filter="wipe(left)">
                                      <p:cBhvr>
                                        <p:cTn id="7" dur="500"/>
                                        <p:tgtEl>
                                          <p:spTgt spid="1106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0627">
                                            <p:txEl>
                                              <p:pRg st="0" end="0"/>
                                            </p:txEl>
                                          </p:spTgt>
                                        </p:tgtEl>
                                        <p:attrNameLst>
                                          <p:attrName>style.visibility</p:attrName>
                                        </p:attrNameLst>
                                      </p:cBhvr>
                                      <p:to>
                                        <p:strVal val="visible"/>
                                      </p:to>
                                    </p:set>
                                    <p:animEffect transition="in" filter="wipe(left)">
                                      <p:cBhvr>
                                        <p:cTn id="12" dur="500"/>
                                        <p:tgtEl>
                                          <p:spTgt spid="11062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10629">
                                            <p:txEl>
                                              <p:pRg st="0" end="0"/>
                                            </p:txEl>
                                          </p:spTgt>
                                        </p:tgtEl>
                                        <p:attrNameLst>
                                          <p:attrName>style.visibility</p:attrName>
                                        </p:attrNameLst>
                                      </p:cBhvr>
                                      <p:to>
                                        <p:strVal val="visible"/>
                                      </p:to>
                                    </p:set>
                                    <p:animEffect transition="in" filter="box(out)">
                                      <p:cBhvr>
                                        <p:cTn id="17" dur="500"/>
                                        <p:tgtEl>
                                          <p:spTgt spid="110629">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10629">
                                            <p:txEl>
                                              <p:pRg st="1" end="1"/>
                                            </p:txEl>
                                          </p:spTgt>
                                        </p:tgtEl>
                                        <p:attrNameLst>
                                          <p:attrName>style.visibility</p:attrName>
                                        </p:attrNameLst>
                                      </p:cBhvr>
                                      <p:to>
                                        <p:strVal val="visible"/>
                                      </p:to>
                                    </p:set>
                                    <p:animEffect transition="in" filter="box(out)">
                                      <p:cBhvr>
                                        <p:cTn id="22" dur="500"/>
                                        <p:tgtEl>
                                          <p:spTgt spid="110629">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10629">
                                            <p:txEl>
                                              <p:pRg st="2" end="2"/>
                                            </p:txEl>
                                          </p:spTgt>
                                        </p:tgtEl>
                                        <p:attrNameLst>
                                          <p:attrName>style.visibility</p:attrName>
                                        </p:attrNameLst>
                                      </p:cBhvr>
                                      <p:to>
                                        <p:strVal val="visible"/>
                                      </p:to>
                                    </p:set>
                                    <p:animEffect transition="in" filter="box(out)">
                                      <p:cBhvr>
                                        <p:cTn id="27" dur="500"/>
                                        <p:tgtEl>
                                          <p:spTgt spid="110629">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110629">
                                            <p:txEl>
                                              <p:pRg st="3" end="3"/>
                                            </p:txEl>
                                          </p:spTgt>
                                        </p:tgtEl>
                                        <p:attrNameLst>
                                          <p:attrName>style.visibility</p:attrName>
                                        </p:attrNameLst>
                                      </p:cBhvr>
                                      <p:to>
                                        <p:strVal val="visible"/>
                                      </p:to>
                                    </p:set>
                                    <p:animEffect transition="in" filter="box(out)">
                                      <p:cBhvr>
                                        <p:cTn id="32" dur="500"/>
                                        <p:tgtEl>
                                          <p:spTgt spid="110629">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110629">
                                            <p:txEl>
                                              <p:pRg st="4" end="4"/>
                                            </p:txEl>
                                          </p:spTgt>
                                        </p:tgtEl>
                                        <p:attrNameLst>
                                          <p:attrName>style.visibility</p:attrName>
                                        </p:attrNameLst>
                                      </p:cBhvr>
                                      <p:to>
                                        <p:strVal val="visible"/>
                                      </p:to>
                                    </p:set>
                                    <p:animEffect transition="in" filter="box(out)">
                                      <p:cBhvr>
                                        <p:cTn id="37" dur="500"/>
                                        <p:tgtEl>
                                          <p:spTgt spid="11062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26" grpId="0" autoUpdateAnimBg="0"/>
      <p:bldP spid="110627" grpId="0" build="p" autoUpdateAnimBg="0"/>
      <p:bldP spid="110629"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a:xfrm>
            <a:off x="6400800" y="6931025"/>
            <a:ext cx="2743200" cy="307975"/>
          </a:xfrm>
          <a:noFill/>
        </p:spPr>
        <p:txBody>
          <a:bodyPr>
            <a:normAutofit fontScale="90000"/>
          </a:bodyPr>
          <a:lstStyle/>
          <a:p>
            <a:pPr eaLnBrk="1" hangingPunct="1"/>
            <a:r>
              <a:rPr lang="en-US" altLang="en-US" smtClean="0">
                <a:solidFill>
                  <a:schemeClr val="bg1"/>
                </a:solidFill>
              </a:rPr>
              <a:t>Section 2-16</a:t>
            </a:r>
          </a:p>
        </p:txBody>
      </p:sp>
      <p:pic>
        <p:nvPicPr>
          <p:cNvPr id="62467" name="Picture 3" descr="aj-back">
            <a:hlinkClick r:id="" action="ppaction://hlinkshowjump?jump=previousslide" highlightClick="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2938"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4" descr="aj-exit">
            <a:hlinkClick r:id="" action="ppaction://hlinkshowjump?jump=endshow" highlightClick="1"/>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156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6" descr="aj-next">
            <a:hlinkClick r:id="" action="ppaction://hlinkshowjump?jump=nextslide" highlightClick="1"/>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521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Picture 8" descr="aj-Bback">
            <a:hlinkClick r:id="rId5" action="ppaction://hlinksldjump" highlightClick="1"/>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42250" y="6423025"/>
            <a:ext cx="420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1" name="Text Box 9"/>
          <p:cNvSpPr txBox="1">
            <a:spLocks noChangeArrowheads="1"/>
          </p:cNvSpPr>
          <p:nvPr/>
        </p:nvSpPr>
        <p:spPr bwMode="black">
          <a:xfrm>
            <a:off x="2209800" y="6416675"/>
            <a:ext cx="438150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423" dir="9200147" algn="ctr" rotWithShape="0">
                    <a:schemeClr val="tx1">
                      <a:alpha val="50000"/>
                    </a:schemeClr>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lnSpc>
                <a:spcPct val="90000"/>
              </a:lnSpc>
              <a:spcBef>
                <a:spcPct val="50000"/>
              </a:spcBef>
            </a:pPr>
            <a:r>
              <a:rPr lang="en-US" altLang="en-US" sz="1200">
                <a:solidFill>
                  <a:srgbClr val="F6DB96"/>
                </a:solidFill>
              </a:rPr>
              <a:t>Click the mouse button or press the </a:t>
            </a:r>
            <a:br>
              <a:rPr lang="en-US" altLang="en-US" sz="1200">
                <a:solidFill>
                  <a:srgbClr val="F6DB96"/>
                </a:solidFill>
              </a:rPr>
            </a:br>
            <a:r>
              <a:rPr lang="en-US" altLang="en-US" sz="1200">
                <a:solidFill>
                  <a:srgbClr val="F6DB96"/>
                </a:solidFill>
              </a:rPr>
              <a:t>Space Bar to display the information.</a:t>
            </a:r>
          </a:p>
        </p:txBody>
      </p:sp>
      <p:pic>
        <p:nvPicPr>
          <p:cNvPr id="62472" name="Picture 17" descr="Section 2_Lecture Not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invGray">
          <a:xfrm>
            <a:off x="6699250" y="36513"/>
            <a:ext cx="24479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3" name="Text Box 34"/>
          <p:cNvSpPr txBox="1">
            <a:spLocks noChangeArrowheads="1"/>
          </p:cNvSpPr>
          <p:nvPr/>
        </p:nvSpPr>
        <p:spPr bwMode="black">
          <a:xfrm>
            <a:off x="1743075" y="639763"/>
            <a:ext cx="4903788"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dirty="0"/>
              <a:t>The Inca </a:t>
            </a:r>
            <a:r>
              <a:rPr lang="en-US" altLang="en-US" b="1" dirty="0"/>
              <a:t>(cont.)</a:t>
            </a:r>
            <a:r>
              <a:rPr lang="en-US" altLang="en-US" sz="3200" b="1" dirty="0"/>
              <a:t> </a:t>
            </a:r>
          </a:p>
        </p:txBody>
      </p:sp>
      <p:sp>
        <p:nvSpPr>
          <p:cNvPr id="113699" name="Text Box 35"/>
          <p:cNvSpPr txBox="1">
            <a:spLocks noChangeArrowheads="1"/>
          </p:cNvSpPr>
          <p:nvPr/>
        </p:nvSpPr>
        <p:spPr bwMode="auto">
          <a:xfrm>
            <a:off x="1743075" y="1187450"/>
            <a:ext cx="7170738" cy="1089529"/>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6858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 typeface="Arial" charset="0"/>
              <a:buChar char="-"/>
            </a:pPr>
            <a:r>
              <a:rPr lang="en-US" altLang="en-US" dirty="0"/>
              <a:t>They developed a system of terracing the land by building platforms so that they could plant crops on slopes</a:t>
            </a:r>
            <a:r>
              <a:rPr lang="en-US" altLang="en-US" dirty="0">
                <a:solidFill>
                  <a:schemeClr val="bg1"/>
                </a:solidFill>
              </a:rPr>
              <a:t>. </a:t>
            </a:r>
            <a:endParaRPr lang="en-US" altLang="en-US" sz="1600" b="1" dirty="0">
              <a:solidFill>
                <a:srgbClr val="F2CB68"/>
              </a:solidFill>
            </a:endParaRPr>
          </a:p>
        </p:txBody>
      </p:sp>
      <p:sp>
        <p:nvSpPr>
          <p:cNvPr id="113701" name="Text Box 37"/>
          <p:cNvSpPr txBox="1">
            <a:spLocks noChangeArrowheads="1"/>
          </p:cNvSpPr>
          <p:nvPr/>
        </p:nvSpPr>
        <p:spPr bwMode="auto">
          <a:xfrm>
            <a:off x="1744663" y="2336800"/>
            <a:ext cx="7170737" cy="86042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t>They were also a religious people, worshipping the sun god. </a:t>
            </a:r>
            <a:endParaRPr lang="en-US" altLang="en-US" sz="1600" b="1" dirty="0"/>
          </a:p>
        </p:txBody>
      </p:sp>
      <p:sp>
        <p:nvSpPr>
          <p:cNvPr id="62476" name="Text Box 38"/>
          <p:cNvSpPr txBox="1">
            <a:spLocks noChangeArrowheads="1"/>
          </p:cNvSpPr>
          <p:nvPr/>
        </p:nvSpPr>
        <p:spPr bwMode="auto">
          <a:xfrm>
            <a:off x="7677150" y="6134100"/>
            <a:ext cx="1422400" cy="274638"/>
          </a:xfrm>
          <a:prstGeom prst="rect">
            <a:avLst/>
          </a:prstGeom>
          <a:noFill/>
          <a:ln>
            <a:noFill/>
          </a:ln>
          <a:effectLst>
            <a:outerShdw dist="17961" dir="8100000" algn="ctr" rotWithShape="0">
              <a:schemeClr val="tx1">
                <a:alpha val="50000"/>
              </a:schemeClr>
            </a:outerShdw>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Lst>
        </p:spPr>
        <p:txBody>
          <a:bodyPr rIns="4572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sz="1200" b="1">
                <a:solidFill>
                  <a:srgbClr val="F2CB68"/>
                </a:solidFill>
              </a:rPr>
              <a:t>(page 26)</a:t>
            </a:r>
          </a:p>
        </p:txBody>
      </p:sp>
      <p:pic>
        <p:nvPicPr>
          <p:cNvPr id="62477" name="Picture 42" descr="Help BTN">
            <a:hlinkClick r:id="" action="ppaction://noaction"/>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70713" y="6423025"/>
            <a:ext cx="42068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8" name="Picture 43" descr="cirriculum_connect">
            <a:hlinkClick r:id="" action="ppaction://noaction" highlightClick="1"/>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3513" y="2540000"/>
            <a:ext cx="119697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4529669"/>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13699">
                                            <p:txEl>
                                              <p:pRg st="0" end="0"/>
                                            </p:txEl>
                                          </p:spTgt>
                                        </p:tgtEl>
                                        <p:attrNameLst>
                                          <p:attrName>style.visibility</p:attrName>
                                        </p:attrNameLst>
                                      </p:cBhvr>
                                      <p:to>
                                        <p:strVal val="visible"/>
                                      </p:to>
                                    </p:set>
                                    <p:animEffect transition="in" filter="box(out)">
                                      <p:cBhvr>
                                        <p:cTn id="7" dur="500"/>
                                        <p:tgtEl>
                                          <p:spTgt spid="113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3701">
                                            <p:txEl>
                                              <p:pRg st="0" end="0"/>
                                            </p:txEl>
                                          </p:spTgt>
                                        </p:tgtEl>
                                        <p:attrNameLst>
                                          <p:attrName>style.visibility</p:attrName>
                                        </p:attrNameLst>
                                      </p:cBhvr>
                                      <p:to>
                                        <p:strVal val="visible"/>
                                      </p:to>
                                    </p:set>
                                    <p:animEffect transition="in" filter="wipe(left)">
                                      <p:cBhvr>
                                        <p:cTn id="12" dur="500"/>
                                        <p:tgtEl>
                                          <p:spTgt spid="1137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99" grpId="0" build="p" autoUpdateAnimBg="0" advAuto="0"/>
      <p:bldP spid="113701"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bwMode="auto">
          <a:xfrm>
            <a:off x="1752600" y="685800"/>
            <a:ext cx="6934200" cy="5440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Homework on blue podium</a:t>
            </a:r>
          </a:p>
          <a:p>
            <a:r>
              <a:rPr lang="en-US" altLang="en-US" dirty="0" smtClean="0"/>
              <a:t>Write a paragraph explaining what you think your responsibilities will be in this class this year. </a:t>
            </a:r>
          </a:p>
          <a:p>
            <a:r>
              <a:rPr lang="en-US" altLang="en-US" dirty="0" smtClean="0"/>
              <a:t>Be sure to include the material you believe you will learn as well as any class rules and expectations that Mr. Perkins has for you. </a:t>
            </a:r>
          </a:p>
          <a:p>
            <a:endParaRPr lang="en-US" altLang="en-US" dirty="0" smtClean="0"/>
          </a:p>
        </p:txBody>
      </p:sp>
    </p:spTree>
    <p:extLst>
      <p:ext uri="{BB962C8B-B14F-4D97-AF65-F5344CB8AC3E}">
        <p14:creationId xmlns:p14="http://schemas.microsoft.com/office/powerpoint/2010/main" val="20669423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a:xfrm>
            <a:off x="6400800" y="6931025"/>
            <a:ext cx="2743200" cy="307975"/>
          </a:xfrm>
          <a:noFill/>
        </p:spPr>
        <p:txBody>
          <a:bodyPr>
            <a:normAutofit fontScale="90000"/>
          </a:bodyPr>
          <a:lstStyle/>
          <a:p>
            <a:pPr eaLnBrk="1" hangingPunct="1"/>
            <a:r>
              <a:rPr lang="en-US" altLang="en-US" smtClean="0">
                <a:solidFill>
                  <a:schemeClr val="bg1"/>
                </a:solidFill>
              </a:rPr>
              <a:t>Section 2-17</a:t>
            </a:r>
          </a:p>
        </p:txBody>
      </p:sp>
      <p:pic>
        <p:nvPicPr>
          <p:cNvPr id="63491" name="Picture 3" descr="aj-back">
            <a:hlinkClick r:id="" action="ppaction://hlinkshowjump?jump=previousslide" highlightClick="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2938"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4" descr="aj-exit">
            <a:hlinkClick r:id="" action="ppaction://hlinkshowjump?jump=endshow" highlightClick="1"/>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156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6" descr="aj-next">
            <a:hlinkClick r:id="" action="ppaction://hlinkshowjump?jump=nextslide" highlightClick="1"/>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521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Picture 8" descr="aj-Bback">
            <a:hlinkClick r:id="rId5" action="ppaction://hlinksldjump" highlightClick="1"/>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42250" y="6423025"/>
            <a:ext cx="420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5" name="Text Box 14"/>
          <p:cNvSpPr txBox="1">
            <a:spLocks noChangeArrowheads="1"/>
          </p:cNvSpPr>
          <p:nvPr/>
        </p:nvSpPr>
        <p:spPr bwMode="black">
          <a:xfrm>
            <a:off x="2209800" y="6416675"/>
            <a:ext cx="438150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423" dir="9200147" algn="ctr" rotWithShape="0">
                    <a:schemeClr val="tx1">
                      <a:alpha val="50000"/>
                    </a:schemeClr>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lnSpc>
                <a:spcPct val="90000"/>
              </a:lnSpc>
              <a:spcBef>
                <a:spcPct val="50000"/>
              </a:spcBef>
            </a:pPr>
            <a:r>
              <a:rPr lang="en-US" altLang="en-US" sz="1200">
                <a:solidFill>
                  <a:srgbClr val="F6DB96"/>
                </a:solidFill>
              </a:rPr>
              <a:t>Click the mouse button or press the </a:t>
            </a:r>
            <a:br>
              <a:rPr lang="en-US" altLang="en-US" sz="1200">
                <a:solidFill>
                  <a:srgbClr val="F6DB96"/>
                </a:solidFill>
              </a:rPr>
            </a:br>
            <a:r>
              <a:rPr lang="en-US" altLang="en-US" sz="1200">
                <a:solidFill>
                  <a:srgbClr val="F6DB96"/>
                </a:solidFill>
              </a:rPr>
              <a:t>Space Bar to display the answer.</a:t>
            </a:r>
          </a:p>
        </p:txBody>
      </p:sp>
      <p:pic>
        <p:nvPicPr>
          <p:cNvPr id="63496" name="Picture 20" descr="Section 2_Lecture Not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invGray">
          <a:xfrm>
            <a:off x="6699250" y="36513"/>
            <a:ext cx="24479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47" name="Picture 35" descr="DQ"/>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1295400"/>
            <a:ext cx="5484813"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48" name="Text Box 36"/>
          <p:cNvSpPr txBox="1">
            <a:spLocks noChangeArrowheads="1"/>
          </p:cNvSpPr>
          <p:nvPr/>
        </p:nvSpPr>
        <p:spPr bwMode="auto">
          <a:xfrm>
            <a:off x="2049463" y="2343150"/>
            <a:ext cx="6865937" cy="86042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800">
                <a:solidFill>
                  <a:schemeClr val="bg1"/>
                </a:solidFill>
              </a:rPr>
              <a:t>Why is the Inca considered a great civilization?</a:t>
            </a:r>
          </a:p>
        </p:txBody>
      </p:sp>
      <p:sp>
        <p:nvSpPr>
          <p:cNvPr id="115749" name="Text Box 37"/>
          <p:cNvSpPr txBox="1">
            <a:spLocks noChangeArrowheads="1"/>
          </p:cNvSpPr>
          <p:nvPr/>
        </p:nvSpPr>
        <p:spPr bwMode="auto">
          <a:xfrm>
            <a:off x="2049463" y="3276600"/>
            <a:ext cx="6723062" cy="201295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800" dirty="0"/>
              <a:t>It was the largest of the early civilizations, stretching for about 3,000 miles. The Inca developed paved roads, a common language, a record-keeping system, and terracing for farming.</a:t>
            </a:r>
          </a:p>
        </p:txBody>
      </p:sp>
      <p:sp>
        <p:nvSpPr>
          <p:cNvPr id="63500" name="Text Box 38"/>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The Inca </a:t>
            </a:r>
            <a:r>
              <a:rPr lang="en-US" altLang="en-US" b="1">
                <a:solidFill>
                  <a:srgbClr val="F2CB68"/>
                </a:solidFill>
              </a:rPr>
              <a:t>(cont.)</a:t>
            </a:r>
            <a:r>
              <a:rPr lang="en-US" altLang="en-US" sz="3200" b="1">
                <a:solidFill>
                  <a:srgbClr val="F2CB68"/>
                </a:solidFill>
              </a:rPr>
              <a:t> </a:t>
            </a:r>
          </a:p>
        </p:txBody>
      </p:sp>
      <p:sp>
        <p:nvSpPr>
          <p:cNvPr id="63501" name="Text Box 39"/>
          <p:cNvSpPr txBox="1">
            <a:spLocks noChangeArrowheads="1"/>
          </p:cNvSpPr>
          <p:nvPr/>
        </p:nvSpPr>
        <p:spPr bwMode="auto">
          <a:xfrm>
            <a:off x="7677150" y="6134100"/>
            <a:ext cx="1422400" cy="274638"/>
          </a:xfrm>
          <a:prstGeom prst="rect">
            <a:avLst/>
          </a:prstGeom>
          <a:noFill/>
          <a:ln>
            <a:noFill/>
          </a:ln>
          <a:effectLst>
            <a:outerShdw dist="17961" dir="8100000" algn="ctr" rotWithShape="0">
              <a:schemeClr val="tx1">
                <a:alpha val="50000"/>
              </a:schemeClr>
            </a:outerShdw>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Lst>
        </p:spPr>
        <p:txBody>
          <a:bodyPr rIns="4572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sz="1200" b="1">
                <a:solidFill>
                  <a:srgbClr val="F2CB68"/>
                </a:solidFill>
              </a:rPr>
              <a:t>(page 26)</a:t>
            </a:r>
          </a:p>
        </p:txBody>
      </p:sp>
      <p:pic>
        <p:nvPicPr>
          <p:cNvPr id="63502" name="Picture 43" descr="Help BTN">
            <a:hlinkClick r:id="" action="ppaction://noaction"/>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70713" y="6423025"/>
            <a:ext cx="42068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3" name="Picture 44" descr="cirriculum_connect">
            <a:hlinkClick r:id="" action="ppaction://noaction" highlightClick="1"/>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3513" y="2540000"/>
            <a:ext cx="119697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8650282"/>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afterEffect">
                                  <p:stCondLst>
                                    <p:cond delay="0"/>
                                  </p:stCondLst>
                                  <p:childTnLst>
                                    <p:set>
                                      <p:cBhvr>
                                        <p:cTn id="6" dur="1" fill="hold">
                                          <p:stCondLst>
                                            <p:cond delay="0"/>
                                          </p:stCondLst>
                                        </p:cTn>
                                        <p:tgtEl>
                                          <p:spTgt spid="115747"/>
                                        </p:tgtEl>
                                        <p:attrNameLst>
                                          <p:attrName>style.visibility</p:attrName>
                                        </p:attrNameLst>
                                      </p:cBhvr>
                                      <p:to>
                                        <p:strVal val="visible"/>
                                      </p:to>
                                    </p:set>
                                    <p:animEffect transition="in" filter="barn(outVertical)">
                                      <p:cBhvr>
                                        <p:cTn id="7" dur="500"/>
                                        <p:tgtEl>
                                          <p:spTgt spid="11574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5748"/>
                                        </p:tgtEl>
                                        <p:attrNameLst>
                                          <p:attrName>style.visibility</p:attrName>
                                        </p:attrNameLst>
                                      </p:cBhvr>
                                      <p:to>
                                        <p:strVal val="visible"/>
                                      </p:to>
                                    </p:set>
                                    <p:animEffect transition="in" filter="wipe(left)">
                                      <p:cBhvr>
                                        <p:cTn id="11" dur="500"/>
                                        <p:tgtEl>
                                          <p:spTgt spid="11574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15749"/>
                                        </p:tgtEl>
                                        <p:attrNameLst>
                                          <p:attrName>style.visibility</p:attrName>
                                        </p:attrNameLst>
                                      </p:cBhvr>
                                      <p:to>
                                        <p:strVal val="visible"/>
                                      </p:to>
                                    </p:set>
                                    <p:animEffect transition="in" filter="dissolve">
                                      <p:cBhvr>
                                        <p:cTn id="16" dur="500"/>
                                        <p:tgtEl>
                                          <p:spTgt spid="115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48" grpId="0" autoUpdateAnimBg="0"/>
      <p:bldP spid="115749"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72706" name="Picture 2" descr="aj-exit">
            <a:hlinkClick r:id="" action="ppaction://hlinkshowjump?jump=endshow" highlightClick="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156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Rectangle 5"/>
          <p:cNvSpPr>
            <a:spLocks noGrp="1" noChangeArrowheads="1"/>
          </p:cNvSpPr>
          <p:nvPr>
            <p:ph type="ctrTitle"/>
          </p:nvPr>
        </p:nvSpPr>
        <p:spPr>
          <a:xfrm>
            <a:off x="6400800" y="6931025"/>
            <a:ext cx="2743200" cy="307975"/>
          </a:xfrm>
          <a:noFill/>
        </p:spPr>
        <p:txBody>
          <a:bodyPr>
            <a:normAutofit fontScale="90000"/>
          </a:bodyPr>
          <a:lstStyle/>
          <a:p>
            <a:pPr eaLnBrk="1" hangingPunct="1"/>
            <a:r>
              <a:rPr lang="en-US" altLang="en-US" smtClean="0">
                <a:solidFill>
                  <a:schemeClr val="bg1"/>
                </a:solidFill>
              </a:rPr>
              <a:t>Section 3-1</a:t>
            </a:r>
          </a:p>
        </p:txBody>
      </p:sp>
      <p:sp>
        <p:nvSpPr>
          <p:cNvPr id="72708" name="Text Box 7"/>
          <p:cNvSpPr txBox="1">
            <a:spLocks noChangeArrowheads="1"/>
          </p:cNvSpPr>
          <p:nvPr/>
        </p:nvSpPr>
        <p:spPr bwMode="black">
          <a:xfrm>
            <a:off x="2209800" y="6416675"/>
            <a:ext cx="438150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423" dir="9200147" algn="ctr" rotWithShape="0">
                    <a:schemeClr val="tx1">
                      <a:alpha val="50000"/>
                    </a:schemeClr>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lnSpc>
                <a:spcPct val="90000"/>
              </a:lnSpc>
              <a:spcBef>
                <a:spcPct val="50000"/>
              </a:spcBef>
            </a:pPr>
            <a:r>
              <a:rPr lang="en-US" altLang="en-US" sz="1200">
                <a:solidFill>
                  <a:srgbClr val="F6DB96"/>
                </a:solidFill>
              </a:rPr>
              <a:t>Click the mouse button or press the </a:t>
            </a:r>
            <a:br>
              <a:rPr lang="en-US" altLang="en-US" sz="1200">
                <a:solidFill>
                  <a:srgbClr val="F6DB96"/>
                </a:solidFill>
              </a:rPr>
            </a:br>
            <a:r>
              <a:rPr lang="en-US" altLang="en-US" sz="1200">
                <a:solidFill>
                  <a:srgbClr val="F6DB96"/>
                </a:solidFill>
              </a:rPr>
              <a:t>Space Bar to display the information.</a:t>
            </a:r>
          </a:p>
        </p:txBody>
      </p:sp>
      <p:pic>
        <p:nvPicPr>
          <p:cNvPr id="72709" name="Picture 14" descr="aj-home">
            <a:hlinkClick r:id="rId3" action="ppaction://hlinksldjump" highlightClick="1"/>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2250" y="6423025"/>
            <a:ext cx="420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0" name="Picture 25" descr="Section 3_Lecture Not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invGray">
          <a:xfrm>
            <a:off x="6699250" y="36513"/>
            <a:ext cx="24479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1" name="Picture 38" descr="daily_focus_skills_trans">
            <a:hlinkClick r:id="" action="ppaction://noaction" highlightClick="1"/>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3513" y="2540000"/>
            <a:ext cx="11969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83" name="Text Box 47"/>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Guide to Reading</a:t>
            </a:r>
          </a:p>
        </p:txBody>
      </p:sp>
      <p:sp>
        <p:nvSpPr>
          <p:cNvPr id="116784" name="Text Box 48"/>
          <p:cNvSpPr txBox="1">
            <a:spLocks noChangeArrowheads="1"/>
          </p:cNvSpPr>
          <p:nvPr/>
        </p:nvSpPr>
        <p:spPr bwMode="auto">
          <a:xfrm>
            <a:off x="1743075" y="1676400"/>
            <a:ext cx="6696075" cy="75713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dirty="0"/>
              <a:t>Many different cultures lived in North America before the arrival of the Europeans. </a:t>
            </a:r>
            <a:endParaRPr lang="en-US" altLang="en-US" sz="1600" b="1" dirty="0"/>
          </a:p>
        </p:txBody>
      </p:sp>
      <p:sp>
        <p:nvSpPr>
          <p:cNvPr id="116785" name="Text Box 49"/>
          <p:cNvSpPr txBox="1">
            <a:spLocks noChangeArrowheads="1"/>
          </p:cNvSpPr>
          <p:nvPr/>
        </p:nvSpPr>
        <p:spPr bwMode="auto">
          <a:xfrm>
            <a:off x="1743075" y="3819525"/>
            <a:ext cx="2828925" cy="420688"/>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dirty="0"/>
              <a:t>pueblo </a:t>
            </a:r>
            <a:endParaRPr lang="en-US" altLang="en-US" sz="1600" b="1" dirty="0"/>
          </a:p>
        </p:txBody>
      </p:sp>
      <p:sp>
        <p:nvSpPr>
          <p:cNvPr id="116786" name="Text Box 50"/>
          <p:cNvSpPr txBox="1">
            <a:spLocks noChangeArrowheads="1"/>
          </p:cNvSpPr>
          <p:nvPr/>
        </p:nvSpPr>
        <p:spPr bwMode="black">
          <a:xfrm>
            <a:off x="1743075" y="1187450"/>
            <a:ext cx="7137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800" b="1">
                <a:solidFill>
                  <a:srgbClr val="8DC6DF"/>
                </a:solidFill>
              </a:rPr>
              <a:t>Main Idea</a:t>
            </a:r>
            <a:endParaRPr lang="en-US" altLang="en-US" sz="2800">
              <a:solidFill>
                <a:srgbClr val="8DC6DF"/>
              </a:solidFill>
            </a:endParaRPr>
          </a:p>
        </p:txBody>
      </p:sp>
      <p:sp>
        <p:nvSpPr>
          <p:cNvPr id="116787" name="Text Box 51"/>
          <p:cNvSpPr txBox="1">
            <a:spLocks noChangeArrowheads="1"/>
          </p:cNvSpPr>
          <p:nvPr/>
        </p:nvSpPr>
        <p:spPr bwMode="black">
          <a:xfrm>
            <a:off x="1743075" y="3333750"/>
            <a:ext cx="7137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800" b="1">
                <a:solidFill>
                  <a:srgbClr val="8DC6DF"/>
                </a:solidFill>
              </a:rPr>
              <a:t>Key Terms</a:t>
            </a:r>
            <a:endParaRPr lang="en-US" altLang="en-US" sz="2800">
              <a:solidFill>
                <a:srgbClr val="8DC6DF"/>
              </a:solidFill>
            </a:endParaRPr>
          </a:p>
        </p:txBody>
      </p:sp>
      <p:sp>
        <p:nvSpPr>
          <p:cNvPr id="116788" name="Text Box 52"/>
          <p:cNvSpPr txBox="1">
            <a:spLocks noChangeArrowheads="1"/>
          </p:cNvSpPr>
          <p:nvPr/>
        </p:nvSpPr>
        <p:spPr bwMode="auto">
          <a:xfrm>
            <a:off x="1743075" y="4294188"/>
            <a:ext cx="2828925" cy="420687"/>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dirty="0"/>
              <a:t>drought</a:t>
            </a:r>
            <a:r>
              <a:rPr lang="en-US" altLang="en-US" dirty="0">
                <a:solidFill>
                  <a:schemeClr val="bg1"/>
                </a:solidFill>
              </a:rPr>
              <a:t> </a:t>
            </a:r>
            <a:endParaRPr lang="en-US" altLang="en-US" sz="1600" b="1" dirty="0">
              <a:solidFill>
                <a:srgbClr val="F2CB68"/>
              </a:solidFill>
            </a:endParaRPr>
          </a:p>
        </p:txBody>
      </p:sp>
      <p:sp>
        <p:nvSpPr>
          <p:cNvPr id="116789" name="Text Box 53"/>
          <p:cNvSpPr txBox="1">
            <a:spLocks noChangeArrowheads="1"/>
          </p:cNvSpPr>
          <p:nvPr/>
        </p:nvSpPr>
        <p:spPr bwMode="auto">
          <a:xfrm>
            <a:off x="5248275" y="3819525"/>
            <a:ext cx="2828925" cy="904863"/>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dirty="0"/>
              <a:t>adobe </a:t>
            </a:r>
          </a:p>
          <a:p>
            <a:pPr>
              <a:lnSpc>
                <a:spcPct val="90000"/>
              </a:lnSpc>
              <a:spcBef>
                <a:spcPct val="20000"/>
              </a:spcBef>
              <a:spcAft>
                <a:spcPct val="20000"/>
              </a:spcAft>
              <a:buFontTx/>
              <a:buChar char="•"/>
            </a:pPr>
            <a:r>
              <a:rPr lang="en-US" altLang="en-US" dirty="0"/>
              <a:t>federation</a:t>
            </a:r>
          </a:p>
        </p:txBody>
      </p:sp>
      <p:pic>
        <p:nvPicPr>
          <p:cNvPr id="72719" name="Picture 56" descr="aj-back">
            <a:hlinkClick r:id="" action="ppaction://hlinkshowjump?jump=previousslide" highlightClick="1"/>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62938"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20" name="Picture 57" descr="aj-next">
            <a:hlinkClick r:id="" action="ppaction://hlinkshowjump?jump=nextslide" highlightClick="1"/>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8521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21" name="Picture 58" descr="Help BTN">
            <a:hlinkClick r:id="" action="ppaction://noaction"/>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70713" y="6423025"/>
            <a:ext cx="42068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22" name="Picture 59" descr="GO Button">
            <a:hlinkClick r:id="" action="ppaction://noaction"/>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3513" y="3235325"/>
            <a:ext cx="11969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2700568"/>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16783"/>
                                        </p:tgtEl>
                                        <p:attrNameLst>
                                          <p:attrName>style.visibility</p:attrName>
                                        </p:attrNameLst>
                                      </p:cBhvr>
                                      <p:to>
                                        <p:strVal val="visible"/>
                                      </p:to>
                                    </p:set>
                                    <p:animEffect transition="in" filter="checkerboard(across)">
                                      <p:cBhvr>
                                        <p:cTn id="7" dur="500"/>
                                        <p:tgtEl>
                                          <p:spTgt spid="116783"/>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6786"/>
                                        </p:tgtEl>
                                        <p:attrNameLst>
                                          <p:attrName>style.visibility</p:attrName>
                                        </p:attrNameLst>
                                      </p:cBhvr>
                                      <p:to>
                                        <p:strVal val="visible"/>
                                      </p:to>
                                    </p:set>
                                    <p:animEffect transition="in" filter="wipe(up)">
                                      <p:cBhvr>
                                        <p:cTn id="11" dur="500"/>
                                        <p:tgtEl>
                                          <p:spTgt spid="116786"/>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6784"/>
                                        </p:tgtEl>
                                        <p:attrNameLst>
                                          <p:attrName>style.visibility</p:attrName>
                                        </p:attrNameLst>
                                      </p:cBhvr>
                                      <p:to>
                                        <p:strVal val="visible"/>
                                      </p:to>
                                    </p:set>
                                    <p:animEffect transition="in" filter="wipe(left)">
                                      <p:cBhvr>
                                        <p:cTn id="15" dur="500"/>
                                        <p:tgtEl>
                                          <p:spTgt spid="11678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16787"/>
                                        </p:tgtEl>
                                        <p:attrNameLst>
                                          <p:attrName>style.visibility</p:attrName>
                                        </p:attrNameLst>
                                      </p:cBhvr>
                                      <p:to>
                                        <p:strVal val="visible"/>
                                      </p:to>
                                    </p:set>
                                    <p:animEffect transition="in" filter="wipe(up)">
                                      <p:cBhvr>
                                        <p:cTn id="20" dur="500"/>
                                        <p:tgtEl>
                                          <p:spTgt spid="116787"/>
                                        </p:tgtEl>
                                      </p:cBhvr>
                                    </p:animEffect>
                                  </p:childTnLst>
                                </p:cTn>
                              </p:par>
                            </p:childTnLst>
                          </p:cTn>
                        </p:par>
                        <p:par>
                          <p:cTn id="21" fill="hold" nodeType="afterGroup">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16785">
                                            <p:txEl>
                                              <p:pRg st="0" end="0"/>
                                            </p:txEl>
                                          </p:spTgt>
                                        </p:tgtEl>
                                        <p:attrNameLst>
                                          <p:attrName>style.visibility</p:attrName>
                                        </p:attrNameLst>
                                      </p:cBhvr>
                                      <p:to>
                                        <p:strVal val="visible"/>
                                      </p:to>
                                    </p:set>
                                    <p:animEffect transition="in" filter="wipe(left)">
                                      <p:cBhvr>
                                        <p:cTn id="24" dur="500"/>
                                        <p:tgtEl>
                                          <p:spTgt spid="116785">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6788">
                                            <p:txEl>
                                              <p:pRg st="0" end="0"/>
                                            </p:txEl>
                                          </p:spTgt>
                                        </p:tgtEl>
                                        <p:attrNameLst>
                                          <p:attrName>style.visibility</p:attrName>
                                        </p:attrNameLst>
                                      </p:cBhvr>
                                      <p:to>
                                        <p:strVal val="visible"/>
                                      </p:to>
                                    </p:set>
                                    <p:animEffect transition="in" filter="wipe(left)">
                                      <p:cBhvr>
                                        <p:cTn id="29" dur="500"/>
                                        <p:tgtEl>
                                          <p:spTgt spid="116788">
                                            <p:txEl>
                                              <p:pRg st="0" end="0"/>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6789">
                                            <p:txEl>
                                              <p:pRg st="0" end="0"/>
                                            </p:txEl>
                                          </p:spTgt>
                                        </p:tgtEl>
                                        <p:attrNameLst>
                                          <p:attrName>style.visibility</p:attrName>
                                        </p:attrNameLst>
                                      </p:cBhvr>
                                      <p:to>
                                        <p:strVal val="visible"/>
                                      </p:to>
                                    </p:set>
                                    <p:animEffect transition="in" filter="wipe(left)">
                                      <p:cBhvr>
                                        <p:cTn id="34" dur="500"/>
                                        <p:tgtEl>
                                          <p:spTgt spid="116789">
                                            <p:txEl>
                                              <p:pRg st="0" end="0"/>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16789">
                                            <p:txEl>
                                              <p:pRg st="1" end="1"/>
                                            </p:txEl>
                                          </p:spTgt>
                                        </p:tgtEl>
                                        <p:attrNameLst>
                                          <p:attrName>style.visibility</p:attrName>
                                        </p:attrNameLst>
                                      </p:cBhvr>
                                      <p:to>
                                        <p:strVal val="visible"/>
                                      </p:to>
                                    </p:set>
                                    <p:animEffect transition="in" filter="wipe(left)">
                                      <p:cBhvr>
                                        <p:cTn id="39" dur="500"/>
                                        <p:tgtEl>
                                          <p:spTgt spid="11678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83" grpId="0" autoUpdateAnimBg="0"/>
      <p:bldP spid="116784" grpId="0" autoUpdateAnimBg="0"/>
      <p:bldP spid="116785" grpId="0" build="p" autoUpdateAnimBg="0" advAuto="0"/>
      <p:bldP spid="116786" grpId="0" autoUpdateAnimBg="0"/>
      <p:bldP spid="116787" grpId="0" autoUpdateAnimBg="0"/>
      <p:bldP spid="116788" grpId="0" build="p" autoUpdateAnimBg="0"/>
      <p:bldP spid="116789"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a:xfrm>
            <a:off x="6400800" y="6931025"/>
            <a:ext cx="2743200" cy="307975"/>
          </a:xfrm>
          <a:noFill/>
        </p:spPr>
        <p:txBody>
          <a:bodyPr>
            <a:normAutofit fontScale="90000"/>
          </a:bodyPr>
          <a:lstStyle/>
          <a:p>
            <a:pPr eaLnBrk="1" hangingPunct="1"/>
            <a:r>
              <a:rPr lang="en-US" altLang="en-US" smtClean="0">
                <a:solidFill>
                  <a:schemeClr val="bg1"/>
                </a:solidFill>
              </a:rPr>
              <a:t>Section 3-2</a:t>
            </a:r>
          </a:p>
        </p:txBody>
      </p:sp>
      <p:pic>
        <p:nvPicPr>
          <p:cNvPr id="73731" name="Picture 3" descr="aj-back">
            <a:hlinkClick r:id="" action="ppaction://hlinkshowjump?jump=previousslide" highlightClick="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2938"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Picture 4" descr="aj-exit">
            <a:hlinkClick r:id="" action="ppaction://hlinkshowjump?jump=endshow" highlightClick="1"/>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156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6" descr="aj-next">
            <a:hlinkClick r:id="" action="ppaction://hlinkshowjump?jump=nextslide" highlightClick="1"/>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521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4" name="Text Box 7"/>
          <p:cNvSpPr txBox="1">
            <a:spLocks noChangeArrowheads="1"/>
          </p:cNvSpPr>
          <p:nvPr/>
        </p:nvSpPr>
        <p:spPr bwMode="black">
          <a:xfrm>
            <a:off x="2209800" y="6416675"/>
            <a:ext cx="438150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423" dir="9200147" algn="ctr" rotWithShape="0">
                    <a:schemeClr val="tx1">
                      <a:alpha val="50000"/>
                    </a:schemeClr>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lnSpc>
                <a:spcPct val="90000"/>
              </a:lnSpc>
              <a:spcBef>
                <a:spcPct val="50000"/>
              </a:spcBef>
            </a:pPr>
            <a:r>
              <a:rPr lang="en-US" altLang="en-US" sz="1200">
                <a:solidFill>
                  <a:srgbClr val="F6DB96"/>
                </a:solidFill>
              </a:rPr>
              <a:t>Click the mouse button or press the </a:t>
            </a:r>
            <a:br>
              <a:rPr lang="en-US" altLang="en-US" sz="1200">
                <a:solidFill>
                  <a:srgbClr val="F6DB96"/>
                </a:solidFill>
              </a:rPr>
            </a:br>
            <a:r>
              <a:rPr lang="en-US" altLang="en-US" sz="1200">
                <a:solidFill>
                  <a:srgbClr val="F6DB96"/>
                </a:solidFill>
              </a:rPr>
              <a:t>Space Bar to display the information.</a:t>
            </a:r>
          </a:p>
        </p:txBody>
      </p:sp>
      <p:pic>
        <p:nvPicPr>
          <p:cNvPr id="73735" name="Picture 14" descr="aj-Bback">
            <a:hlinkClick r:id="rId5" action="ppaction://hlinksldjump" highlightClick="1"/>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42250" y="6423025"/>
            <a:ext cx="420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6" name="Picture 18" descr="Section 3_Lecture Not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invGray">
          <a:xfrm>
            <a:off x="6699250" y="36513"/>
            <a:ext cx="24479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7" name="Picture 27" descr="daily_focus_skills_trans">
            <a:hlinkClick r:id="" action="ppaction://noaction" highlightClick="1"/>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3513" y="2540000"/>
            <a:ext cx="11969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8" name="Text Box 31"/>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Guide to Reading </a:t>
            </a:r>
            <a:r>
              <a:rPr lang="en-US" altLang="en-US" b="1">
                <a:solidFill>
                  <a:srgbClr val="F2CB68"/>
                </a:solidFill>
              </a:rPr>
              <a:t>(cont.)</a:t>
            </a:r>
          </a:p>
        </p:txBody>
      </p:sp>
      <p:sp>
        <p:nvSpPr>
          <p:cNvPr id="117792" name="Text Box 32"/>
          <p:cNvSpPr txBox="1">
            <a:spLocks noChangeArrowheads="1"/>
          </p:cNvSpPr>
          <p:nvPr/>
        </p:nvSpPr>
        <p:spPr bwMode="auto">
          <a:xfrm>
            <a:off x="1743075" y="1676400"/>
            <a:ext cx="7019925" cy="1421928"/>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b="1" dirty="0"/>
              <a:t>Taking Notes</a:t>
            </a:r>
            <a:r>
              <a:rPr lang="en-US" altLang="en-US" dirty="0"/>
              <a:t>  As you read Section 3, re-create the diagram shown on page 28 of your textbook and identify locations and ways of living for each culture</a:t>
            </a:r>
            <a:r>
              <a:rPr lang="en-US" altLang="en-US" dirty="0">
                <a:solidFill>
                  <a:schemeClr val="bg1"/>
                </a:solidFill>
              </a:rPr>
              <a:t>. </a:t>
            </a:r>
            <a:endParaRPr lang="en-US" altLang="en-US" sz="1600" b="1" dirty="0">
              <a:solidFill>
                <a:srgbClr val="F2CB68"/>
              </a:solidFill>
            </a:endParaRPr>
          </a:p>
        </p:txBody>
      </p:sp>
      <p:sp>
        <p:nvSpPr>
          <p:cNvPr id="117793" name="Text Box 33"/>
          <p:cNvSpPr txBox="1">
            <a:spLocks noChangeArrowheads="1"/>
          </p:cNvSpPr>
          <p:nvPr/>
        </p:nvSpPr>
        <p:spPr bwMode="auto">
          <a:xfrm>
            <a:off x="1743075" y="3819525"/>
            <a:ext cx="7019925" cy="420688"/>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dirty="0"/>
              <a:t>what early people lived in North America. </a:t>
            </a:r>
            <a:endParaRPr lang="en-US" altLang="en-US" sz="1600" b="1" dirty="0"/>
          </a:p>
        </p:txBody>
      </p:sp>
      <p:sp>
        <p:nvSpPr>
          <p:cNvPr id="117794" name="Text Box 34"/>
          <p:cNvSpPr txBox="1">
            <a:spLocks noChangeArrowheads="1"/>
          </p:cNvSpPr>
          <p:nvPr/>
        </p:nvSpPr>
        <p:spPr bwMode="black">
          <a:xfrm>
            <a:off x="1743075" y="1187450"/>
            <a:ext cx="7137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800" b="1">
                <a:solidFill>
                  <a:srgbClr val="8DC6DF"/>
                </a:solidFill>
              </a:rPr>
              <a:t>Reading Strategy</a:t>
            </a:r>
            <a:endParaRPr lang="en-US" altLang="en-US" sz="2800">
              <a:solidFill>
                <a:srgbClr val="8DC6DF"/>
              </a:solidFill>
            </a:endParaRPr>
          </a:p>
        </p:txBody>
      </p:sp>
      <p:sp>
        <p:nvSpPr>
          <p:cNvPr id="117795" name="Text Box 35"/>
          <p:cNvSpPr txBox="1">
            <a:spLocks noChangeArrowheads="1"/>
          </p:cNvSpPr>
          <p:nvPr/>
        </p:nvSpPr>
        <p:spPr bwMode="black">
          <a:xfrm>
            <a:off x="1743075" y="3333750"/>
            <a:ext cx="7137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800" b="1">
                <a:solidFill>
                  <a:srgbClr val="8DC6DF"/>
                </a:solidFill>
              </a:rPr>
              <a:t>Read to Learn</a:t>
            </a:r>
            <a:endParaRPr lang="en-US" altLang="en-US" sz="2800">
              <a:solidFill>
                <a:srgbClr val="8DC6DF"/>
              </a:solidFill>
            </a:endParaRPr>
          </a:p>
        </p:txBody>
      </p:sp>
      <p:sp>
        <p:nvSpPr>
          <p:cNvPr id="117796" name="Text Box 36"/>
          <p:cNvSpPr txBox="1">
            <a:spLocks noChangeArrowheads="1"/>
          </p:cNvSpPr>
          <p:nvPr/>
        </p:nvSpPr>
        <p:spPr bwMode="auto">
          <a:xfrm>
            <a:off x="1743075" y="4292600"/>
            <a:ext cx="6943725" cy="75713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dirty="0"/>
              <a:t>how different Native American groups adapted to their environments.</a:t>
            </a:r>
            <a:endParaRPr lang="en-US" altLang="en-US" sz="1600" b="1" dirty="0"/>
          </a:p>
        </p:txBody>
      </p:sp>
      <p:pic>
        <p:nvPicPr>
          <p:cNvPr id="73744" name="Picture 41" descr="Help BTN">
            <a:hlinkClick r:id="" action="ppaction://noaction"/>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70713" y="6423025"/>
            <a:ext cx="42068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5" name="Picture 42" descr="GO Button">
            <a:hlinkClick r:id="" action="ppaction://noaction"/>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3513" y="3235325"/>
            <a:ext cx="11969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8051238"/>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7794"/>
                                        </p:tgtEl>
                                        <p:attrNameLst>
                                          <p:attrName>style.visibility</p:attrName>
                                        </p:attrNameLst>
                                      </p:cBhvr>
                                      <p:to>
                                        <p:strVal val="visible"/>
                                      </p:to>
                                    </p:set>
                                    <p:animEffect transition="in" filter="wipe(up)">
                                      <p:cBhvr>
                                        <p:cTn id="7" dur="500"/>
                                        <p:tgtEl>
                                          <p:spTgt spid="11779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7792"/>
                                        </p:tgtEl>
                                        <p:attrNameLst>
                                          <p:attrName>style.visibility</p:attrName>
                                        </p:attrNameLst>
                                      </p:cBhvr>
                                      <p:to>
                                        <p:strVal val="visible"/>
                                      </p:to>
                                    </p:set>
                                    <p:animEffect transition="in" filter="wipe(left)">
                                      <p:cBhvr>
                                        <p:cTn id="11" dur="500"/>
                                        <p:tgtEl>
                                          <p:spTgt spid="11779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17795"/>
                                        </p:tgtEl>
                                        <p:attrNameLst>
                                          <p:attrName>style.visibility</p:attrName>
                                        </p:attrNameLst>
                                      </p:cBhvr>
                                      <p:to>
                                        <p:strVal val="visible"/>
                                      </p:to>
                                    </p:set>
                                    <p:animEffect transition="in" filter="wipe(up)">
                                      <p:cBhvr>
                                        <p:cTn id="16" dur="500"/>
                                        <p:tgtEl>
                                          <p:spTgt spid="117795"/>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17793">
                                            <p:txEl>
                                              <p:pRg st="0" end="0"/>
                                            </p:txEl>
                                          </p:spTgt>
                                        </p:tgtEl>
                                        <p:attrNameLst>
                                          <p:attrName>style.visibility</p:attrName>
                                        </p:attrNameLst>
                                      </p:cBhvr>
                                      <p:to>
                                        <p:strVal val="visible"/>
                                      </p:to>
                                    </p:set>
                                    <p:animEffect transition="in" filter="wipe(left)">
                                      <p:cBhvr>
                                        <p:cTn id="20" dur="500"/>
                                        <p:tgtEl>
                                          <p:spTgt spid="117793">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7796">
                                            <p:txEl>
                                              <p:pRg st="0" end="0"/>
                                            </p:txEl>
                                          </p:spTgt>
                                        </p:tgtEl>
                                        <p:attrNameLst>
                                          <p:attrName>style.visibility</p:attrName>
                                        </p:attrNameLst>
                                      </p:cBhvr>
                                      <p:to>
                                        <p:strVal val="visible"/>
                                      </p:to>
                                    </p:set>
                                    <p:animEffect transition="in" filter="wipe(left)">
                                      <p:cBhvr>
                                        <p:cTn id="25" dur="500"/>
                                        <p:tgtEl>
                                          <p:spTgt spid="11779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92" grpId="0" autoUpdateAnimBg="0"/>
      <p:bldP spid="117793" grpId="0" build="p" autoUpdateAnimBg="0" advAuto="0"/>
      <p:bldP spid="117794" grpId="0" autoUpdateAnimBg="0"/>
      <p:bldP spid="117795" grpId="0" autoUpdateAnimBg="0"/>
      <p:bldP spid="117796"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6400800" y="6931025"/>
            <a:ext cx="2743200" cy="307975"/>
          </a:xfrm>
          <a:noFill/>
        </p:spPr>
        <p:txBody>
          <a:bodyPr>
            <a:normAutofit fontScale="90000"/>
          </a:bodyPr>
          <a:lstStyle/>
          <a:p>
            <a:pPr eaLnBrk="1" hangingPunct="1"/>
            <a:r>
              <a:rPr lang="en-US" altLang="en-US" smtClean="0">
                <a:solidFill>
                  <a:schemeClr val="bg1"/>
                </a:solidFill>
              </a:rPr>
              <a:t>Section 3-3</a:t>
            </a:r>
          </a:p>
        </p:txBody>
      </p:sp>
      <p:pic>
        <p:nvPicPr>
          <p:cNvPr id="74755" name="Picture 3" descr="aj-back">
            <a:hlinkClick r:id="" action="ppaction://hlinkshowjump?jump=previousslide" highlightClick="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2938"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6" name="Picture 4" descr="aj-exit">
            <a:hlinkClick r:id="" action="ppaction://hlinkshowjump?jump=endshow" highlightClick="1"/>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156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7" name="Picture 6" descr="aj-next">
            <a:hlinkClick r:id="" action="ppaction://hlinkshowjump?jump=nextslide" highlightClick="1"/>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521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8" name="Picture 14" descr="Section 3_Lecture Not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invGray">
          <a:xfrm>
            <a:off x="6699250" y="36513"/>
            <a:ext cx="24479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9" name="Picture 15" descr="aj-Bback">
            <a:hlinkClick r:id="rId6" action="ppaction://hlinksldjump" highlightClick="1"/>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42250" y="6423025"/>
            <a:ext cx="420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0" name="Picture 24" descr="daily_focus_skills_trans">
            <a:hlinkClick r:id="" action="ppaction://noaction" highlightClick="1"/>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3513" y="2540000"/>
            <a:ext cx="11969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1" name="Text Box 28"/>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Guide to Reading </a:t>
            </a:r>
            <a:r>
              <a:rPr lang="en-US" altLang="en-US" b="1">
                <a:solidFill>
                  <a:srgbClr val="F2CB68"/>
                </a:solidFill>
              </a:rPr>
              <a:t>(cont.)</a:t>
            </a:r>
          </a:p>
        </p:txBody>
      </p:sp>
      <p:sp>
        <p:nvSpPr>
          <p:cNvPr id="118813" name="Text Box 29"/>
          <p:cNvSpPr txBox="1">
            <a:spLocks noChangeArrowheads="1"/>
          </p:cNvSpPr>
          <p:nvPr/>
        </p:nvSpPr>
        <p:spPr bwMode="auto">
          <a:xfrm>
            <a:off x="1743075" y="1676400"/>
            <a:ext cx="7019925" cy="75713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b="1" dirty="0">
                <a:solidFill>
                  <a:srgbClr val="00CC99"/>
                </a:solidFill>
              </a:rPr>
              <a:t>Culture and Traditions</a:t>
            </a:r>
            <a:r>
              <a:rPr lang="en-US" altLang="en-US" dirty="0">
                <a:solidFill>
                  <a:schemeClr val="bg1"/>
                </a:solidFill>
              </a:rPr>
              <a:t>  </a:t>
            </a:r>
            <a:r>
              <a:rPr lang="en-US" altLang="en-US" dirty="0"/>
              <a:t>Early North Americans developed new societies.</a:t>
            </a:r>
            <a:endParaRPr lang="en-US" altLang="en-US" sz="1600" b="1" dirty="0"/>
          </a:p>
        </p:txBody>
      </p:sp>
      <p:sp>
        <p:nvSpPr>
          <p:cNvPr id="118814" name="Text Box 30"/>
          <p:cNvSpPr txBox="1">
            <a:spLocks noChangeArrowheads="1"/>
          </p:cNvSpPr>
          <p:nvPr/>
        </p:nvSpPr>
        <p:spPr bwMode="black">
          <a:xfrm>
            <a:off x="1743075" y="1187450"/>
            <a:ext cx="7137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800" b="1">
                <a:solidFill>
                  <a:srgbClr val="8DC6DF"/>
                </a:solidFill>
              </a:rPr>
              <a:t>Section Theme</a:t>
            </a:r>
            <a:endParaRPr lang="en-US" altLang="en-US" sz="2800">
              <a:solidFill>
                <a:srgbClr val="8DC6DF"/>
              </a:solidFill>
            </a:endParaRPr>
          </a:p>
        </p:txBody>
      </p:sp>
      <p:pic>
        <p:nvPicPr>
          <p:cNvPr id="74764" name="Picture 35" descr="Help BTN">
            <a:hlinkClick r:id="" action="ppaction://noaction"/>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70713" y="6423025"/>
            <a:ext cx="42068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5" name="Picture 36" descr="GO Button">
            <a:hlinkClick r:id="" action="ppaction://noaction"/>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3513" y="3235325"/>
            <a:ext cx="11969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2672527"/>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8814"/>
                                        </p:tgtEl>
                                        <p:attrNameLst>
                                          <p:attrName>style.visibility</p:attrName>
                                        </p:attrNameLst>
                                      </p:cBhvr>
                                      <p:to>
                                        <p:strVal val="visible"/>
                                      </p:to>
                                    </p:set>
                                    <p:animEffect transition="in" filter="wipe(up)">
                                      <p:cBhvr>
                                        <p:cTn id="7" dur="500"/>
                                        <p:tgtEl>
                                          <p:spTgt spid="11881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8813"/>
                                        </p:tgtEl>
                                        <p:attrNameLst>
                                          <p:attrName>style.visibility</p:attrName>
                                        </p:attrNameLst>
                                      </p:cBhvr>
                                      <p:to>
                                        <p:strVal val="visible"/>
                                      </p:to>
                                    </p:set>
                                    <p:animEffect transition="in" filter="wipe(left)">
                                      <p:cBhvr>
                                        <p:cTn id="11" dur="500"/>
                                        <p:tgtEl>
                                          <p:spTgt spid="118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13" grpId="0" autoUpdateAnimBg="0"/>
      <p:bldP spid="118814"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ctrTitle"/>
          </p:nvPr>
        </p:nvSpPr>
        <p:spPr>
          <a:xfrm>
            <a:off x="6400800" y="6931025"/>
            <a:ext cx="2743200" cy="307975"/>
          </a:xfrm>
          <a:noFill/>
        </p:spPr>
        <p:txBody>
          <a:bodyPr>
            <a:normAutofit fontScale="90000"/>
          </a:bodyPr>
          <a:lstStyle/>
          <a:p>
            <a:pPr eaLnBrk="1" hangingPunct="1"/>
            <a:r>
              <a:rPr lang="en-US" altLang="en-US" smtClean="0">
                <a:solidFill>
                  <a:schemeClr val="bg1"/>
                </a:solidFill>
              </a:rPr>
              <a:t>Section 3-4</a:t>
            </a:r>
          </a:p>
        </p:txBody>
      </p:sp>
      <p:pic>
        <p:nvPicPr>
          <p:cNvPr id="75779" name="Picture 3" descr="aj-back">
            <a:hlinkClick r:id="" action="ppaction://hlinkshowjump?jump=previousslide" highlightClick="1"/>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2938"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0" name="Picture 4" descr="aj-exit">
            <a:hlinkClick r:id="" action="ppaction://hlinkshowjump?jump=endshow" highlightClick="1"/>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0188"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1" name="Picture 6" descr="aj-next">
            <a:hlinkClick r:id="" action="ppaction://hlinkshowjump?jump=nextslide" highlightClick="1"/>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8521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2" name="Picture 8" descr="aj-speak off">
            <a:hlinkClick r:id="" action="ppaction://noaction" highlightClick="1" endSnd="1"/>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2156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3" name="Picture 9" descr="aj-speak on">
            <a:hlinkClick r:id="" action="ppaction://noaction" highlightClick="1">
              <a:snd r:embed="rId2" name="TAJ_28.wav"/>
            </a:hlinkClick>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00875" y="6423025"/>
            <a:ext cx="420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8" name="Picture 10" descr="an-amer-stor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invGray">
          <a:xfrm>
            <a:off x="3200400" y="609600"/>
            <a:ext cx="3684588"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5" name="Picture 17" descr="Section 3_Lecture Note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invGray">
          <a:xfrm>
            <a:off x="6699250" y="36513"/>
            <a:ext cx="24479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6" name="Picture 18" descr="aj-Bback">
            <a:hlinkClick r:id="rId10" action="ppaction://hlinksldjump" highlightClick="1"/>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42250" y="6423025"/>
            <a:ext cx="420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7" name="Text Box 25"/>
          <p:cNvSpPr txBox="1">
            <a:spLocks noChangeArrowheads="1"/>
          </p:cNvSpPr>
          <p:nvPr/>
        </p:nvSpPr>
        <p:spPr bwMode="black">
          <a:xfrm>
            <a:off x="2209800" y="6416675"/>
            <a:ext cx="438150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423" dir="9200147" algn="ctr" rotWithShape="0">
                    <a:schemeClr val="tx1">
                      <a:alpha val="50000"/>
                    </a:schemeClr>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lnSpc>
                <a:spcPct val="90000"/>
              </a:lnSpc>
              <a:spcBef>
                <a:spcPct val="50000"/>
              </a:spcBef>
            </a:pPr>
            <a:r>
              <a:rPr lang="en-US" altLang="en-US" sz="1200">
                <a:solidFill>
                  <a:srgbClr val="F6DB96"/>
                </a:solidFill>
              </a:rPr>
              <a:t>Click the Speaker button</a:t>
            </a:r>
            <a:br>
              <a:rPr lang="en-US" altLang="en-US" sz="1200">
                <a:solidFill>
                  <a:srgbClr val="F6DB96"/>
                </a:solidFill>
              </a:rPr>
            </a:br>
            <a:r>
              <a:rPr lang="en-US" altLang="en-US" sz="1200">
                <a:solidFill>
                  <a:srgbClr val="F6DB96"/>
                </a:solidFill>
              </a:rPr>
              <a:t>to replay the audio.</a:t>
            </a:r>
          </a:p>
        </p:txBody>
      </p:sp>
      <p:pic>
        <p:nvPicPr>
          <p:cNvPr id="75788" name="Picture 29" descr="daily_focus_skills_trans">
            <a:hlinkClick r:id="" action="ppaction://noaction" highlightClick="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3513" y="2540000"/>
            <a:ext cx="11969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9851" name="Group 43"/>
          <p:cNvGrpSpPr>
            <a:grpSpLocks/>
          </p:cNvGrpSpPr>
          <p:nvPr/>
        </p:nvGrpSpPr>
        <p:grpSpPr bwMode="auto">
          <a:xfrm>
            <a:off x="3328988" y="1966913"/>
            <a:ext cx="3300412" cy="3776662"/>
            <a:chOff x="2097" y="1239"/>
            <a:chExt cx="2079" cy="2379"/>
          </a:xfrm>
        </p:grpSpPr>
        <p:sp>
          <p:nvSpPr>
            <p:cNvPr id="75792" name="Text Box 34"/>
            <p:cNvSpPr txBox="1">
              <a:spLocks noChangeArrowheads="1"/>
            </p:cNvSpPr>
            <p:nvPr/>
          </p:nvSpPr>
          <p:spPr bwMode="auto">
            <a:xfrm>
              <a:off x="2448" y="3456"/>
              <a:ext cx="1536" cy="162"/>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50000"/>
                </a:spcBef>
                <a:spcAft>
                  <a:spcPct val="20000"/>
                </a:spcAft>
              </a:pPr>
              <a:r>
                <a:rPr lang="en-US" altLang="en-US" sz="1200" i="1">
                  <a:solidFill>
                    <a:schemeClr val="bg1"/>
                  </a:solidFill>
                </a:rPr>
                <a:t>Ancient jar, American Southwest</a:t>
              </a:r>
            </a:p>
          </p:txBody>
        </p:sp>
        <p:pic>
          <p:nvPicPr>
            <p:cNvPr id="75793" name="Picture 35" descr="0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97" y="1239"/>
              <a:ext cx="2079" cy="2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5790" name="Picture 41" descr="Help BTN">
            <a:hlinkClick r:id="" action="ppaction://noaction"/>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32513" y="6423025"/>
            <a:ext cx="42068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91" name="Picture 42" descr="GO Button">
            <a:hlinkClick r:id="" action="ppaction://noaction"/>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3513" y="3235325"/>
            <a:ext cx="11969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80357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afterEffect">
                                  <p:stCondLst>
                                    <p:cond delay="0"/>
                                  </p:stCondLst>
                                  <p:childTnLst>
                                    <p:set>
                                      <p:cBhvr>
                                        <p:cTn id="6" dur="1" fill="hold">
                                          <p:stCondLst>
                                            <p:cond delay="0"/>
                                          </p:stCondLst>
                                        </p:cTn>
                                        <p:tgtEl>
                                          <p:spTgt spid="119818"/>
                                        </p:tgtEl>
                                        <p:attrNameLst>
                                          <p:attrName>style.visibility</p:attrName>
                                        </p:attrNameLst>
                                      </p:cBhvr>
                                      <p:to>
                                        <p:strVal val="visible"/>
                                      </p:to>
                                    </p:set>
                                    <p:animEffect transition="in" filter="barn(outVertical)">
                                      <p:cBhvr>
                                        <p:cTn id="7" dur="500"/>
                                        <p:tgtEl>
                                          <p:spTgt spid="119818"/>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119851"/>
                                        </p:tgtEl>
                                        <p:attrNameLst>
                                          <p:attrName>style.visibility</p:attrName>
                                        </p:attrNameLst>
                                      </p:cBhvr>
                                      <p:to>
                                        <p:strVal val="visible"/>
                                      </p:to>
                                    </p:set>
                                    <p:animEffect transition="in" filter="box(out)">
                                      <p:cBhvr>
                                        <p:cTn id="11" dur="500"/>
                                        <p:tgtEl>
                                          <p:spTgt spid="119851"/>
                                        </p:tgtEl>
                                      </p:cBhvr>
                                    </p:animEffect>
                                  </p:childTnLst>
                                  <p:subTnLst>
                                    <p:audio>
                                      <p:cMediaNode>
                                        <p:cTn display="0" masterRel="sameClick">
                                          <p:stCondLst>
                                            <p:cond evt="begin" delay="0">
                                              <p:tn val="9"/>
                                            </p:cond>
                                          </p:stCondLst>
                                          <p:endCondLst>
                                            <p:cond evt="onStopAudio" delay="0">
                                              <p:tgtEl>
                                                <p:sldTgt/>
                                              </p:tgtEl>
                                            </p:cond>
                                          </p:endCondLst>
                                        </p:cTn>
                                        <p:tgtEl>
                                          <p:sndTgt r:embed="rId2" name="TAJ_28.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a:xfrm>
            <a:off x="6400800" y="6931025"/>
            <a:ext cx="2743200" cy="307975"/>
          </a:xfrm>
          <a:noFill/>
        </p:spPr>
        <p:txBody>
          <a:bodyPr>
            <a:normAutofit fontScale="90000"/>
          </a:bodyPr>
          <a:lstStyle/>
          <a:p>
            <a:pPr eaLnBrk="1" hangingPunct="1"/>
            <a:r>
              <a:rPr lang="en-US" altLang="en-US" smtClean="0">
                <a:solidFill>
                  <a:schemeClr val="bg1"/>
                </a:solidFill>
              </a:rPr>
              <a:t>Section 3-5</a:t>
            </a:r>
          </a:p>
        </p:txBody>
      </p:sp>
      <p:sp>
        <p:nvSpPr>
          <p:cNvPr id="76806" name="Text Box 7"/>
          <p:cNvSpPr txBox="1">
            <a:spLocks noChangeArrowheads="1"/>
          </p:cNvSpPr>
          <p:nvPr/>
        </p:nvSpPr>
        <p:spPr bwMode="black">
          <a:xfrm>
            <a:off x="2209800" y="6416675"/>
            <a:ext cx="438150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423" dir="9200147" algn="ctr" rotWithShape="0">
                    <a:schemeClr val="tx1">
                      <a:alpha val="50000"/>
                    </a:schemeClr>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lnSpc>
                <a:spcPct val="90000"/>
              </a:lnSpc>
              <a:spcBef>
                <a:spcPct val="50000"/>
              </a:spcBef>
            </a:pPr>
            <a:r>
              <a:rPr lang="en-US" altLang="en-US" sz="1200">
                <a:solidFill>
                  <a:srgbClr val="F6DB96"/>
                </a:solidFill>
              </a:rPr>
              <a:t>Click the mouse button or press the </a:t>
            </a:r>
            <a:br>
              <a:rPr lang="en-US" altLang="en-US" sz="1200">
                <a:solidFill>
                  <a:srgbClr val="F6DB96"/>
                </a:solidFill>
              </a:rPr>
            </a:br>
            <a:r>
              <a:rPr lang="en-US" altLang="en-US" sz="1200">
                <a:solidFill>
                  <a:srgbClr val="F6DB96"/>
                </a:solidFill>
              </a:rPr>
              <a:t>Space Bar to display the information.</a:t>
            </a:r>
          </a:p>
        </p:txBody>
      </p:sp>
      <p:pic>
        <p:nvPicPr>
          <p:cNvPr id="76807" name="Picture 16" descr="Section 3_Lecture N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invGray">
          <a:xfrm>
            <a:off x="6699250" y="36513"/>
            <a:ext cx="24479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62" name="Text Box 30"/>
          <p:cNvSpPr txBox="1">
            <a:spLocks noChangeArrowheads="1"/>
          </p:cNvSpPr>
          <p:nvPr/>
        </p:nvSpPr>
        <p:spPr bwMode="black">
          <a:xfrm>
            <a:off x="1743075" y="639763"/>
            <a:ext cx="4903788"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dirty="0"/>
              <a:t>Early Native Americans </a:t>
            </a:r>
          </a:p>
        </p:txBody>
      </p:sp>
      <p:sp>
        <p:nvSpPr>
          <p:cNvPr id="120863" name="Text Box 31"/>
          <p:cNvSpPr txBox="1">
            <a:spLocks noChangeArrowheads="1"/>
          </p:cNvSpPr>
          <p:nvPr/>
        </p:nvSpPr>
        <p:spPr bwMode="auto">
          <a:xfrm>
            <a:off x="1744663" y="1187450"/>
            <a:ext cx="7323137" cy="12446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t>Many Native American cultures existed in North America before Europeans arrived </a:t>
            </a:r>
            <a:br>
              <a:rPr lang="en-US" altLang="en-US" sz="2800" dirty="0"/>
            </a:br>
            <a:r>
              <a:rPr lang="en-US" altLang="en-US" sz="2800" dirty="0"/>
              <a:t>in the 1500s.  </a:t>
            </a:r>
          </a:p>
        </p:txBody>
      </p:sp>
      <p:sp>
        <p:nvSpPr>
          <p:cNvPr id="76811" name="Text Box 32"/>
          <p:cNvSpPr txBox="1">
            <a:spLocks noChangeArrowheads="1"/>
          </p:cNvSpPr>
          <p:nvPr/>
        </p:nvSpPr>
        <p:spPr bwMode="auto">
          <a:xfrm>
            <a:off x="7677150" y="6134100"/>
            <a:ext cx="1422400" cy="274638"/>
          </a:xfrm>
          <a:prstGeom prst="rect">
            <a:avLst/>
          </a:prstGeom>
          <a:noFill/>
          <a:ln>
            <a:noFill/>
          </a:ln>
          <a:effectLst>
            <a:outerShdw dist="17961" dir="8100000" algn="ctr" rotWithShape="0">
              <a:schemeClr val="tx1">
                <a:alpha val="50000"/>
              </a:schemeClr>
            </a:outerShdw>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Lst>
        </p:spPr>
        <p:txBody>
          <a:bodyPr rIns="4572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sz="1200" b="1" dirty="0">
                <a:solidFill>
                  <a:srgbClr val="F2CB68"/>
                </a:solidFill>
              </a:rPr>
              <a:t>(</a:t>
            </a:r>
            <a:r>
              <a:rPr lang="en-US" altLang="en-US" sz="1200" b="1" dirty="0" smtClean="0">
                <a:solidFill>
                  <a:srgbClr val="F2CB68"/>
                </a:solidFill>
              </a:rPr>
              <a:t>pages28–31</a:t>
            </a:r>
            <a:r>
              <a:rPr lang="en-US" altLang="en-US" sz="1200" b="1" dirty="0">
                <a:solidFill>
                  <a:srgbClr val="F2CB68"/>
                </a:solidFill>
              </a:rPr>
              <a:t>)</a:t>
            </a:r>
          </a:p>
        </p:txBody>
      </p:sp>
      <p:sp>
        <p:nvSpPr>
          <p:cNvPr id="120865" name="Text Box 33"/>
          <p:cNvSpPr txBox="1">
            <a:spLocks noChangeArrowheads="1"/>
          </p:cNvSpPr>
          <p:nvPr/>
        </p:nvSpPr>
        <p:spPr bwMode="auto">
          <a:xfrm>
            <a:off x="1744663" y="2514600"/>
            <a:ext cx="6637337" cy="1255713"/>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solidFill>
                  <a:srgbClr val="FF0000"/>
                </a:solidFill>
              </a:rPr>
              <a:t>The Hohokam lived in the desert of present-day Arizona and flourished from about </a:t>
            </a:r>
            <a:r>
              <a:rPr lang="en-US" altLang="en-US" sz="2000" dirty="0">
                <a:solidFill>
                  <a:srgbClr val="FF0000"/>
                </a:solidFill>
              </a:rPr>
              <a:t>A.D.</a:t>
            </a:r>
            <a:r>
              <a:rPr lang="en-US" altLang="en-US" sz="2800" dirty="0">
                <a:solidFill>
                  <a:srgbClr val="FF0000"/>
                </a:solidFill>
              </a:rPr>
              <a:t> 300 to </a:t>
            </a:r>
            <a:r>
              <a:rPr lang="en-US" altLang="en-US" sz="2000" dirty="0">
                <a:solidFill>
                  <a:srgbClr val="FF0000"/>
                </a:solidFill>
              </a:rPr>
              <a:t>A.D.</a:t>
            </a:r>
            <a:r>
              <a:rPr lang="en-US" altLang="en-US" sz="2800" dirty="0">
                <a:solidFill>
                  <a:srgbClr val="FF0000"/>
                </a:solidFill>
              </a:rPr>
              <a:t> 1300.</a:t>
            </a:r>
          </a:p>
        </p:txBody>
      </p:sp>
    </p:spTree>
    <p:extLst>
      <p:ext uri="{BB962C8B-B14F-4D97-AF65-F5344CB8AC3E}">
        <p14:creationId xmlns:p14="http://schemas.microsoft.com/office/powerpoint/2010/main" val="746499822"/>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20862"/>
                                        </p:tgtEl>
                                        <p:attrNameLst>
                                          <p:attrName>style.visibility</p:attrName>
                                        </p:attrNameLst>
                                      </p:cBhvr>
                                      <p:to>
                                        <p:strVal val="visible"/>
                                      </p:to>
                                    </p:set>
                                    <p:animEffect transition="in" filter="checkerboard(across)">
                                      <p:cBhvr>
                                        <p:cTn id="7" dur="500"/>
                                        <p:tgtEl>
                                          <p:spTgt spid="12086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0863"/>
                                        </p:tgtEl>
                                        <p:attrNameLst>
                                          <p:attrName>style.visibility</p:attrName>
                                        </p:attrNameLst>
                                      </p:cBhvr>
                                      <p:to>
                                        <p:strVal val="visible"/>
                                      </p:to>
                                    </p:set>
                                    <p:animEffect transition="in" filter="wipe(left)">
                                      <p:cBhvr>
                                        <p:cTn id="11" dur="500"/>
                                        <p:tgtEl>
                                          <p:spTgt spid="12086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0865">
                                            <p:txEl>
                                              <p:pRg st="0" end="0"/>
                                            </p:txEl>
                                          </p:spTgt>
                                        </p:tgtEl>
                                        <p:attrNameLst>
                                          <p:attrName>style.visibility</p:attrName>
                                        </p:attrNameLst>
                                      </p:cBhvr>
                                      <p:to>
                                        <p:strVal val="visible"/>
                                      </p:to>
                                    </p:set>
                                    <p:animEffect transition="in" filter="wipe(left)">
                                      <p:cBhvr>
                                        <p:cTn id="16" dur="500"/>
                                        <p:tgtEl>
                                          <p:spTgt spid="1208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62" grpId="0" autoUpdateAnimBg="0"/>
      <p:bldP spid="120863" grpId="0" autoUpdateAnimBg="0"/>
      <p:bldP spid="120865"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endParaRPr lang="en-US" altLang="en-US" smtClean="0"/>
          </a:p>
        </p:txBody>
      </p:sp>
      <p:sp>
        <p:nvSpPr>
          <p:cNvPr id="77827"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smtClean="0"/>
          </a:p>
        </p:txBody>
      </p:sp>
      <p:pic>
        <p:nvPicPr>
          <p:cNvPr id="77828" name="Picture 2" descr="http://fourcornersfreepress.com/wp-content/uploads/2012/05/hohokam-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28600"/>
            <a:ext cx="4286250" cy="57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64781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a:xfrm>
            <a:off x="6400800" y="6931025"/>
            <a:ext cx="2743200" cy="307975"/>
          </a:xfrm>
          <a:noFill/>
        </p:spPr>
        <p:txBody>
          <a:bodyPr>
            <a:normAutofit fontScale="90000"/>
          </a:bodyPr>
          <a:lstStyle/>
          <a:p>
            <a:pPr eaLnBrk="1" hangingPunct="1"/>
            <a:r>
              <a:rPr lang="en-US" altLang="en-US" smtClean="0">
                <a:solidFill>
                  <a:schemeClr val="bg1"/>
                </a:solidFill>
              </a:rPr>
              <a:t>Section 3-6</a:t>
            </a:r>
          </a:p>
        </p:txBody>
      </p:sp>
      <p:pic>
        <p:nvPicPr>
          <p:cNvPr id="78851" name="Picture 3" descr="aj-back">
            <a:hlinkClick r:id="" action="ppaction://hlinkshowjump?jump=previousslide" highlightClick="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2938"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2" name="Picture 4" descr="aj-exit">
            <a:hlinkClick r:id="" action="ppaction://hlinkshowjump?jump=endshow" highlightClick="1"/>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156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3" name="Picture 6" descr="aj-next">
            <a:hlinkClick r:id="" action="ppaction://hlinkshowjump?jump=nextslide" highlightClick="1"/>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521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4" name="Text Box 7"/>
          <p:cNvSpPr txBox="1">
            <a:spLocks noChangeArrowheads="1"/>
          </p:cNvSpPr>
          <p:nvPr/>
        </p:nvSpPr>
        <p:spPr bwMode="black">
          <a:xfrm>
            <a:off x="2209800" y="6416675"/>
            <a:ext cx="438150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423" dir="9200147" algn="ctr" rotWithShape="0">
                    <a:schemeClr val="tx1">
                      <a:alpha val="50000"/>
                    </a:schemeClr>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lnSpc>
                <a:spcPct val="90000"/>
              </a:lnSpc>
              <a:spcBef>
                <a:spcPct val="50000"/>
              </a:spcBef>
            </a:pPr>
            <a:r>
              <a:rPr lang="en-US" altLang="en-US" sz="1200">
                <a:solidFill>
                  <a:srgbClr val="F6DB96"/>
                </a:solidFill>
              </a:rPr>
              <a:t>Click the mouse button or press the </a:t>
            </a:r>
            <a:br>
              <a:rPr lang="en-US" altLang="en-US" sz="1200">
                <a:solidFill>
                  <a:srgbClr val="F6DB96"/>
                </a:solidFill>
              </a:rPr>
            </a:br>
            <a:r>
              <a:rPr lang="en-US" altLang="en-US" sz="1200">
                <a:solidFill>
                  <a:srgbClr val="F6DB96"/>
                </a:solidFill>
              </a:rPr>
              <a:t>Space Bar to display the information.</a:t>
            </a:r>
          </a:p>
        </p:txBody>
      </p:sp>
      <p:pic>
        <p:nvPicPr>
          <p:cNvPr id="78855" name="Picture 8" descr="Section 3_Lecture Not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invGray">
          <a:xfrm>
            <a:off x="6699250" y="36513"/>
            <a:ext cx="24479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6" name="Picture 9" descr="aj-Bback">
            <a:hlinkClick r:id="rId6" action="ppaction://hlinksldjump" highlightClick="1"/>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42250" y="6423025"/>
            <a:ext cx="420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15" name="Text Box 15"/>
          <p:cNvSpPr txBox="1">
            <a:spLocks noChangeArrowheads="1"/>
          </p:cNvSpPr>
          <p:nvPr/>
        </p:nvSpPr>
        <p:spPr bwMode="auto">
          <a:xfrm>
            <a:off x="1744663" y="1187450"/>
            <a:ext cx="7323137" cy="162877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t>They (Hohokam) built irrigation channels </a:t>
            </a:r>
            <a:r>
              <a:rPr lang="en-US" altLang="en-US" sz="2800" dirty="0">
                <a:solidFill>
                  <a:schemeClr val="bg1"/>
                </a:solidFill>
              </a:rPr>
              <a:t>to </a:t>
            </a:r>
            <a:r>
              <a:rPr lang="en-US" altLang="en-US" sz="2800" dirty="0"/>
              <a:t>bring water to the hot, dry land from the nearby Gila and Salt Rivers and left behind pottery, carved stone, and shells.  </a:t>
            </a:r>
          </a:p>
        </p:txBody>
      </p:sp>
      <p:sp>
        <p:nvSpPr>
          <p:cNvPr id="78858" name="Text Box 16"/>
          <p:cNvSpPr txBox="1">
            <a:spLocks noChangeArrowheads="1"/>
          </p:cNvSpPr>
          <p:nvPr/>
        </p:nvSpPr>
        <p:spPr bwMode="auto">
          <a:xfrm>
            <a:off x="7677150" y="6134100"/>
            <a:ext cx="1422400" cy="274638"/>
          </a:xfrm>
          <a:prstGeom prst="rect">
            <a:avLst/>
          </a:prstGeom>
          <a:noFill/>
          <a:ln>
            <a:noFill/>
          </a:ln>
          <a:effectLst>
            <a:outerShdw dist="17961" dir="8100000" algn="ctr" rotWithShape="0">
              <a:schemeClr val="tx1">
                <a:alpha val="50000"/>
              </a:schemeClr>
            </a:outerShdw>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Lst>
        </p:spPr>
        <p:txBody>
          <a:bodyPr rIns="4572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sz="1200" b="1">
                <a:solidFill>
                  <a:srgbClr val="F2CB68"/>
                </a:solidFill>
              </a:rPr>
              <a:t>(pages 28–31)</a:t>
            </a:r>
          </a:p>
        </p:txBody>
      </p:sp>
      <p:sp>
        <p:nvSpPr>
          <p:cNvPr id="409617" name="Text Box 17"/>
          <p:cNvSpPr txBox="1">
            <a:spLocks noChangeArrowheads="1"/>
          </p:cNvSpPr>
          <p:nvPr/>
        </p:nvSpPr>
        <p:spPr bwMode="auto">
          <a:xfrm>
            <a:off x="1744663" y="2892425"/>
            <a:ext cx="7399337" cy="192087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defRPr/>
            </a:pPr>
            <a:r>
              <a:rPr lang="en-US" altLang="en-US" sz="2800" dirty="0" smtClean="0">
                <a:solidFill>
                  <a:srgbClr val="FF0000"/>
                </a:solidFill>
              </a:rPr>
              <a:t>The Anasazi lived in an area known as the Four Corners </a:t>
            </a:r>
            <a:r>
              <a:rPr lang="en-US" altLang="en-US" sz="4800" dirty="0" smtClean="0">
                <a:solidFill>
                  <a:srgbClr val="FF0000"/>
                </a:solidFill>
              </a:rPr>
              <a:t>(</a:t>
            </a:r>
            <a:r>
              <a:rPr lang="en-US" altLang="en-US" sz="2800" dirty="0" smtClean="0">
                <a:solidFill>
                  <a:srgbClr val="FF0000"/>
                </a:solidFill>
              </a:rPr>
              <a:t>or the meeting place) of present-day Utah, Colorado, Arizona, and New Mexico from </a:t>
            </a:r>
            <a:r>
              <a:rPr lang="en-US" altLang="en-US" sz="2000" dirty="0" smtClean="0">
                <a:solidFill>
                  <a:srgbClr val="FF0000"/>
                </a:solidFill>
              </a:rPr>
              <a:t>A.D.</a:t>
            </a:r>
            <a:r>
              <a:rPr lang="en-US" altLang="en-US" sz="2800" dirty="0" smtClean="0">
                <a:solidFill>
                  <a:srgbClr val="FF0000"/>
                </a:solidFill>
              </a:rPr>
              <a:t> 1 to </a:t>
            </a:r>
            <a:r>
              <a:rPr lang="en-US" altLang="en-US" sz="2000" dirty="0" smtClean="0">
                <a:solidFill>
                  <a:srgbClr val="FF0000"/>
                </a:solidFill>
              </a:rPr>
              <a:t>A.D.</a:t>
            </a:r>
            <a:r>
              <a:rPr lang="en-US" altLang="en-US" sz="2800" dirty="0" smtClean="0">
                <a:solidFill>
                  <a:srgbClr val="FF0000"/>
                </a:solidFill>
              </a:rPr>
              <a:t> 1300.</a:t>
            </a:r>
          </a:p>
        </p:txBody>
      </p:sp>
      <p:sp>
        <p:nvSpPr>
          <p:cNvPr id="78860" name="Text Box 21"/>
          <p:cNvSpPr txBox="1">
            <a:spLocks noChangeArrowheads="1"/>
          </p:cNvSpPr>
          <p:nvPr/>
        </p:nvSpPr>
        <p:spPr bwMode="black">
          <a:xfrm>
            <a:off x="1743075" y="639763"/>
            <a:ext cx="66389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Early Native Americans </a:t>
            </a:r>
            <a:r>
              <a:rPr lang="en-US" altLang="en-US" b="1">
                <a:solidFill>
                  <a:srgbClr val="F2CB68"/>
                </a:solidFill>
              </a:rPr>
              <a:t>(cont.)</a:t>
            </a:r>
            <a:r>
              <a:rPr lang="en-US" altLang="en-US" sz="3200" b="1">
                <a:solidFill>
                  <a:srgbClr val="F2CB68"/>
                </a:solidFill>
              </a:rPr>
              <a:t> </a:t>
            </a:r>
          </a:p>
        </p:txBody>
      </p:sp>
      <p:pic>
        <p:nvPicPr>
          <p:cNvPr id="78861" name="Picture 22" descr="mapchart">
            <a:hlinkClick r:id="" action="ppaction://noaction" highlightClick="1"/>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28050" y="652463"/>
            <a:ext cx="5397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2" name="Picture 25" descr="Help BTN">
            <a:hlinkClick r:id="" action="ppaction://noaction"/>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70713" y="6423025"/>
            <a:ext cx="42068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3" name="Picture 26" descr="you_don't_say">
            <a:hlinkClick r:id="" action="ppaction://noaction" highlightClick="1"/>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3513" y="3235325"/>
            <a:ext cx="11969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4" name="Picture 27" descr="did_you_know-">
            <a:hlinkClick r:id="" action="ppaction://noaction" highlightClick="1"/>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3513" y="2540000"/>
            <a:ext cx="11969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5083177"/>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9615"/>
                                        </p:tgtEl>
                                        <p:attrNameLst>
                                          <p:attrName>style.visibility</p:attrName>
                                        </p:attrNameLst>
                                      </p:cBhvr>
                                      <p:to>
                                        <p:strVal val="visible"/>
                                      </p:to>
                                    </p:set>
                                    <p:animEffect transition="in" filter="wipe(left)">
                                      <p:cBhvr>
                                        <p:cTn id="7" dur="500"/>
                                        <p:tgtEl>
                                          <p:spTgt spid="4096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617">
                                            <p:txEl>
                                              <p:pRg st="0" end="0"/>
                                            </p:txEl>
                                          </p:spTgt>
                                        </p:tgtEl>
                                        <p:attrNameLst>
                                          <p:attrName>style.visibility</p:attrName>
                                        </p:attrNameLst>
                                      </p:cBhvr>
                                      <p:to>
                                        <p:strVal val="visible"/>
                                      </p:to>
                                    </p:set>
                                    <p:animEffect transition="in" filter="wipe(left)">
                                      <p:cBhvr>
                                        <p:cTn id="12" dur="500"/>
                                        <p:tgtEl>
                                          <p:spTgt spid="4096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15" grpId="0" autoUpdateAnimBg="0"/>
      <p:bldP spid="409617"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ctrTitle"/>
          </p:nvPr>
        </p:nvSpPr>
        <p:spPr>
          <a:xfrm>
            <a:off x="6400800" y="6931025"/>
            <a:ext cx="2743200" cy="307975"/>
          </a:xfrm>
          <a:noFill/>
        </p:spPr>
        <p:txBody>
          <a:bodyPr>
            <a:normAutofit fontScale="90000"/>
          </a:bodyPr>
          <a:lstStyle/>
          <a:p>
            <a:pPr eaLnBrk="1" hangingPunct="1"/>
            <a:r>
              <a:rPr lang="en-US" altLang="en-US" smtClean="0">
                <a:solidFill>
                  <a:schemeClr val="bg1"/>
                </a:solidFill>
              </a:rPr>
              <a:t>Section 3-7</a:t>
            </a:r>
          </a:p>
        </p:txBody>
      </p:sp>
      <p:pic>
        <p:nvPicPr>
          <p:cNvPr id="79875" name="Picture 3" descr="aj-back">
            <a:hlinkClick r:id="" action="ppaction://hlinkshowjump?jump=previousslide" highlightClick="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2938"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6" name="Picture 4" descr="aj-exit">
            <a:hlinkClick r:id="" action="ppaction://hlinkshowjump?jump=endshow" highlightClick="1"/>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156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7" name="Picture 6" descr="aj-next">
            <a:hlinkClick r:id="" action="ppaction://hlinkshowjump?jump=nextslide" highlightClick="1"/>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521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8" name="Text Box 7"/>
          <p:cNvSpPr txBox="1">
            <a:spLocks noChangeArrowheads="1"/>
          </p:cNvSpPr>
          <p:nvPr/>
        </p:nvSpPr>
        <p:spPr bwMode="black">
          <a:xfrm>
            <a:off x="2209800" y="6416675"/>
            <a:ext cx="438150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423" dir="9200147" algn="ctr" rotWithShape="0">
                    <a:schemeClr val="tx1">
                      <a:alpha val="50000"/>
                    </a:schemeClr>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lnSpc>
                <a:spcPct val="90000"/>
              </a:lnSpc>
              <a:spcBef>
                <a:spcPct val="50000"/>
              </a:spcBef>
            </a:pPr>
            <a:r>
              <a:rPr lang="en-US" altLang="en-US" sz="1200">
                <a:solidFill>
                  <a:srgbClr val="F6DB96"/>
                </a:solidFill>
              </a:rPr>
              <a:t>Click the mouse button or press the </a:t>
            </a:r>
            <a:br>
              <a:rPr lang="en-US" altLang="en-US" sz="1200">
                <a:solidFill>
                  <a:srgbClr val="F6DB96"/>
                </a:solidFill>
              </a:rPr>
            </a:br>
            <a:r>
              <a:rPr lang="en-US" altLang="en-US" sz="1200">
                <a:solidFill>
                  <a:srgbClr val="F6DB96"/>
                </a:solidFill>
              </a:rPr>
              <a:t>Space Bar to display the information.</a:t>
            </a:r>
          </a:p>
        </p:txBody>
      </p:sp>
      <p:pic>
        <p:nvPicPr>
          <p:cNvPr id="79880" name="Picture 18" descr="aj-Bback">
            <a:hlinkClick r:id="rId5" action="ppaction://hlinksldjump" highlightClick="1"/>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42250" y="6423025"/>
            <a:ext cx="420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86" name="Text Box 30"/>
          <p:cNvSpPr txBox="1">
            <a:spLocks noChangeArrowheads="1"/>
          </p:cNvSpPr>
          <p:nvPr/>
        </p:nvSpPr>
        <p:spPr bwMode="auto">
          <a:xfrm>
            <a:off x="1744663" y="1187450"/>
            <a:ext cx="7323137" cy="12446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solidFill>
                  <a:srgbClr val="FF0000"/>
                </a:solidFill>
              </a:rPr>
              <a:t>The Anasazi built stone and cliff dwellings</a:t>
            </a:r>
            <a:r>
              <a:rPr lang="en-US" altLang="en-US" sz="2800" dirty="0">
                <a:solidFill>
                  <a:srgbClr val="FFFF00"/>
                </a:solidFill>
              </a:rPr>
              <a:t>. </a:t>
            </a:r>
            <a:r>
              <a:rPr lang="en-US" altLang="en-US" sz="2800" dirty="0"/>
              <a:t>A </a:t>
            </a:r>
            <a:r>
              <a:rPr lang="en-US" altLang="en-US" sz="2800" b="1" dirty="0"/>
              <a:t>pueblo</a:t>
            </a:r>
            <a:r>
              <a:rPr lang="en-US" altLang="en-US" sz="2800" dirty="0"/>
              <a:t> or stone dwelling looked like an apartment building.  </a:t>
            </a:r>
          </a:p>
        </p:txBody>
      </p:sp>
      <p:sp>
        <p:nvSpPr>
          <p:cNvPr id="121887" name="Text Box 31"/>
          <p:cNvSpPr txBox="1">
            <a:spLocks noChangeArrowheads="1"/>
          </p:cNvSpPr>
          <p:nvPr/>
        </p:nvSpPr>
        <p:spPr bwMode="auto">
          <a:xfrm>
            <a:off x="1744663" y="2514600"/>
            <a:ext cx="7170737" cy="295275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solidFill>
                  <a:srgbClr val="FF0000"/>
                </a:solidFill>
              </a:rPr>
              <a:t>The cliff dwellings were built into the walls of steep cliffs</a:t>
            </a:r>
            <a:r>
              <a:rPr lang="en-US" altLang="en-US" sz="2800" dirty="0">
                <a:solidFill>
                  <a:schemeClr val="bg1"/>
                </a:solidFill>
              </a:rPr>
              <a:t>. </a:t>
            </a:r>
            <a:r>
              <a:rPr lang="en-US" altLang="en-US" sz="2800" dirty="0"/>
              <a:t>Pueblo Bonito and Mesa Verde are examples of each.  </a:t>
            </a:r>
          </a:p>
          <a:p>
            <a:pPr>
              <a:lnSpc>
                <a:spcPct val="90000"/>
              </a:lnSpc>
              <a:spcBef>
                <a:spcPct val="20000"/>
              </a:spcBef>
              <a:spcAft>
                <a:spcPct val="20000"/>
              </a:spcAft>
              <a:buFontTx/>
              <a:buChar char="•"/>
            </a:pPr>
            <a:r>
              <a:rPr lang="en-US" altLang="en-US" sz="2800" dirty="0"/>
              <a:t>In about 1300, the Anasazi left these dwellings to settle in smaller communities, perhaps due to </a:t>
            </a:r>
            <a:r>
              <a:rPr lang="en-US" altLang="en-US" sz="2800" b="1" dirty="0"/>
              <a:t>droughts</a:t>
            </a:r>
            <a:r>
              <a:rPr lang="en-US" altLang="en-US" sz="2800" dirty="0"/>
              <a:t> during which their crops dried up.</a:t>
            </a:r>
          </a:p>
        </p:txBody>
      </p:sp>
      <p:sp>
        <p:nvSpPr>
          <p:cNvPr id="79883" name="Text Box 32"/>
          <p:cNvSpPr txBox="1">
            <a:spLocks noChangeArrowheads="1"/>
          </p:cNvSpPr>
          <p:nvPr/>
        </p:nvSpPr>
        <p:spPr bwMode="black">
          <a:xfrm>
            <a:off x="1743075" y="639763"/>
            <a:ext cx="6638925"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dirty="0"/>
              <a:t>Early Native Americans </a:t>
            </a:r>
            <a:r>
              <a:rPr lang="en-US" altLang="en-US" b="1" dirty="0"/>
              <a:t>(cont.)</a:t>
            </a:r>
            <a:r>
              <a:rPr lang="en-US" altLang="en-US" sz="3200" b="1" dirty="0"/>
              <a:t> </a:t>
            </a:r>
          </a:p>
        </p:txBody>
      </p:sp>
      <p:sp>
        <p:nvSpPr>
          <p:cNvPr id="79885" name="Text Box 38"/>
          <p:cNvSpPr txBox="1">
            <a:spLocks noChangeArrowheads="1"/>
          </p:cNvSpPr>
          <p:nvPr/>
        </p:nvSpPr>
        <p:spPr bwMode="auto">
          <a:xfrm>
            <a:off x="7677150" y="6134100"/>
            <a:ext cx="1422400" cy="274638"/>
          </a:xfrm>
          <a:prstGeom prst="rect">
            <a:avLst/>
          </a:prstGeom>
          <a:noFill/>
          <a:ln>
            <a:noFill/>
          </a:ln>
          <a:effectLst>
            <a:outerShdw dist="17961" dir="8100000" algn="ctr" rotWithShape="0">
              <a:schemeClr val="tx1">
                <a:alpha val="50000"/>
              </a:schemeClr>
            </a:outerShdw>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Lst>
        </p:spPr>
        <p:txBody>
          <a:bodyPr rIns="4572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sz="1200" b="1">
                <a:solidFill>
                  <a:srgbClr val="F2CB68"/>
                </a:solidFill>
              </a:rPr>
              <a:t>(pages 28–31)</a:t>
            </a:r>
          </a:p>
        </p:txBody>
      </p:sp>
      <p:pic>
        <p:nvPicPr>
          <p:cNvPr id="79886" name="Picture 41" descr="Help BTN">
            <a:hlinkClick r:id="" action="ppaction://noaction"/>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70713" y="6423025"/>
            <a:ext cx="42068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4101160"/>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1886"/>
                                        </p:tgtEl>
                                        <p:attrNameLst>
                                          <p:attrName>style.visibility</p:attrName>
                                        </p:attrNameLst>
                                      </p:cBhvr>
                                      <p:to>
                                        <p:strVal val="visible"/>
                                      </p:to>
                                    </p:set>
                                    <p:animEffect transition="in" filter="wipe(left)">
                                      <p:cBhvr>
                                        <p:cTn id="7" dur="500"/>
                                        <p:tgtEl>
                                          <p:spTgt spid="1218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1887">
                                            <p:txEl>
                                              <p:pRg st="0" end="0"/>
                                            </p:txEl>
                                          </p:spTgt>
                                        </p:tgtEl>
                                        <p:attrNameLst>
                                          <p:attrName>style.visibility</p:attrName>
                                        </p:attrNameLst>
                                      </p:cBhvr>
                                      <p:to>
                                        <p:strVal val="visible"/>
                                      </p:to>
                                    </p:set>
                                    <p:animEffect transition="in" filter="wipe(left)">
                                      <p:cBhvr>
                                        <p:cTn id="12" dur="500"/>
                                        <p:tgtEl>
                                          <p:spTgt spid="1218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1887">
                                            <p:txEl>
                                              <p:pRg st="1" end="1"/>
                                            </p:txEl>
                                          </p:spTgt>
                                        </p:tgtEl>
                                        <p:attrNameLst>
                                          <p:attrName>style.visibility</p:attrName>
                                        </p:attrNameLst>
                                      </p:cBhvr>
                                      <p:to>
                                        <p:strVal val="visible"/>
                                      </p:to>
                                    </p:set>
                                    <p:animEffect transition="in" filter="wipe(left)">
                                      <p:cBhvr>
                                        <p:cTn id="17" dur="500"/>
                                        <p:tgtEl>
                                          <p:spTgt spid="1218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86" grpId="0" autoUpdateAnimBg="0"/>
      <p:bldP spid="121887"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endParaRPr lang="en-US" altLang="en-US" smtClean="0"/>
          </a:p>
        </p:txBody>
      </p:sp>
      <p:sp>
        <p:nvSpPr>
          <p:cNvPr id="80899"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smtClean="0"/>
          </a:p>
        </p:txBody>
      </p:sp>
      <p:pic>
        <p:nvPicPr>
          <p:cNvPr id="80900" name="Picture 2" descr="https://lh4.googleusercontent.com/-ClWiIFShFH4/U_TPy4u7mnI/AAAAAAAAAqw/aTV5DFW1-pY/w702-h395-no/20140714_1646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9209088"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87527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0" y="161925"/>
            <a:ext cx="6400800" cy="559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1"/>
          <p:cNvSpPr>
            <a:spLocks noGrp="1"/>
          </p:cNvSpPr>
          <p:nvPr>
            <p:ph type="title"/>
          </p:nvPr>
        </p:nvSpPr>
        <p:spPr/>
        <p:txBody>
          <a:bodyPr/>
          <a:lstStyle/>
          <a:p>
            <a:r>
              <a:rPr lang="en-US" altLang="en-US" smtClean="0">
                <a:solidFill>
                  <a:schemeClr val="bg1"/>
                </a:solidFill>
              </a:rPr>
              <a:t>Who ate the last Pop Tart?</a:t>
            </a:r>
          </a:p>
        </p:txBody>
      </p:sp>
      <p:sp>
        <p:nvSpPr>
          <p:cNvPr id="8196" name="Title 1"/>
          <p:cNvSpPr txBox="1">
            <a:spLocks/>
          </p:cNvSpPr>
          <p:nvPr/>
        </p:nvSpPr>
        <p:spPr bwMode="auto">
          <a:xfrm>
            <a:off x="895350" y="38100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4400">
                <a:solidFill>
                  <a:schemeClr val="bg1"/>
                </a:solidFill>
              </a:rPr>
              <a:t>Aliens</a:t>
            </a:r>
          </a:p>
        </p:txBody>
      </p:sp>
    </p:spTree>
    <p:extLst>
      <p:ext uri="{BB962C8B-B14F-4D97-AF65-F5344CB8AC3E}">
        <p14:creationId xmlns:p14="http://schemas.microsoft.com/office/powerpoint/2010/main" val="11431279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6400800" y="6931025"/>
            <a:ext cx="2743200" cy="307975"/>
          </a:xfrm>
          <a:noFill/>
        </p:spPr>
        <p:txBody>
          <a:bodyPr>
            <a:normAutofit fontScale="90000"/>
          </a:bodyPr>
          <a:lstStyle/>
          <a:p>
            <a:pPr eaLnBrk="1" hangingPunct="1"/>
            <a:r>
              <a:rPr lang="en-US" altLang="en-US" smtClean="0">
                <a:solidFill>
                  <a:schemeClr val="bg1"/>
                </a:solidFill>
              </a:rPr>
              <a:t>Section 3-8</a:t>
            </a:r>
          </a:p>
        </p:txBody>
      </p:sp>
      <p:pic>
        <p:nvPicPr>
          <p:cNvPr id="81923" name="Picture 3" descr="aj-back">
            <a:hlinkClick r:id="" action="ppaction://hlinkshowjump?jump=previousslide" highlightClick="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2938"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4" name="Picture 4" descr="aj-exit">
            <a:hlinkClick r:id="" action="ppaction://hlinkshowjump?jump=endshow" highlightClick="1"/>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156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5" name="Picture 6" descr="aj-next">
            <a:hlinkClick r:id="" action="ppaction://hlinkshowjump?jump=nextslide" highlightClick="1"/>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521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6" name="Text Box 7"/>
          <p:cNvSpPr txBox="1">
            <a:spLocks noChangeArrowheads="1"/>
          </p:cNvSpPr>
          <p:nvPr/>
        </p:nvSpPr>
        <p:spPr bwMode="black">
          <a:xfrm>
            <a:off x="2209800" y="6416675"/>
            <a:ext cx="438150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423" dir="9200147" algn="ctr" rotWithShape="0">
                    <a:schemeClr val="tx1">
                      <a:alpha val="50000"/>
                    </a:schemeClr>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lnSpc>
                <a:spcPct val="90000"/>
              </a:lnSpc>
              <a:spcBef>
                <a:spcPct val="50000"/>
              </a:spcBef>
            </a:pPr>
            <a:r>
              <a:rPr lang="en-US" altLang="en-US" sz="1200">
                <a:solidFill>
                  <a:srgbClr val="F6DB96"/>
                </a:solidFill>
              </a:rPr>
              <a:t>Click the mouse button or press the </a:t>
            </a:r>
            <a:br>
              <a:rPr lang="en-US" altLang="en-US" sz="1200">
                <a:solidFill>
                  <a:srgbClr val="F6DB96"/>
                </a:solidFill>
              </a:rPr>
            </a:br>
            <a:r>
              <a:rPr lang="en-US" altLang="en-US" sz="1200">
                <a:solidFill>
                  <a:srgbClr val="F6DB96"/>
                </a:solidFill>
              </a:rPr>
              <a:t>Space Bar to display the information.</a:t>
            </a:r>
          </a:p>
        </p:txBody>
      </p:sp>
      <p:pic>
        <p:nvPicPr>
          <p:cNvPr id="81927" name="Picture 14" descr="Section 3_Lecture Not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invGray">
          <a:xfrm>
            <a:off x="6699250" y="36513"/>
            <a:ext cx="24479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8" name="Picture 15" descr="aj-Bback">
            <a:hlinkClick r:id="rId6" action="ppaction://hlinksldjump" highlightClick="1"/>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42250" y="6423025"/>
            <a:ext cx="420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507" name="Text Box 27"/>
          <p:cNvSpPr txBox="1">
            <a:spLocks noChangeArrowheads="1"/>
          </p:cNvSpPr>
          <p:nvPr/>
        </p:nvSpPr>
        <p:spPr bwMode="auto">
          <a:xfrm>
            <a:off x="1744663" y="1187450"/>
            <a:ext cx="7323137" cy="12446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solidFill>
                  <a:srgbClr val="FF0000"/>
                </a:solidFill>
              </a:rPr>
              <a:t>The Mound Builders lived in central North America </a:t>
            </a:r>
            <a:r>
              <a:rPr lang="en-US" altLang="en-US" sz="2800" dirty="0"/>
              <a:t>from present-day Pennsylvania to the Mississippi River valley.  </a:t>
            </a:r>
          </a:p>
        </p:txBody>
      </p:sp>
      <p:sp>
        <p:nvSpPr>
          <p:cNvPr id="148508" name="Text Box 28"/>
          <p:cNvSpPr txBox="1">
            <a:spLocks noChangeArrowheads="1"/>
          </p:cNvSpPr>
          <p:nvPr/>
        </p:nvSpPr>
        <p:spPr bwMode="auto">
          <a:xfrm>
            <a:off x="1744663" y="2514600"/>
            <a:ext cx="7170737" cy="21844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t>They built mounds of earth that looked like the Aztec stone pyramids.  </a:t>
            </a:r>
          </a:p>
          <a:p>
            <a:pPr>
              <a:lnSpc>
                <a:spcPct val="90000"/>
              </a:lnSpc>
              <a:spcBef>
                <a:spcPct val="20000"/>
              </a:spcBef>
              <a:spcAft>
                <a:spcPct val="20000"/>
              </a:spcAft>
              <a:buFontTx/>
              <a:buChar char="•"/>
            </a:pPr>
            <a:r>
              <a:rPr lang="en-US" altLang="en-US" sz="2800" dirty="0"/>
              <a:t>The </a:t>
            </a:r>
            <a:r>
              <a:rPr lang="en-US" altLang="en-US" sz="2800" dirty="0" err="1"/>
              <a:t>Adena</a:t>
            </a:r>
            <a:r>
              <a:rPr lang="en-US" altLang="en-US" sz="2800" dirty="0"/>
              <a:t> were hunters and gatherers and among the earliest Mound Builders living in the Ohio Valley around 800 </a:t>
            </a:r>
            <a:r>
              <a:rPr lang="en-US" altLang="en-US" sz="2000" dirty="0"/>
              <a:t>B.C.</a:t>
            </a:r>
          </a:p>
        </p:txBody>
      </p:sp>
      <p:sp>
        <p:nvSpPr>
          <p:cNvPr id="81931" name="Text Box 29"/>
          <p:cNvSpPr txBox="1">
            <a:spLocks noChangeArrowheads="1"/>
          </p:cNvSpPr>
          <p:nvPr/>
        </p:nvSpPr>
        <p:spPr bwMode="black">
          <a:xfrm>
            <a:off x="1624013" y="654050"/>
            <a:ext cx="6638925"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dirty="0"/>
              <a:t>Early Native Americans </a:t>
            </a:r>
            <a:r>
              <a:rPr lang="en-US" altLang="en-US" b="1" dirty="0"/>
              <a:t>(cont.)</a:t>
            </a:r>
            <a:r>
              <a:rPr lang="en-US" altLang="en-US" sz="3200" b="1" dirty="0"/>
              <a:t> </a:t>
            </a:r>
          </a:p>
        </p:txBody>
      </p:sp>
      <p:pic>
        <p:nvPicPr>
          <p:cNvPr id="81932" name="Picture 30" descr="mapchart">
            <a:hlinkClick r:id="" action="ppaction://noaction" highlightClick="1"/>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28050" y="652463"/>
            <a:ext cx="5397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3" name="Text Box 31"/>
          <p:cNvSpPr txBox="1">
            <a:spLocks noChangeArrowheads="1"/>
          </p:cNvSpPr>
          <p:nvPr/>
        </p:nvSpPr>
        <p:spPr bwMode="auto">
          <a:xfrm>
            <a:off x="7677150" y="6134100"/>
            <a:ext cx="1422400" cy="274638"/>
          </a:xfrm>
          <a:prstGeom prst="rect">
            <a:avLst/>
          </a:prstGeom>
          <a:noFill/>
          <a:ln>
            <a:noFill/>
          </a:ln>
          <a:effectLst>
            <a:outerShdw dist="17961" dir="8100000" algn="ctr" rotWithShape="0">
              <a:schemeClr val="tx1">
                <a:alpha val="50000"/>
              </a:schemeClr>
            </a:outerShdw>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Lst>
        </p:spPr>
        <p:txBody>
          <a:bodyPr rIns="4572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sz="1200" b="1">
                <a:solidFill>
                  <a:srgbClr val="F2CB68"/>
                </a:solidFill>
              </a:rPr>
              <a:t>(pages 28–31)</a:t>
            </a:r>
          </a:p>
        </p:txBody>
      </p:sp>
      <p:pic>
        <p:nvPicPr>
          <p:cNvPr id="81934" name="Picture 36" descr="Help BTN">
            <a:hlinkClick r:id="" action="ppaction://noaction"/>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70713" y="6423025"/>
            <a:ext cx="42068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3520575"/>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507"/>
                                        </p:tgtEl>
                                        <p:attrNameLst>
                                          <p:attrName>style.visibility</p:attrName>
                                        </p:attrNameLst>
                                      </p:cBhvr>
                                      <p:to>
                                        <p:strVal val="visible"/>
                                      </p:to>
                                    </p:set>
                                    <p:animEffect transition="in" filter="wipe(left)">
                                      <p:cBhvr>
                                        <p:cTn id="7" dur="500"/>
                                        <p:tgtEl>
                                          <p:spTgt spid="1485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8508">
                                            <p:txEl>
                                              <p:pRg st="0" end="0"/>
                                            </p:txEl>
                                          </p:spTgt>
                                        </p:tgtEl>
                                        <p:attrNameLst>
                                          <p:attrName>style.visibility</p:attrName>
                                        </p:attrNameLst>
                                      </p:cBhvr>
                                      <p:to>
                                        <p:strVal val="visible"/>
                                      </p:to>
                                    </p:set>
                                    <p:animEffect transition="in" filter="wipe(left)">
                                      <p:cBhvr>
                                        <p:cTn id="12" dur="500"/>
                                        <p:tgtEl>
                                          <p:spTgt spid="14850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8508">
                                            <p:txEl>
                                              <p:pRg st="1" end="1"/>
                                            </p:txEl>
                                          </p:spTgt>
                                        </p:tgtEl>
                                        <p:attrNameLst>
                                          <p:attrName>style.visibility</p:attrName>
                                        </p:attrNameLst>
                                      </p:cBhvr>
                                      <p:to>
                                        <p:strVal val="visible"/>
                                      </p:to>
                                    </p:set>
                                    <p:animEffect transition="in" filter="wipe(left)">
                                      <p:cBhvr>
                                        <p:cTn id="17" dur="500"/>
                                        <p:tgtEl>
                                          <p:spTgt spid="14850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507" grpId="0" autoUpdateAnimBg="0"/>
      <p:bldP spid="148508"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endParaRPr lang="en-US" altLang="en-US" smtClean="0"/>
          </a:p>
        </p:txBody>
      </p:sp>
      <p:sp>
        <p:nvSpPr>
          <p:cNvPr id="82947"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smtClean="0"/>
          </a:p>
        </p:txBody>
      </p:sp>
      <p:pic>
        <p:nvPicPr>
          <p:cNvPr id="82948" name="Picture 8" descr="https://mysteryoftheinquity.files.wordpress.com/2011/07/superstock_2108-4660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4288"/>
            <a:ext cx="7010400" cy="576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44353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ctrTitle"/>
          </p:nvPr>
        </p:nvSpPr>
        <p:spPr>
          <a:xfrm>
            <a:off x="6400800" y="6931025"/>
            <a:ext cx="2743200" cy="307975"/>
          </a:xfrm>
          <a:noFill/>
        </p:spPr>
        <p:txBody>
          <a:bodyPr>
            <a:normAutofit fontScale="90000"/>
          </a:bodyPr>
          <a:lstStyle/>
          <a:p>
            <a:pPr eaLnBrk="1" hangingPunct="1"/>
            <a:r>
              <a:rPr lang="en-US" altLang="en-US" smtClean="0">
                <a:solidFill>
                  <a:schemeClr val="bg1"/>
                </a:solidFill>
              </a:rPr>
              <a:t>Section 3-9</a:t>
            </a:r>
          </a:p>
        </p:txBody>
      </p:sp>
      <p:sp>
        <p:nvSpPr>
          <p:cNvPr id="149532" name="Text Box 28"/>
          <p:cNvSpPr txBox="1">
            <a:spLocks noChangeArrowheads="1"/>
          </p:cNvSpPr>
          <p:nvPr/>
        </p:nvSpPr>
        <p:spPr bwMode="auto">
          <a:xfrm>
            <a:off x="1744663" y="1187450"/>
            <a:ext cx="7323137" cy="12446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t>The Hopewell people were farmers and traders who built large burial mounds shaped like birds, bears, and snakes</a:t>
            </a:r>
            <a:r>
              <a:rPr lang="en-US" altLang="en-US" sz="2800" dirty="0">
                <a:solidFill>
                  <a:schemeClr val="bg1"/>
                </a:solidFill>
              </a:rPr>
              <a:t>.  </a:t>
            </a:r>
          </a:p>
        </p:txBody>
      </p:sp>
      <p:sp>
        <p:nvSpPr>
          <p:cNvPr id="149533" name="Text Box 29"/>
          <p:cNvSpPr txBox="1">
            <a:spLocks noChangeArrowheads="1"/>
          </p:cNvSpPr>
          <p:nvPr/>
        </p:nvSpPr>
        <p:spPr bwMode="auto">
          <a:xfrm>
            <a:off x="1744663" y="2513013"/>
            <a:ext cx="7170737" cy="389255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t>They left behind pearls, shells, cloth, and copper in the mounds which show their variety of trade. </a:t>
            </a:r>
          </a:p>
          <a:p>
            <a:pPr>
              <a:lnSpc>
                <a:spcPct val="90000"/>
              </a:lnSpc>
              <a:spcBef>
                <a:spcPct val="20000"/>
              </a:spcBef>
              <a:spcAft>
                <a:spcPct val="20000"/>
              </a:spcAft>
              <a:buFontTx/>
              <a:buChar char="•"/>
            </a:pPr>
            <a:r>
              <a:rPr lang="en-US" altLang="en-US" sz="2800" dirty="0">
                <a:solidFill>
                  <a:srgbClr val="FF0000"/>
                </a:solidFill>
              </a:rPr>
              <a:t>The Cahokia built the largest settlement in present-day Illinois. </a:t>
            </a:r>
            <a:r>
              <a:rPr lang="en-US" altLang="en-US" sz="2800" dirty="0"/>
              <a:t>This city may have had 16,000 people. </a:t>
            </a:r>
          </a:p>
          <a:p>
            <a:pPr>
              <a:lnSpc>
                <a:spcPct val="90000"/>
              </a:lnSpc>
              <a:spcBef>
                <a:spcPct val="20000"/>
              </a:spcBef>
              <a:spcAft>
                <a:spcPct val="20000"/>
              </a:spcAft>
              <a:buFontTx/>
              <a:buChar char="•"/>
            </a:pPr>
            <a:r>
              <a:rPr lang="en-US" altLang="en-US" sz="2800" dirty="0"/>
              <a:t>The highest mound, Monks Mound, rose nearly 100 feet and was probably the highest structure north of Mexico.</a:t>
            </a:r>
          </a:p>
        </p:txBody>
      </p:sp>
      <p:sp>
        <p:nvSpPr>
          <p:cNvPr id="83979" name="Text Box 30"/>
          <p:cNvSpPr txBox="1">
            <a:spLocks noChangeArrowheads="1"/>
          </p:cNvSpPr>
          <p:nvPr/>
        </p:nvSpPr>
        <p:spPr bwMode="black">
          <a:xfrm>
            <a:off x="1743075" y="639763"/>
            <a:ext cx="6715125"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dirty="0"/>
              <a:t>Early Native Americans </a:t>
            </a:r>
            <a:r>
              <a:rPr lang="en-US" altLang="en-US" b="1" dirty="0"/>
              <a:t>(cont.)</a:t>
            </a:r>
            <a:r>
              <a:rPr lang="en-US" altLang="en-US" sz="3200" b="1" dirty="0"/>
              <a:t> </a:t>
            </a:r>
          </a:p>
        </p:txBody>
      </p:sp>
    </p:spTree>
    <p:extLst>
      <p:ext uri="{BB962C8B-B14F-4D97-AF65-F5344CB8AC3E}">
        <p14:creationId xmlns:p14="http://schemas.microsoft.com/office/powerpoint/2010/main" val="4191535964"/>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9532"/>
                                        </p:tgtEl>
                                        <p:attrNameLst>
                                          <p:attrName>style.visibility</p:attrName>
                                        </p:attrNameLst>
                                      </p:cBhvr>
                                      <p:to>
                                        <p:strVal val="visible"/>
                                      </p:to>
                                    </p:set>
                                    <p:animEffect transition="in" filter="wipe(left)">
                                      <p:cBhvr>
                                        <p:cTn id="7" dur="500"/>
                                        <p:tgtEl>
                                          <p:spTgt spid="1495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9533">
                                            <p:txEl>
                                              <p:pRg st="0" end="0"/>
                                            </p:txEl>
                                          </p:spTgt>
                                        </p:tgtEl>
                                        <p:attrNameLst>
                                          <p:attrName>style.visibility</p:attrName>
                                        </p:attrNameLst>
                                      </p:cBhvr>
                                      <p:to>
                                        <p:strVal val="visible"/>
                                      </p:to>
                                    </p:set>
                                    <p:animEffect transition="in" filter="wipe(left)">
                                      <p:cBhvr>
                                        <p:cTn id="12" dur="500"/>
                                        <p:tgtEl>
                                          <p:spTgt spid="14953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9533">
                                            <p:txEl>
                                              <p:pRg st="1" end="1"/>
                                            </p:txEl>
                                          </p:spTgt>
                                        </p:tgtEl>
                                        <p:attrNameLst>
                                          <p:attrName>style.visibility</p:attrName>
                                        </p:attrNameLst>
                                      </p:cBhvr>
                                      <p:to>
                                        <p:strVal val="visible"/>
                                      </p:to>
                                    </p:set>
                                    <p:animEffect transition="in" filter="wipe(left)">
                                      <p:cBhvr>
                                        <p:cTn id="17" dur="500"/>
                                        <p:tgtEl>
                                          <p:spTgt spid="14953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9533">
                                            <p:txEl>
                                              <p:pRg st="2" end="2"/>
                                            </p:txEl>
                                          </p:spTgt>
                                        </p:tgtEl>
                                        <p:attrNameLst>
                                          <p:attrName>style.visibility</p:attrName>
                                        </p:attrNameLst>
                                      </p:cBhvr>
                                      <p:to>
                                        <p:strVal val="visible"/>
                                      </p:to>
                                    </p:set>
                                    <p:animEffect transition="in" filter="wipe(left)">
                                      <p:cBhvr>
                                        <p:cTn id="22" dur="500"/>
                                        <p:tgtEl>
                                          <p:spTgt spid="14953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32" grpId="0" autoUpdateAnimBg="0"/>
      <p:bldP spid="149533"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ctrTitle"/>
          </p:nvPr>
        </p:nvSpPr>
        <p:spPr>
          <a:xfrm>
            <a:off x="6400800" y="6931025"/>
            <a:ext cx="2743200" cy="307975"/>
          </a:xfrm>
          <a:noFill/>
        </p:spPr>
        <p:txBody>
          <a:bodyPr>
            <a:normAutofit fontScale="90000"/>
          </a:bodyPr>
          <a:lstStyle/>
          <a:p>
            <a:pPr eaLnBrk="1" hangingPunct="1"/>
            <a:r>
              <a:rPr lang="en-US" altLang="en-US" smtClean="0">
                <a:solidFill>
                  <a:schemeClr val="bg1"/>
                </a:solidFill>
              </a:rPr>
              <a:t>Section 3-10</a:t>
            </a:r>
          </a:p>
        </p:txBody>
      </p:sp>
      <p:pic>
        <p:nvPicPr>
          <p:cNvPr id="122911" name="Picture 31" descr="D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295400"/>
            <a:ext cx="5484813"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2" name="Text Box 32"/>
          <p:cNvSpPr txBox="1">
            <a:spLocks noChangeArrowheads="1"/>
          </p:cNvSpPr>
          <p:nvPr/>
        </p:nvSpPr>
        <p:spPr bwMode="auto">
          <a:xfrm>
            <a:off x="2049463" y="2343150"/>
            <a:ext cx="6865937" cy="162877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800" dirty="0">
                <a:solidFill>
                  <a:schemeClr val="bg1"/>
                </a:solidFill>
              </a:rPr>
              <a:t>Why do you think the dwellings of these early Native Americans (the pueblos, mounds, and cliff dwellings) were large and massive?</a:t>
            </a:r>
          </a:p>
        </p:txBody>
      </p:sp>
      <p:sp>
        <p:nvSpPr>
          <p:cNvPr id="122913" name="Text Box 33"/>
          <p:cNvSpPr txBox="1">
            <a:spLocks noChangeArrowheads="1"/>
          </p:cNvSpPr>
          <p:nvPr/>
        </p:nvSpPr>
        <p:spPr bwMode="auto">
          <a:xfrm>
            <a:off x="2049463" y="4057650"/>
            <a:ext cx="6723062" cy="239712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800" i="1" dirty="0"/>
              <a:t>Possible answer: </a:t>
            </a:r>
            <a:r>
              <a:rPr lang="en-US" altLang="en-US" sz="2800" dirty="0"/>
              <a:t>If they reached high in the sky, they would be nearer to the gods. Also, they were visible from far away and could accommodate a large group of people for living quarters and for religious ceremonies.</a:t>
            </a:r>
          </a:p>
        </p:txBody>
      </p:sp>
      <p:sp>
        <p:nvSpPr>
          <p:cNvPr id="85004" name="Text Box 34"/>
          <p:cNvSpPr txBox="1">
            <a:spLocks noChangeArrowheads="1"/>
          </p:cNvSpPr>
          <p:nvPr/>
        </p:nvSpPr>
        <p:spPr bwMode="black">
          <a:xfrm>
            <a:off x="1743075" y="639763"/>
            <a:ext cx="67151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dirty="0">
                <a:solidFill>
                  <a:srgbClr val="F2CB68"/>
                </a:solidFill>
              </a:rPr>
              <a:t>Early Native Americans </a:t>
            </a:r>
            <a:r>
              <a:rPr lang="en-US" altLang="en-US" b="1" dirty="0">
                <a:solidFill>
                  <a:srgbClr val="F2CB68"/>
                </a:solidFill>
              </a:rPr>
              <a:t>(cont.)</a:t>
            </a:r>
            <a:r>
              <a:rPr lang="en-US" altLang="en-US" sz="3200" b="1" dirty="0">
                <a:solidFill>
                  <a:srgbClr val="F2CB68"/>
                </a:solidFill>
              </a:rPr>
              <a:t> </a:t>
            </a:r>
          </a:p>
        </p:txBody>
      </p:sp>
    </p:spTree>
    <p:extLst>
      <p:ext uri="{BB962C8B-B14F-4D97-AF65-F5344CB8AC3E}">
        <p14:creationId xmlns:p14="http://schemas.microsoft.com/office/powerpoint/2010/main" val="4259144197"/>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afterEffect">
                                  <p:stCondLst>
                                    <p:cond delay="0"/>
                                  </p:stCondLst>
                                  <p:childTnLst>
                                    <p:set>
                                      <p:cBhvr>
                                        <p:cTn id="6" dur="1" fill="hold">
                                          <p:stCondLst>
                                            <p:cond delay="0"/>
                                          </p:stCondLst>
                                        </p:cTn>
                                        <p:tgtEl>
                                          <p:spTgt spid="122911"/>
                                        </p:tgtEl>
                                        <p:attrNameLst>
                                          <p:attrName>style.visibility</p:attrName>
                                        </p:attrNameLst>
                                      </p:cBhvr>
                                      <p:to>
                                        <p:strVal val="visible"/>
                                      </p:to>
                                    </p:set>
                                    <p:animEffect transition="in" filter="barn(outVertical)">
                                      <p:cBhvr>
                                        <p:cTn id="7" dur="500"/>
                                        <p:tgtEl>
                                          <p:spTgt spid="122911"/>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2912"/>
                                        </p:tgtEl>
                                        <p:attrNameLst>
                                          <p:attrName>style.visibility</p:attrName>
                                        </p:attrNameLst>
                                      </p:cBhvr>
                                      <p:to>
                                        <p:strVal val="visible"/>
                                      </p:to>
                                    </p:set>
                                    <p:animEffect transition="in" filter="wipe(left)">
                                      <p:cBhvr>
                                        <p:cTn id="11" dur="500"/>
                                        <p:tgtEl>
                                          <p:spTgt spid="12291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22913"/>
                                        </p:tgtEl>
                                        <p:attrNameLst>
                                          <p:attrName>style.visibility</p:attrName>
                                        </p:attrNameLst>
                                      </p:cBhvr>
                                      <p:to>
                                        <p:strVal val="visible"/>
                                      </p:to>
                                    </p:set>
                                    <p:animEffect transition="in" filter="dissolve">
                                      <p:cBhvr>
                                        <p:cTn id="16" dur="500"/>
                                        <p:tgtEl>
                                          <p:spTgt spid="1229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2" grpId="0" autoUpdateAnimBg="0"/>
      <p:bldP spid="122913"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a:xfrm>
            <a:off x="6400800" y="6931025"/>
            <a:ext cx="2743200" cy="307975"/>
          </a:xfrm>
          <a:noFill/>
        </p:spPr>
        <p:txBody>
          <a:bodyPr>
            <a:normAutofit fontScale="90000"/>
          </a:bodyPr>
          <a:lstStyle/>
          <a:p>
            <a:pPr eaLnBrk="1" hangingPunct="1"/>
            <a:r>
              <a:rPr lang="en-US" altLang="en-US" smtClean="0">
                <a:solidFill>
                  <a:schemeClr val="bg1"/>
                </a:solidFill>
              </a:rPr>
              <a:t>Section 3-11</a:t>
            </a:r>
          </a:p>
        </p:txBody>
      </p:sp>
      <p:pic>
        <p:nvPicPr>
          <p:cNvPr id="86019" name="Picture 3" descr="aj-back">
            <a:hlinkClick r:id="" action="ppaction://hlinkshowjump?jump=previousslide" highlightClick="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2938"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0" name="Picture 4" descr="aj-exit">
            <a:hlinkClick r:id="" action="ppaction://hlinkshowjump?jump=endshow" highlightClick="1"/>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156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1" name="Picture 6" descr="aj-next">
            <a:hlinkClick r:id="" action="ppaction://hlinkshowjump?jump=nextslide" highlightClick="1"/>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521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2" name="Picture 16" descr="Section 3_Lecture Not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invGray">
          <a:xfrm>
            <a:off x="6699250" y="36513"/>
            <a:ext cx="24479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3" name="Picture 17" descr="aj-Bback">
            <a:hlinkClick r:id="rId6" action="ppaction://hlinksldjump" highlightClick="1"/>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42250" y="6423025"/>
            <a:ext cx="420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33" name="Text Box 29"/>
          <p:cNvSpPr txBox="1">
            <a:spLocks noChangeArrowheads="1"/>
          </p:cNvSpPr>
          <p:nvPr/>
        </p:nvSpPr>
        <p:spPr bwMode="black">
          <a:xfrm>
            <a:off x="1743075" y="639763"/>
            <a:ext cx="6105525"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dirty="0"/>
              <a:t>Other Native North Americans </a:t>
            </a:r>
          </a:p>
        </p:txBody>
      </p:sp>
      <p:sp>
        <p:nvSpPr>
          <p:cNvPr id="123934" name="Text Box 30"/>
          <p:cNvSpPr txBox="1">
            <a:spLocks noChangeArrowheads="1"/>
          </p:cNvSpPr>
          <p:nvPr/>
        </p:nvSpPr>
        <p:spPr bwMode="auto">
          <a:xfrm>
            <a:off x="1744663" y="1187450"/>
            <a:ext cx="7323137" cy="86042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t>The peoples of the</a:t>
            </a:r>
            <a:r>
              <a:rPr lang="en-US" altLang="en-US" sz="2800" dirty="0">
                <a:solidFill>
                  <a:schemeClr val="bg1"/>
                </a:solidFill>
              </a:rPr>
              <a:t> </a:t>
            </a:r>
            <a:r>
              <a:rPr lang="en-US" altLang="en-US" sz="2800" dirty="0">
                <a:solidFill>
                  <a:srgbClr val="FF0000"/>
                </a:solidFill>
              </a:rPr>
              <a:t>North were the Inuit</a:t>
            </a:r>
            <a:r>
              <a:rPr lang="en-US" altLang="en-US" sz="2800" dirty="0">
                <a:solidFill>
                  <a:schemeClr val="bg1"/>
                </a:solidFill>
              </a:rPr>
              <a:t>, </a:t>
            </a:r>
            <a:r>
              <a:rPr lang="en-US" altLang="en-US" sz="2800" dirty="0"/>
              <a:t>settling in the cold Arctic region. </a:t>
            </a:r>
            <a:endParaRPr lang="en-US" altLang="en-US" sz="1600" b="1" dirty="0"/>
          </a:p>
        </p:txBody>
      </p:sp>
      <p:sp>
        <p:nvSpPr>
          <p:cNvPr id="86026" name="Text Box 31"/>
          <p:cNvSpPr txBox="1">
            <a:spLocks noChangeArrowheads="1"/>
          </p:cNvSpPr>
          <p:nvPr/>
        </p:nvSpPr>
        <p:spPr bwMode="auto">
          <a:xfrm>
            <a:off x="7677150" y="6134100"/>
            <a:ext cx="1422400" cy="274638"/>
          </a:xfrm>
          <a:prstGeom prst="rect">
            <a:avLst/>
          </a:prstGeom>
          <a:noFill/>
          <a:ln>
            <a:noFill/>
          </a:ln>
          <a:effectLst>
            <a:outerShdw dist="17961" dir="8100000" algn="ctr" rotWithShape="0">
              <a:schemeClr val="tx1">
                <a:alpha val="50000"/>
              </a:schemeClr>
            </a:outerShdw>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Lst>
        </p:spPr>
        <p:txBody>
          <a:bodyPr rIns="4572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sz="1200" b="1">
                <a:solidFill>
                  <a:srgbClr val="F2CB68"/>
                </a:solidFill>
              </a:rPr>
              <a:t>(pages 31–33)</a:t>
            </a:r>
          </a:p>
        </p:txBody>
      </p:sp>
      <p:pic>
        <p:nvPicPr>
          <p:cNvPr id="86027" name="Picture 33" descr="mapchart">
            <a:hlinkClick r:id="" action="ppaction://noaction" highlightClick="1"/>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28050" y="652463"/>
            <a:ext cx="5397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8" name="Text Box 36"/>
          <p:cNvSpPr txBox="1">
            <a:spLocks noChangeArrowheads="1"/>
          </p:cNvSpPr>
          <p:nvPr/>
        </p:nvSpPr>
        <p:spPr bwMode="black">
          <a:xfrm>
            <a:off x="2209800" y="6416675"/>
            <a:ext cx="438150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423" dir="9200147" algn="ctr" rotWithShape="0">
                    <a:schemeClr val="tx1">
                      <a:alpha val="50000"/>
                    </a:schemeClr>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lnSpc>
                <a:spcPct val="90000"/>
              </a:lnSpc>
              <a:spcBef>
                <a:spcPct val="50000"/>
              </a:spcBef>
            </a:pPr>
            <a:r>
              <a:rPr lang="en-US" altLang="en-US" sz="1200">
                <a:solidFill>
                  <a:srgbClr val="F6DB96"/>
                </a:solidFill>
              </a:rPr>
              <a:t>Click the mouse button or press the </a:t>
            </a:r>
            <a:br>
              <a:rPr lang="en-US" altLang="en-US" sz="1200">
                <a:solidFill>
                  <a:srgbClr val="F6DB96"/>
                </a:solidFill>
              </a:rPr>
            </a:br>
            <a:r>
              <a:rPr lang="en-US" altLang="en-US" sz="1200">
                <a:solidFill>
                  <a:srgbClr val="F6DB96"/>
                </a:solidFill>
              </a:rPr>
              <a:t>Space Bar to display the information.</a:t>
            </a:r>
          </a:p>
        </p:txBody>
      </p:sp>
      <p:sp>
        <p:nvSpPr>
          <p:cNvPr id="123941" name="Text Box 37"/>
          <p:cNvSpPr txBox="1">
            <a:spLocks noChangeArrowheads="1"/>
          </p:cNvSpPr>
          <p:nvPr/>
        </p:nvSpPr>
        <p:spPr bwMode="auto">
          <a:xfrm>
            <a:off x="1744663" y="2133600"/>
            <a:ext cx="7170737" cy="329565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err="1"/>
              <a:t>Inuits</a:t>
            </a:r>
            <a:r>
              <a:rPr lang="en-US" altLang="en-US" sz="2800" dirty="0"/>
              <a:t> may have been the last to migrate to North America.  </a:t>
            </a:r>
          </a:p>
          <a:p>
            <a:pPr>
              <a:lnSpc>
                <a:spcPct val="90000"/>
              </a:lnSpc>
              <a:spcBef>
                <a:spcPct val="20000"/>
              </a:spcBef>
              <a:spcAft>
                <a:spcPct val="20000"/>
              </a:spcAft>
              <a:buFontTx/>
              <a:buChar char="•"/>
            </a:pPr>
            <a:r>
              <a:rPr lang="en-US" altLang="en-US" sz="2800" dirty="0">
                <a:solidFill>
                  <a:srgbClr val="FF0000"/>
                </a:solidFill>
              </a:rPr>
              <a:t>They built igloos </a:t>
            </a:r>
            <a:r>
              <a:rPr lang="en-US" altLang="en-US" sz="2800" dirty="0"/>
              <a:t>to protect themselves from severe weather.  </a:t>
            </a:r>
          </a:p>
          <a:p>
            <a:pPr>
              <a:lnSpc>
                <a:spcPct val="90000"/>
              </a:lnSpc>
              <a:spcBef>
                <a:spcPct val="20000"/>
              </a:spcBef>
              <a:spcAft>
                <a:spcPct val="20000"/>
              </a:spcAft>
              <a:buFontTx/>
              <a:buChar char="•"/>
            </a:pPr>
            <a:r>
              <a:rPr lang="en-US" altLang="en-US" sz="2800" dirty="0"/>
              <a:t>They wore furs and sealskins to keep them warm and dry.  </a:t>
            </a:r>
          </a:p>
          <a:p>
            <a:pPr>
              <a:lnSpc>
                <a:spcPct val="90000"/>
              </a:lnSpc>
              <a:spcBef>
                <a:spcPct val="20000"/>
              </a:spcBef>
              <a:spcAft>
                <a:spcPct val="20000"/>
              </a:spcAft>
              <a:buFontTx/>
              <a:buChar char="•"/>
            </a:pPr>
            <a:r>
              <a:rPr lang="en-US" altLang="en-US" sz="2800" dirty="0">
                <a:solidFill>
                  <a:srgbClr val="FF0000"/>
                </a:solidFill>
              </a:rPr>
              <a:t>They were hunters and fishers.</a:t>
            </a:r>
          </a:p>
        </p:txBody>
      </p:sp>
      <p:pic>
        <p:nvPicPr>
          <p:cNvPr id="86030" name="Picture 40" descr="Help BTN">
            <a:hlinkClick r:id="" action="ppaction://noaction"/>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70713" y="6423025"/>
            <a:ext cx="42068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31" name="Picture 41" descr="you_don't_say">
            <a:hlinkClick r:id="" action="ppaction://noaction" highlightClick="1"/>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3513" y="3235325"/>
            <a:ext cx="11969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32" name="Picture 42" descr="did_you_know-">
            <a:hlinkClick r:id="" action="ppaction://noaction" highlightClick="1"/>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3513" y="2540000"/>
            <a:ext cx="11969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6607699"/>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23933"/>
                                        </p:tgtEl>
                                        <p:attrNameLst>
                                          <p:attrName>style.visibility</p:attrName>
                                        </p:attrNameLst>
                                      </p:cBhvr>
                                      <p:to>
                                        <p:strVal val="visible"/>
                                      </p:to>
                                    </p:set>
                                    <p:animEffect transition="in" filter="checkerboard(across)">
                                      <p:cBhvr>
                                        <p:cTn id="7" dur="500"/>
                                        <p:tgtEl>
                                          <p:spTgt spid="12393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3934"/>
                                        </p:tgtEl>
                                        <p:attrNameLst>
                                          <p:attrName>style.visibility</p:attrName>
                                        </p:attrNameLst>
                                      </p:cBhvr>
                                      <p:to>
                                        <p:strVal val="visible"/>
                                      </p:to>
                                    </p:set>
                                    <p:animEffect transition="in" filter="wipe(left)">
                                      <p:cBhvr>
                                        <p:cTn id="11" dur="500"/>
                                        <p:tgtEl>
                                          <p:spTgt spid="12393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3941">
                                            <p:txEl>
                                              <p:pRg st="0" end="0"/>
                                            </p:txEl>
                                          </p:spTgt>
                                        </p:tgtEl>
                                        <p:attrNameLst>
                                          <p:attrName>style.visibility</p:attrName>
                                        </p:attrNameLst>
                                      </p:cBhvr>
                                      <p:to>
                                        <p:strVal val="visible"/>
                                      </p:to>
                                    </p:set>
                                    <p:animEffect transition="in" filter="wipe(left)">
                                      <p:cBhvr>
                                        <p:cTn id="16" dur="500"/>
                                        <p:tgtEl>
                                          <p:spTgt spid="123941">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3941">
                                            <p:txEl>
                                              <p:pRg st="1" end="1"/>
                                            </p:txEl>
                                          </p:spTgt>
                                        </p:tgtEl>
                                        <p:attrNameLst>
                                          <p:attrName>style.visibility</p:attrName>
                                        </p:attrNameLst>
                                      </p:cBhvr>
                                      <p:to>
                                        <p:strVal val="visible"/>
                                      </p:to>
                                    </p:set>
                                    <p:animEffect transition="in" filter="wipe(left)">
                                      <p:cBhvr>
                                        <p:cTn id="21" dur="500"/>
                                        <p:tgtEl>
                                          <p:spTgt spid="123941">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23941">
                                            <p:txEl>
                                              <p:pRg st="2" end="2"/>
                                            </p:txEl>
                                          </p:spTgt>
                                        </p:tgtEl>
                                        <p:attrNameLst>
                                          <p:attrName>style.visibility</p:attrName>
                                        </p:attrNameLst>
                                      </p:cBhvr>
                                      <p:to>
                                        <p:strVal val="visible"/>
                                      </p:to>
                                    </p:set>
                                    <p:animEffect transition="in" filter="wipe(left)">
                                      <p:cBhvr>
                                        <p:cTn id="26" dur="500"/>
                                        <p:tgtEl>
                                          <p:spTgt spid="123941">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23941">
                                            <p:txEl>
                                              <p:pRg st="3" end="3"/>
                                            </p:txEl>
                                          </p:spTgt>
                                        </p:tgtEl>
                                        <p:attrNameLst>
                                          <p:attrName>style.visibility</p:attrName>
                                        </p:attrNameLst>
                                      </p:cBhvr>
                                      <p:to>
                                        <p:strVal val="visible"/>
                                      </p:to>
                                    </p:set>
                                    <p:animEffect transition="in" filter="wipe(left)">
                                      <p:cBhvr>
                                        <p:cTn id="31" dur="500"/>
                                        <p:tgtEl>
                                          <p:spTgt spid="12394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33" grpId="0" autoUpdateAnimBg="0"/>
      <p:bldP spid="123934" grpId="0" autoUpdateAnimBg="0"/>
      <p:bldP spid="123941"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endParaRPr lang="en-US" altLang="en-US" smtClean="0"/>
          </a:p>
        </p:txBody>
      </p:sp>
      <p:sp>
        <p:nvSpPr>
          <p:cNvPr id="87043"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smtClean="0"/>
          </a:p>
        </p:txBody>
      </p:sp>
      <p:pic>
        <p:nvPicPr>
          <p:cNvPr id="87044" name="Picture 2" descr="http://www.corbisimages.com/images/Corbis-42-21686475.jpg?size=67&amp;uid=ebfa6e58-dce2-4b7a-acf3-9951c4754e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09800"/>
            <a:ext cx="6096000"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5" name="Picture 4" descr="http://www.arcticphoto.co.uk/Pix/BA/02/BA.0945-11_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623888"/>
            <a:ext cx="476250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79631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24959" name="Text Box 31"/>
          <p:cNvSpPr txBox="1">
            <a:spLocks noChangeArrowheads="1"/>
          </p:cNvSpPr>
          <p:nvPr/>
        </p:nvSpPr>
        <p:spPr bwMode="auto">
          <a:xfrm>
            <a:off x="1744663" y="1187450"/>
            <a:ext cx="7323137" cy="12446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solidFill>
                  <a:schemeClr val="bg1"/>
                </a:solidFill>
              </a:rPr>
              <a:t>The </a:t>
            </a:r>
            <a:r>
              <a:rPr lang="en-US" altLang="en-US" sz="2800" dirty="0">
                <a:solidFill>
                  <a:srgbClr val="FF0000"/>
                </a:solidFill>
              </a:rPr>
              <a:t>peoples of the West </a:t>
            </a:r>
            <a:r>
              <a:rPr lang="en-US" altLang="en-US" sz="2800" dirty="0">
                <a:solidFill>
                  <a:schemeClr val="bg1"/>
                </a:solidFill>
              </a:rPr>
              <a:t>were many: Tlingit, </a:t>
            </a:r>
            <a:r>
              <a:rPr lang="en-US" altLang="en-US" sz="2800" dirty="0" err="1">
                <a:solidFill>
                  <a:schemeClr val="bg1"/>
                </a:solidFill>
              </a:rPr>
              <a:t>Haida</a:t>
            </a:r>
            <a:r>
              <a:rPr lang="en-US" altLang="en-US" sz="2800" dirty="0">
                <a:solidFill>
                  <a:schemeClr val="bg1"/>
                </a:solidFill>
              </a:rPr>
              <a:t>, Chinook, </a:t>
            </a:r>
            <a:r>
              <a:rPr lang="en-US" altLang="en-US" sz="2800" dirty="0">
                <a:solidFill>
                  <a:srgbClr val="FF0000"/>
                </a:solidFill>
              </a:rPr>
              <a:t>Nez Perce, Yakima,</a:t>
            </a:r>
            <a:r>
              <a:rPr lang="en-US" altLang="en-US" sz="2800" dirty="0">
                <a:solidFill>
                  <a:schemeClr val="bg1"/>
                </a:solidFill>
              </a:rPr>
              <a:t> Pomo, </a:t>
            </a:r>
            <a:r>
              <a:rPr lang="en-US" altLang="en-US" sz="2800" dirty="0">
                <a:solidFill>
                  <a:srgbClr val="FF0000"/>
                </a:solidFill>
              </a:rPr>
              <a:t>Ute, and Shoshone</a:t>
            </a:r>
            <a:r>
              <a:rPr lang="en-US" altLang="en-US" sz="2800" dirty="0">
                <a:solidFill>
                  <a:schemeClr val="bg1"/>
                </a:solidFill>
              </a:rPr>
              <a:t>.  </a:t>
            </a:r>
          </a:p>
        </p:txBody>
      </p:sp>
      <p:sp>
        <p:nvSpPr>
          <p:cNvPr id="124960" name="Text Box 32"/>
          <p:cNvSpPr txBox="1">
            <a:spLocks noChangeArrowheads="1"/>
          </p:cNvSpPr>
          <p:nvPr/>
        </p:nvSpPr>
        <p:spPr bwMode="auto">
          <a:xfrm>
            <a:off x="1744663" y="4057650"/>
            <a:ext cx="7170737" cy="312738"/>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endParaRPr lang="en-US" altLang="en-US" sz="1600" b="1">
              <a:solidFill>
                <a:srgbClr val="F2CB68"/>
              </a:solidFill>
            </a:endParaRPr>
          </a:p>
        </p:txBody>
      </p:sp>
      <p:sp>
        <p:nvSpPr>
          <p:cNvPr id="88074" name="Text Box 33"/>
          <p:cNvSpPr txBox="1">
            <a:spLocks noChangeArrowheads="1"/>
          </p:cNvSpPr>
          <p:nvPr/>
        </p:nvSpPr>
        <p:spPr bwMode="black">
          <a:xfrm>
            <a:off x="1743075" y="639763"/>
            <a:ext cx="7248525"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dirty="0"/>
              <a:t>Other Native North Americans</a:t>
            </a:r>
            <a:r>
              <a:rPr lang="en-US" altLang="en-US" sz="2800" b="1" dirty="0"/>
              <a:t> </a:t>
            </a:r>
            <a:r>
              <a:rPr lang="en-US" altLang="en-US" sz="2000" b="1" dirty="0"/>
              <a:t>(cont.)</a:t>
            </a:r>
            <a:r>
              <a:rPr lang="en-US" altLang="en-US" sz="2800" b="1" dirty="0"/>
              <a:t> </a:t>
            </a:r>
          </a:p>
        </p:txBody>
      </p:sp>
      <p:sp>
        <p:nvSpPr>
          <p:cNvPr id="124967" name="Text Box 39"/>
          <p:cNvSpPr txBox="1">
            <a:spLocks noChangeArrowheads="1"/>
          </p:cNvSpPr>
          <p:nvPr/>
        </p:nvSpPr>
        <p:spPr bwMode="auto">
          <a:xfrm>
            <a:off x="1744663" y="2519363"/>
            <a:ext cx="7399337" cy="180022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t>They used the </a:t>
            </a:r>
            <a:r>
              <a:rPr lang="en-US" altLang="en-US" sz="2800" dirty="0">
                <a:solidFill>
                  <a:srgbClr val="FF0000"/>
                </a:solidFill>
              </a:rPr>
              <a:t>resources of the forest </a:t>
            </a:r>
            <a:r>
              <a:rPr lang="en-US" altLang="en-US" sz="2800" dirty="0">
                <a:solidFill>
                  <a:schemeClr val="bg1"/>
                </a:solidFill>
              </a:rPr>
              <a:t>and </a:t>
            </a:r>
            <a:r>
              <a:rPr lang="en-US" altLang="en-US" sz="2800" dirty="0"/>
              <a:t>sea as they hunted and gathered.  </a:t>
            </a:r>
          </a:p>
          <a:p>
            <a:pPr>
              <a:lnSpc>
                <a:spcPct val="90000"/>
              </a:lnSpc>
              <a:spcBef>
                <a:spcPct val="20000"/>
              </a:spcBef>
              <a:spcAft>
                <a:spcPct val="20000"/>
              </a:spcAft>
              <a:buFontTx/>
              <a:buChar char="•"/>
            </a:pPr>
            <a:r>
              <a:rPr lang="en-US" altLang="en-US" sz="2800" dirty="0"/>
              <a:t>The Ute and Shoshone created temporary shelters as they traveled to search for food</a:t>
            </a:r>
            <a:r>
              <a:rPr lang="en-US" altLang="en-US" sz="2800" dirty="0">
                <a:solidFill>
                  <a:schemeClr val="bg1"/>
                </a:solidFill>
              </a:rPr>
              <a:t>.</a:t>
            </a:r>
          </a:p>
        </p:txBody>
      </p:sp>
    </p:spTree>
    <p:extLst>
      <p:ext uri="{BB962C8B-B14F-4D97-AF65-F5344CB8AC3E}">
        <p14:creationId xmlns:p14="http://schemas.microsoft.com/office/powerpoint/2010/main" val="199883708"/>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4959"/>
                                        </p:tgtEl>
                                        <p:attrNameLst>
                                          <p:attrName>style.visibility</p:attrName>
                                        </p:attrNameLst>
                                      </p:cBhvr>
                                      <p:to>
                                        <p:strVal val="visible"/>
                                      </p:to>
                                    </p:set>
                                    <p:animEffect transition="in" filter="wipe(left)">
                                      <p:cBhvr>
                                        <p:cTn id="7" dur="500"/>
                                        <p:tgtEl>
                                          <p:spTgt spid="1249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nodePh="1">
                                  <p:stCondLst>
                                    <p:cond delay="0"/>
                                  </p:stCondLst>
                                  <p:endCondLst>
                                    <p:cond evt="begin" delay="0">
                                      <p:tn val="10"/>
                                    </p:cond>
                                  </p:endCondLst>
                                  <p:childTnLst>
                                    <p:set>
                                      <p:cBhvr>
                                        <p:cTn id="11" dur="1" fill="hold">
                                          <p:stCondLst>
                                            <p:cond delay="0"/>
                                          </p:stCondLst>
                                        </p:cTn>
                                        <p:tgtEl>
                                          <p:spTgt spid="124960">
                                            <p:txEl>
                                              <p:pRg st="0" end="0"/>
                                            </p:txEl>
                                          </p:spTgt>
                                        </p:tgtEl>
                                        <p:attrNameLst>
                                          <p:attrName>style.visibility</p:attrName>
                                        </p:attrNameLst>
                                      </p:cBhvr>
                                      <p:to>
                                        <p:strVal val="visible"/>
                                      </p:to>
                                    </p:set>
                                    <p:animEffect transition="in" filter="wipe(left)">
                                      <p:cBhvr>
                                        <p:cTn id="12" dur="500"/>
                                        <p:tgtEl>
                                          <p:spTgt spid="12496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4967">
                                            <p:txEl>
                                              <p:pRg st="0" end="0"/>
                                            </p:txEl>
                                          </p:spTgt>
                                        </p:tgtEl>
                                        <p:attrNameLst>
                                          <p:attrName>style.visibility</p:attrName>
                                        </p:attrNameLst>
                                      </p:cBhvr>
                                      <p:to>
                                        <p:strVal val="visible"/>
                                      </p:to>
                                    </p:set>
                                    <p:animEffect transition="in" filter="wipe(left)">
                                      <p:cBhvr>
                                        <p:cTn id="17" dur="500"/>
                                        <p:tgtEl>
                                          <p:spTgt spid="12496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4967">
                                            <p:txEl>
                                              <p:pRg st="1" end="1"/>
                                            </p:txEl>
                                          </p:spTgt>
                                        </p:tgtEl>
                                        <p:attrNameLst>
                                          <p:attrName>style.visibility</p:attrName>
                                        </p:attrNameLst>
                                      </p:cBhvr>
                                      <p:to>
                                        <p:strVal val="visible"/>
                                      </p:to>
                                    </p:set>
                                    <p:animEffect transition="in" filter="wipe(left)">
                                      <p:cBhvr>
                                        <p:cTn id="22" dur="500"/>
                                        <p:tgtEl>
                                          <p:spTgt spid="1249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59" grpId="0" autoUpdateAnimBg="0"/>
      <p:bldP spid="124960" grpId="0" build="p" autoUpdateAnimBg="0"/>
      <p:bldP spid="124967"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ctrTitle"/>
          </p:nvPr>
        </p:nvSpPr>
        <p:spPr>
          <a:xfrm>
            <a:off x="6400800" y="6931025"/>
            <a:ext cx="2743200" cy="307975"/>
          </a:xfrm>
          <a:noFill/>
        </p:spPr>
        <p:txBody>
          <a:bodyPr>
            <a:normAutofit fontScale="90000"/>
          </a:bodyPr>
          <a:lstStyle/>
          <a:p>
            <a:pPr eaLnBrk="1" hangingPunct="1"/>
            <a:r>
              <a:rPr lang="en-US" altLang="en-US" smtClean="0">
                <a:solidFill>
                  <a:schemeClr val="bg1"/>
                </a:solidFill>
              </a:rPr>
              <a:t>Section 3-13</a:t>
            </a:r>
          </a:p>
        </p:txBody>
      </p:sp>
      <p:pic>
        <p:nvPicPr>
          <p:cNvPr id="89091" name="Picture 3" descr="aj-back">
            <a:hlinkClick r:id="" action="ppaction://hlinkshowjump?jump=previousslide" highlightClick="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2938"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2" name="Picture 4" descr="aj-exit">
            <a:hlinkClick r:id="" action="ppaction://hlinkshowjump?jump=endshow" highlightClick="1"/>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156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3" name="Picture 6" descr="aj-next">
            <a:hlinkClick r:id="" action="ppaction://hlinkshowjump?jump=nextslide" highlightClick="1"/>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521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4" name="Picture 14" descr="Section 3_Lecture Not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invGray">
          <a:xfrm>
            <a:off x="6699250" y="36513"/>
            <a:ext cx="24479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5" name="Picture 16" descr="aj-Bback">
            <a:hlinkClick r:id="rId6" action="ppaction://hlinksldjump" highlightClick="1"/>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42250" y="6423025"/>
            <a:ext cx="420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80" name="Text Box 28"/>
          <p:cNvSpPr txBox="1">
            <a:spLocks noChangeArrowheads="1"/>
          </p:cNvSpPr>
          <p:nvPr/>
        </p:nvSpPr>
        <p:spPr bwMode="auto">
          <a:xfrm>
            <a:off x="1744663" y="1187450"/>
            <a:ext cx="7323137" cy="86042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solidFill>
                  <a:srgbClr val="FF0000"/>
                </a:solidFill>
              </a:rPr>
              <a:t>The peoples of the Southwest </a:t>
            </a:r>
            <a:r>
              <a:rPr lang="en-US" altLang="en-US" sz="2800" dirty="0">
                <a:solidFill>
                  <a:schemeClr val="bg1"/>
                </a:solidFill>
              </a:rPr>
              <a:t>were the Hopi, the Acoma, and the </a:t>
            </a:r>
            <a:r>
              <a:rPr lang="en-US" altLang="en-US" sz="2800" dirty="0">
                <a:solidFill>
                  <a:srgbClr val="FF0000"/>
                </a:solidFill>
              </a:rPr>
              <a:t>Zuni</a:t>
            </a:r>
            <a:r>
              <a:rPr lang="en-US" altLang="en-US" sz="2800" dirty="0">
                <a:solidFill>
                  <a:srgbClr val="FFFF00"/>
                </a:solidFill>
              </a:rPr>
              <a:t>.  </a:t>
            </a:r>
          </a:p>
        </p:txBody>
      </p:sp>
      <p:sp>
        <p:nvSpPr>
          <p:cNvPr id="151581" name="Text Box 29"/>
          <p:cNvSpPr txBox="1">
            <a:spLocks noChangeArrowheads="1"/>
          </p:cNvSpPr>
          <p:nvPr/>
        </p:nvSpPr>
        <p:spPr bwMode="auto">
          <a:xfrm>
            <a:off x="1744663" y="4438650"/>
            <a:ext cx="7170737" cy="312738"/>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endParaRPr lang="en-US" altLang="en-US" sz="1600" b="1">
              <a:solidFill>
                <a:srgbClr val="F2CB68"/>
              </a:solidFill>
            </a:endParaRPr>
          </a:p>
        </p:txBody>
      </p:sp>
      <p:sp>
        <p:nvSpPr>
          <p:cNvPr id="89098" name="Text Box 30"/>
          <p:cNvSpPr txBox="1">
            <a:spLocks noChangeArrowheads="1"/>
          </p:cNvSpPr>
          <p:nvPr/>
        </p:nvSpPr>
        <p:spPr bwMode="black">
          <a:xfrm>
            <a:off x="1743075" y="639763"/>
            <a:ext cx="74009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Other Native North Americans</a:t>
            </a:r>
            <a:r>
              <a:rPr lang="en-US" altLang="en-US" sz="2800" b="1">
                <a:solidFill>
                  <a:srgbClr val="F2CB68"/>
                </a:solidFill>
              </a:rPr>
              <a:t> </a:t>
            </a:r>
            <a:r>
              <a:rPr lang="en-US" altLang="en-US" sz="2000" b="1">
                <a:solidFill>
                  <a:srgbClr val="F2CB68"/>
                </a:solidFill>
              </a:rPr>
              <a:t>(cont.)</a:t>
            </a:r>
            <a:r>
              <a:rPr lang="en-US" altLang="en-US" sz="2800" b="1">
                <a:solidFill>
                  <a:srgbClr val="F2CB68"/>
                </a:solidFill>
              </a:rPr>
              <a:t> </a:t>
            </a:r>
          </a:p>
        </p:txBody>
      </p:sp>
      <p:pic>
        <p:nvPicPr>
          <p:cNvPr id="89099" name="Picture 31" descr="mapchart">
            <a:hlinkClick r:id="" action="ppaction://noaction" highlightClick="1"/>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28050" y="652463"/>
            <a:ext cx="5397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100" name="Text Box 32"/>
          <p:cNvSpPr txBox="1">
            <a:spLocks noChangeArrowheads="1"/>
          </p:cNvSpPr>
          <p:nvPr/>
        </p:nvSpPr>
        <p:spPr bwMode="auto">
          <a:xfrm>
            <a:off x="7677150" y="6134100"/>
            <a:ext cx="1422400" cy="274638"/>
          </a:xfrm>
          <a:prstGeom prst="rect">
            <a:avLst/>
          </a:prstGeom>
          <a:noFill/>
          <a:ln>
            <a:noFill/>
          </a:ln>
          <a:effectLst>
            <a:outerShdw dist="17961" dir="8100000" algn="ctr" rotWithShape="0">
              <a:schemeClr val="tx1">
                <a:alpha val="50000"/>
              </a:schemeClr>
            </a:outerShdw>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Lst>
        </p:spPr>
        <p:txBody>
          <a:bodyPr rIns="4572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sz="1200" b="1">
                <a:solidFill>
                  <a:srgbClr val="F2CB68"/>
                </a:solidFill>
              </a:rPr>
              <a:t>(pages 31–33)</a:t>
            </a:r>
          </a:p>
        </p:txBody>
      </p:sp>
      <p:sp>
        <p:nvSpPr>
          <p:cNvPr id="89101" name="Text Box 35"/>
          <p:cNvSpPr txBox="1">
            <a:spLocks noChangeArrowheads="1"/>
          </p:cNvSpPr>
          <p:nvPr/>
        </p:nvSpPr>
        <p:spPr bwMode="black">
          <a:xfrm>
            <a:off x="2209800" y="6416675"/>
            <a:ext cx="438150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423" dir="9200147" algn="ctr" rotWithShape="0">
                    <a:schemeClr val="tx1">
                      <a:alpha val="50000"/>
                    </a:schemeClr>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lnSpc>
                <a:spcPct val="90000"/>
              </a:lnSpc>
              <a:spcBef>
                <a:spcPct val="50000"/>
              </a:spcBef>
            </a:pPr>
            <a:r>
              <a:rPr lang="en-US" altLang="en-US" sz="1200">
                <a:solidFill>
                  <a:srgbClr val="F6DB96"/>
                </a:solidFill>
              </a:rPr>
              <a:t>Click the mouse button or press the </a:t>
            </a:r>
            <a:br>
              <a:rPr lang="en-US" altLang="en-US" sz="1200">
                <a:solidFill>
                  <a:srgbClr val="F6DB96"/>
                </a:solidFill>
              </a:rPr>
            </a:br>
            <a:r>
              <a:rPr lang="en-US" altLang="en-US" sz="1200">
                <a:solidFill>
                  <a:srgbClr val="F6DB96"/>
                </a:solidFill>
              </a:rPr>
              <a:t>Space Bar to display the information.</a:t>
            </a:r>
          </a:p>
        </p:txBody>
      </p:sp>
      <p:sp>
        <p:nvSpPr>
          <p:cNvPr id="151588" name="Text Box 36"/>
          <p:cNvSpPr txBox="1">
            <a:spLocks noChangeArrowheads="1"/>
          </p:cNvSpPr>
          <p:nvPr/>
        </p:nvSpPr>
        <p:spPr bwMode="auto">
          <a:xfrm>
            <a:off x="1744663" y="2133600"/>
            <a:ext cx="7170737" cy="25908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solidFill>
                  <a:srgbClr val="FF0000"/>
                </a:solidFill>
              </a:rPr>
              <a:t>Their homes were made of </a:t>
            </a:r>
            <a:r>
              <a:rPr lang="en-US" altLang="en-US" sz="2800" b="1" dirty="0">
                <a:solidFill>
                  <a:srgbClr val="FF0000"/>
                </a:solidFill>
              </a:rPr>
              <a:t>adobe</a:t>
            </a:r>
            <a:r>
              <a:rPr lang="en-US" altLang="en-US" sz="2800" dirty="0">
                <a:solidFill>
                  <a:srgbClr val="FF0000"/>
                </a:solidFill>
              </a:rPr>
              <a:t> bricks, and they raised maize, beans, and squash.  </a:t>
            </a:r>
          </a:p>
          <a:p>
            <a:pPr>
              <a:lnSpc>
                <a:spcPct val="90000"/>
              </a:lnSpc>
              <a:spcBef>
                <a:spcPct val="20000"/>
              </a:spcBef>
              <a:spcAft>
                <a:spcPct val="20000"/>
              </a:spcAft>
              <a:buFontTx/>
              <a:buChar char="•"/>
            </a:pPr>
            <a:r>
              <a:rPr lang="en-US" altLang="en-US" sz="2800" dirty="0">
                <a:solidFill>
                  <a:srgbClr val="FF0000"/>
                </a:solidFill>
              </a:rPr>
              <a:t>The Navajo and the Apache were hunters and gatherers, and built square homes called </a:t>
            </a:r>
            <a:r>
              <a:rPr lang="en-US" altLang="en-US" sz="2800" dirty="0" err="1">
                <a:solidFill>
                  <a:srgbClr val="FF0000"/>
                </a:solidFill>
              </a:rPr>
              <a:t>hogans</a:t>
            </a:r>
            <a:r>
              <a:rPr lang="en-US" altLang="en-US" sz="2800" dirty="0">
                <a:solidFill>
                  <a:srgbClr val="FF0000"/>
                </a:solidFill>
              </a:rPr>
              <a:t>.</a:t>
            </a:r>
          </a:p>
        </p:txBody>
      </p:sp>
      <p:pic>
        <p:nvPicPr>
          <p:cNvPr id="89103" name="Picture 39" descr="Help BTN">
            <a:hlinkClick r:id="" action="ppaction://noaction"/>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70713" y="6423025"/>
            <a:ext cx="42068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04" name="Picture 40" descr="you_don't_say">
            <a:hlinkClick r:id="" action="ppaction://noaction" highlightClick="1"/>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3513" y="3235325"/>
            <a:ext cx="11969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05" name="Picture 41" descr="did_you_know-">
            <a:hlinkClick r:id="" action="ppaction://noaction" highlightClick="1"/>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3513" y="2540000"/>
            <a:ext cx="11969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4460437"/>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1580"/>
                                        </p:tgtEl>
                                        <p:attrNameLst>
                                          <p:attrName>style.visibility</p:attrName>
                                        </p:attrNameLst>
                                      </p:cBhvr>
                                      <p:to>
                                        <p:strVal val="visible"/>
                                      </p:to>
                                    </p:set>
                                    <p:animEffect transition="in" filter="wipe(left)">
                                      <p:cBhvr>
                                        <p:cTn id="7" dur="500"/>
                                        <p:tgtEl>
                                          <p:spTgt spid="1515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nodePh="1">
                                  <p:stCondLst>
                                    <p:cond delay="0"/>
                                  </p:stCondLst>
                                  <p:endCondLst>
                                    <p:cond evt="begin" delay="0">
                                      <p:tn val="10"/>
                                    </p:cond>
                                  </p:endCondLst>
                                  <p:childTnLst>
                                    <p:set>
                                      <p:cBhvr>
                                        <p:cTn id="11" dur="1" fill="hold">
                                          <p:stCondLst>
                                            <p:cond delay="0"/>
                                          </p:stCondLst>
                                        </p:cTn>
                                        <p:tgtEl>
                                          <p:spTgt spid="151581">
                                            <p:txEl>
                                              <p:pRg st="0" end="0"/>
                                            </p:txEl>
                                          </p:spTgt>
                                        </p:tgtEl>
                                        <p:attrNameLst>
                                          <p:attrName>style.visibility</p:attrName>
                                        </p:attrNameLst>
                                      </p:cBhvr>
                                      <p:to>
                                        <p:strVal val="visible"/>
                                      </p:to>
                                    </p:set>
                                    <p:animEffect transition="in" filter="wipe(left)">
                                      <p:cBhvr>
                                        <p:cTn id="12" dur="500"/>
                                        <p:tgtEl>
                                          <p:spTgt spid="15158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1588">
                                            <p:txEl>
                                              <p:pRg st="0" end="0"/>
                                            </p:txEl>
                                          </p:spTgt>
                                        </p:tgtEl>
                                        <p:attrNameLst>
                                          <p:attrName>style.visibility</p:attrName>
                                        </p:attrNameLst>
                                      </p:cBhvr>
                                      <p:to>
                                        <p:strVal val="visible"/>
                                      </p:to>
                                    </p:set>
                                    <p:animEffect transition="in" filter="wipe(left)">
                                      <p:cBhvr>
                                        <p:cTn id="17" dur="500"/>
                                        <p:tgtEl>
                                          <p:spTgt spid="151588">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1588">
                                            <p:txEl>
                                              <p:pRg st="1" end="1"/>
                                            </p:txEl>
                                          </p:spTgt>
                                        </p:tgtEl>
                                        <p:attrNameLst>
                                          <p:attrName>style.visibility</p:attrName>
                                        </p:attrNameLst>
                                      </p:cBhvr>
                                      <p:to>
                                        <p:strVal val="visible"/>
                                      </p:to>
                                    </p:set>
                                    <p:animEffect transition="in" filter="wipe(left)">
                                      <p:cBhvr>
                                        <p:cTn id="22" dur="500"/>
                                        <p:tgtEl>
                                          <p:spTgt spid="15158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80" grpId="0" autoUpdateAnimBg="0"/>
      <p:bldP spid="151581" grpId="0" build="p" autoUpdateAnimBg="0"/>
      <p:bldP spid="151588"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6400800" y="6931025"/>
            <a:ext cx="2743200" cy="307975"/>
          </a:xfrm>
          <a:noFill/>
        </p:spPr>
        <p:txBody>
          <a:bodyPr>
            <a:normAutofit fontScale="90000"/>
          </a:bodyPr>
          <a:lstStyle/>
          <a:p>
            <a:pPr eaLnBrk="1" hangingPunct="1"/>
            <a:r>
              <a:rPr lang="en-US" altLang="en-US" smtClean="0">
                <a:solidFill>
                  <a:schemeClr val="bg1"/>
                </a:solidFill>
              </a:rPr>
              <a:t>Section 3-14</a:t>
            </a:r>
          </a:p>
        </p:txBody>
      </p:sp>
      <p:pic>
        <p:nvPicPr>
          <p:cNvPr id="90115" name="Picture 3" descr="aj-back">
            <a:hlinkClick r:id="" action="ppaction://hlinkshowjump?jump=previousslide" highlightClick="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2938"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6" name="Picture 4" descr="aj-exit">
            <a:hlinkClick r:id="" action="ppaction://hlinkshowjump?jump=endshow" highlightClick="1"/>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156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7" name="Picture 6" descr="aj-next">
            <a:hlinkClick r:id="" action="ppaction://hlinkshowjump?jump=nextslide" highlightClick="1"/>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521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8" name="Picture 14" descr="Section 3_Lecture Not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invGray">
          <a:xfrm>
            <a:off x="6699250" y="36513"/>
            <a:ext cx="24479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9" name="Picture 16" descr="aj-Bback">
            <a:hlinkClick r:id="rId6" action="ppaction://hlinksldjump" highlightClick="1"/>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42250" y="6423025"/>
            <a:ext cx="420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604" name="Text Box 28"/>
          <p:cNvSpPr txBox="1">
            <a:spLocks noChangeArrowheads="1"/>
          </p:cNvSpPr>
          <p:nvPr/>
        </p:nvSpPr>
        <p:spPr bwMode="auto">
          <a:xfrm>
            <a:off x="1744663" y="1187450"/>
            <a:ext cx="7323137" cy="47625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solidFill>
                  <a:srgbClr val="FF0000"/>
                </a:solidFill>
              </a:rPr>
              <a:t>The peoples of the Plains were nomads</a:t>
            </a:r>
            <a:r>
              <a:rPr lang="en-US" altLang="en-US" sz="2800" dirty="0">
                <a:solidFill>
                  <a:schemeClr val="bg1"/>
                </a:solidFill>
              </a:rPr>
              <a:t>.  </a:t>
            </a:r>
          </a:p>
        </p:txBody>
      </p:sp>
      <p:sp>
        <p:nvSpPr>
          <p:cNvPr id="152605" name="Text Box 29"/>
          <p:cNvSpPr txBox="1">
            <a:spLocks noChangeArrowheads="1"/>
          </p:cNvSpPr>
          <p:nvPr/>
        </p:nvSpPr>
        <p:spPr bwMode="auto">
          <a:xfrm>
            <a:off x="1744663" y="3663950"/>
            <a:ext cx="7170737" cy="47625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endParaRPr lang="en-US" altLang="en-US" sz="2800">
              <a:solidFill>
                <a:schemeClr val="bg1"/>
              </a:solidFill>
            </a:endParaRPr>
          </a:p>
        </p:txBody>
      </p:sp>
      <p:sp>
        <p:nvSpPr>
          <p:cNvPr id="90122" name="Text Box 30"/>
          <p:cNvSpPr txBox="1">
            <a:spLocks noChangeArrowheads="1"/>
          </p:cNvSpPr>
          <p:nvPr/>
        </p:nvSpPr>
        <p:spPr bwMode="black">
          <a:xfrm>
            <a:off x="1743075" y="639763"/>
            <a:ext cx="74009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Other Native North Americans</a:t>
            </a:r>
            <a:r>
              <a:rPr lang="en-US" altLang="en-US" sz="2800" b="1">
                <a:solidFill>
                  <a:srgbClr val="F2CB68"/>
                </a:solidFill>
              </a:rPr>
              <a:t> </a:t>
            </a:r>
            <a:r>
              <a:rPr lang="en-US" altLang="en-US" sz="2000" b="1">
                <a:solidFill>
                  <a:srgbClr val="F2CB68"/>
                </a:solidFill>
              </a:rPr>
              <a:t>(cont.)</a:t>
            </a:r>
            <a:r>
              <a:rPr lang="en-US" altLang="en-US" sz="2800" b="1">
                <a:solidFill>
                  <a:srgbClr val="F2CB68"/>
                </a:solidFill>
              </a:rPr>
              <a:t> </a:t>
            </a:r>
          </a:p>
        </p:txBody>
      </p:sp>
      <p:pic>
        <p:nvPicPr>
          <p:cNvPr id="90123" name="Picture 32" descr="mapchart">
            <a:hlinkClick r:id="" action="ppaction://noaction" highlightClick="1"/>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28050" y="652463"/>
            <a:ext cx="5397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24" name="Text Box 33"/>
          <p:cNvSpPr txBox="1">
            <a:spLocks noChangeArrowheads="1"/>
          </p:cNvSpPr>
          <p:nvPr/>
        </p:nvSpPr>
        <p:spPr bwMode="auto">
          <a:xfrm>
            <a:off x="7677150" y="6134100"/>
            <a:ext cx="1422400" cy="274638"/>
          </a:xfrm>
          <a:prstGeom prst="rect">
            <a:avLst/>
          </a:prstGeom>
          <a:noFill/>
          <a:ln>
            <a:noFill/>
          </a:ln>
          <a:effectLst>
            <a:outerShdw dist="17961" dir="8100000" algn="ctr" rotWithShape="0">
              <a:schemeClr val="tx1">
                <a:alpha val="50000"/>
              </a:schemeClr>
            </a:outerShdw>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Lst>
        </p:spPr>
        <p:txBody>
          <a:bodyPr rIns="4572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sz="1200" b="1">
                <a:solidFill>
                  <a:srgbClr val="F2CB68"/>
                </a:solidFill>
              </a:rPr>
              <a:t>(pages 31–33)</a:t>
            </a:r>
          </a:p>
        </p:txBody>
      </p:sp>
      <p:sp>
        <p:nvSpPr>
          <p:cNvPr id="90125" name="Text Box 36"/>
          <p:cNvSpPr txBox="1">
            <a:spLocks noChangeArrowheads="1"/>
          </p:cNvSpPr>
          <p:nvPr/>
        </p:nvSpPr>
        <p:spPr bwMode="black">
          <a:xfrm>
            <a:off x="2209800" y="6416675"/>
            <a:ext cx="438150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423" dir="9200147" algn="ctr" rotWithShape="0">
                    <a:schemeClr val="tx1">
                      <a:alpha val="50000"/>
                    </a:schemeClr>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lnSpc>
                <a:spcPct val="90000"/>
              </a:lnSpc>
              <a:spcBef>
                <a:spcPct val="50000"/>
              </a:spcBef>
            </a:pPr>
            <a:r>
              <a:rPr lang="en-US" altLang="en-US" sz="1200">
                <a:solidFill>
                  <a:srgbClr val="F6DB96"/>
                </a:solidFill>
              </a:rPr>
              <a:t>Click the mouse button or press the </a:t>
            </a:r>
            <a:br>
              <a:rPr lang="en-US" altLang="en-US" sz="1200">
                <a:solidFill>
                  <a:srgbClr val="F6DB96"/>
                </a:solidFill>
              </a:rPr>
            </a:br>
            <a:r>
              <a:rPr lang="en-US" altLang="en-US" sz="1200">
                <a:solidFill>
                  <a:srgbClr val="F6DB96"/>
                </a:solidFill>
              </a:rPr>
              <a:t>Space Bar to display the information.</a:t>
            </a:r>
          </a:p>
        </p:txBody>
      </p:sp>
      <p:sp>
        <p:nvSpPr>
          <p:cNvPr id="152613" name="Text Box 37"/>
          <p:cNvSpPr txBox="1">
            <a:spLocks noChangeArrowheads="1"/>
          </p:cNvSpPr>
          <p:nvPr/>
        </p:nvSpPr>
        <p:spPr bwMode="auto">
          <a:xfrm>
            <a:off x="1744663" y="1741488"/>
            <a:ext cx="7170737" cy="21844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solidFill>
                  <a:srgbClr val="FF0000"/>
                </a:solidFill>
              </a:rPr>
              <a:t>They</a:t>
            </a:r>
            <a:r>
              <a:rPr lang="en-US" altLang="en-US" sz="2800" dirty="0">
                <a:solidFill>
                  <a:schemeClr val="bg1"/>
                </a:solidFill>
              </a:rPr>
              <a:t> </a:t>
            </a:r>
            <a:r>
              <a:rPr lang="en-US" altLang="en-US" sz="2800" dirty="0"/>
              <a:t>hunted and farmed and </a:t>
            </a:r>
            <a:r>
              <a:rPr lang="en-US" altLang="en-US" sz="2800" dirty="0">
                <a:solidFill>
                  <a:srgbClr val="FF0000"/>
                </a:solidFill>
              </a:rPr>
              <a:t>built tents called tepee</a:t>
            </a:r>
            <a:r>
              <a:rPr lang="en-US" altLang="en-US" sz="2800" dirty="0">
                <a:solidFill>
                  <a:srgbClr val="FFFF00"/>
                </a:solidFill>
              </a:rPr>
              <a:t>s</a:t>
            </a:r>
            <a:r>
              <a:rPr lang="en-US" altLang="en-US" sz="2800" dirty="0">
                <a:solidFill>
                  <a:schemeClr val="bg1"/>
                </a:solidFill>
              </a:rPr>
              <a:t> </a:t>
            </a:r>
            <a:r>
              <a:rPr lang="en-US" altLang="en-US" sz="2800" dirty="0"/>
              <a:t>that they moved with them from place to place.  </a:t>
            </a:r>
          </a:p>
          <a:p>
            <a:pPr>
              <a:lnSpc>
                <a:spcPct val="90000"/>
              </a:lnSpc>
              <a:spcBef>
                <a:spcPct val="20000"/>
              </a:spcBef>
              <a:spcAft>
                <a:spcPct val="20000"/>
              </a:spcAft>
              <a:buFontTx/>
              <a:buChar char="•"/>
            </a:pPr>
            <a:r>
              <a:rPr lang="en-US" altLang="en-US" sz="2800" dirty="0"/>
              <a:t>They learned to tame wild horses and used them to hunt and fight. </a:t>
            </a:r>
          </a:p>
        </p:txBody>
      </p:sp>
      <p:pic>
        <p:nvPicPr>
          <p:cNvPr id="90127" name="Picture 40" descr="Help BTN">
            <a:hlinkClick r:id="" action="ppaction://noaction"/>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70713" y="6423025"/>
            <a:ext cx="42068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8" name="Picture 41" descr="you_don't_say">
            <a:hlinkClick r:id="" action="ppaction://noaction" highlightClick="1"/>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3513" y="3235325"/>
            <a:ext cx="11969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9" name="Picture 42" descr="did_you_know-">
            <a:hlinkClick r:id="" action="ppaction://noaction" highlightClick="1"/>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3513" y="2540000"/>
            <a:ext cx="11969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9939288"/>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2604"/>
                                        </p:tgtEl>
                                        <p:attrNameLst>
                                          <p:attrName>style.visibility</p:attrName>
                                        </p:attrNameLst>
                                      </p:cBhvr>
                                      <p:to>
                                        <p:strVal val="visible"/>
                                      </p:to>
                                    </p:set>
                                    <p:animEffect transition="in" filter="wipe(left)">
                                      <p:cBhvr>
                                        <p:cTn id="7" dur="500"/>
                                        <p:tgtEl>
                                          <p:spTgt spid="1526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nodePh="1">
                                  <p:stCondLst>
                                    <p:cond delay="0"/>
                                  </p:stCondLst>
                                  <p:endCondLst>
                                    <p:cond evt="begin" delay="0">
                                      <p:tn val="10"/>
                                    </p:cond>
                                  </p:endCondLst>
                                  <p:childTnLst>
                                    <p:set>
                                      <p:cBhvr>
                                        <p:cTn id="11" dur="1" fill="hold">
                                          <p:stCondLst>
                                            <p:cond delay="0"/>
                                          </p:stCondLst>
                                        </p:cTn>
                                        <p:tgtEl>
                                          <p:spTgt spid="152605">
                                            <p:txEl>
                                              <p:pRg st="0" end="0"/>
                                            </p:txEl>
                                          </p:spTgt>
                                        </p:tgtEl>
                                        <p:attrNameLst>
                                          <p:attrName>style.visibility</p:attrName>
                                        </p:attrNameLst>
                                      </p:cBhvr>
                                      <p:to>
                                        <p:strVal val="visible"/>
                                      </p:to>
                                    </p:set>
                                    <p:animEffect transition="in" filter="wipe(left)">
                                      <p:cBhvr>
                                        <p:cTn id="12" dur="500"/>
                                        <p:tgtEl>
                                          <p:spTgt spid="15260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2613">
                                            <p:txEl>
                                              <p:pRg st="0" end="0"/>
                                            </p:txEl>
                                          </p:spTgt>
                                        </p:tgtEl>
                                        <p:attrNameLst>
                                          <p:attrName>style.visibility</p:attrName>
                                        </p:attrNameLst>
                                      </p:cBhvr>
                                      <p:to>
                                        <p:strVal val="visible"/>
                                      </p:to>
                                    </p:set>
                                    <p:animEffect transition="in" filter="wipe(left)">
                                      <p:cBhvr>
                                        <p:cTn id="17" dur="500"/>
                                        <p:tgtEl>
                                          <p:spTgt spid="15261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2613">
                                            <p:txEl>
                                              <p:pRg st="1" end="1"/>
                                            </p:txEl>
                                          </p:spTgt>
                                        </p:tgtEl>
                                        <p:attrNameLst>
                                          <p:attrName>style.visibility</p:attrName>
                                        </p:attrNameLst>
                                      </p:cBhvr>
                                      <p:to>
                                        <p:strVal val="visible"/>
                                      </p:to>
                                    </p:set>
                                    <p:animEffect transition="in" filter="wipe(left)">
                                      <p:cBhvr>
                                        <p:cTn id="22" dur="500"/>
                                        <p:tgtEl>
                                          <p:spTgt spid="1526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604" grpId="0" autoUpdateAnimBg="0"/>
      <p:bldP spid="152605" grpId="0" build="p" autoUpdateAnimBg="0"/>
      <p:bldP spid="152613"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91142" name="Text Box 7"/>
          <p:cNvSpPr txBox="1">
            <a:spLocks noChangeArrowheads="1"/>
          </p:cNvSpPr>
          <p:nvPr/>
        </p:nvSpPr>
        <p:spPr bwMode="black">
          <a:xfrm>
            <a:off x="2209800" y="6416675"/>
            <a:ext cx="438150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423" dir="9200147" algn="ctr" rotWithShape="0">
                    <a:schemeClr val="tx1">
                      <a:alpha val="50000"/>
                    </a:schemeClr>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lnSpc>
                <a:spcPct val="90000"/>
              </a:lnSpc>
              <a:spcBef>
                <a:spcPct val="50000"/>
              </a:spcBef>
            </a:pPr>
            <a:r>
              <a:rPr lang="en-US" altLang="en-US" sz="1200">
                <a:solidFill>
                  <a:srgbClr val="F6DB96"/>
                </a:solidFill>
              </a:rPr>
              <a:t>Click the mouse button or press the </a:t>
            </a:r>
            <a:br>
              <a:rPr lang="en-US" altLang="en-US" sz="1200">
                <a:solidFill>
                  <a:srgbClr val="F6DB96"/>
                </a:solidFill>
              </a:rPr>
            </a:br>
            <a:r>
              <a:rPr lang="en-US" altLang="en-US" sz="1200">
                <a:solidFill>
                  <a:srgbClr val="F6DB96"/>
                </a:solidFill>
              </a:rPr>
              <a:t>Space Bar to display the information.</a:t>
            </a:r>
          </a:p>
        </p:txBody>
      </p:sp>
      <p:sp>
        <p:nvSpPr>
          <p:cNvPr id="404494" name="Text Box 14"/>
          <p:cNvSpPr txBox="1">
            <a:spLocks noChangeArrowheads="1"/>
          </p:cNvSpPr>
          <p:nvPr/>
        </p:nvSpPr>
        <p:spPr bwMode="auto">
          <a:xfrm>
            <a:off x="1744663" y="1187450"/>
            <a:ext cx="7323137" cy="12446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solidFill>
                  <a:schemeClr val="bg1"/>
                </a:solidFill>
              </a:rPr>
              <a:t>The </a:t>
            </a:r>
            <a:r>
              <a:rPr lang="en-US" altLang="en-US" sz="2800" dirty="0">
                <a:solidFill>
                  <a:srgbClr val="FF0000"/>
                </a:solidFill>
              </a:rPr>
              <a:t>peoples of the East, the Iroquois and the Cherokee</a:t>
            </a:r>
            <a:r>
              <a:rPr lang="en-US" altLang="en-US" sz="2800" dirty="0">
                <a:solidFill>
                  <a:schemeClr val="bg1"/>
                </a:solidFill>
              </a:rPr>
              <a:t>, </a:t>
            </a:r>
            <a:r>
              <a:rPr lang="en-US" altLang="en-US" sz="2800" dirty="0"/>
              <a:t>formed complex political systems of governing. </a:t>
            </a:r>
            <a:endParaRPr lang="en-US" altLang="en-US" sz="1600" b="1" dirty="0"/>
          </a:p>
        </p:txBody>
      </p:sp>
      <p:sp>
        <p:nvSpPr>
          <p:cNvPr id="404495" name="Text Box 15"/>
          <p:cNvSpPr txBox="1">
            <a:spLocks noChangeArrowheads="1"/>
          </p:cNvSpPr>
          <p:nvPr/>
        </p:nvSpPr>
        <p:spPr bwMode="auto">
          <a:xfrm>
            <a:off x="1744663" y="3663950"/>
            <a:ext cx="7170737" cy="47625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endParaRPr lang="en-US" altLang="en-US" sz="2800">
              <a:solidFill>
                <a:schemeClr val="bg1"/>
              </a:solidFill>
            </a:endParaRPr>
          </a:p>
        </p:txBody>
      </p:sp>
      <p:sp>
        <p:nvSpPr>
          <p:cNvPr id="91147" name="Text Box 16"/>
          <p:cNvSpPr txBox="1">
            <a:spLocks noChangeArrowheads="1"/>
          </p:cNvSpPr>
          <p:nvPr/>
        </p:nvSpPr>
        <p:spPr bwMode="black">
          <a:xfrm>
            <a:off x="1743075" y="639763"/>
            <a:ext cx="7400925"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dirty="0"/>
              <a:t>Other Native North Americans</a:t>
            </a:r>
            <a:r>
              <a:rPr lang="en-US" altLang="en-US" sz="2800" b="1" dirty="0"/>
              <a:t> </a:t>
            </a:r>
            <a:r>
              <a:rPr lang="en-US" altLang="en-US" sz="2000" b="1" dirty="0"/>
              <a:t>(cont.)</a:t>
            </a:r>
            <a:r>
              <a:rPr lang="en-US" altLang="en-US" sz="2800" b="1" dirty="0"/>
              <a:t> </a:t>
            </a:r>
          </a:p>
        </p:txBody>
      </p:sp>
      <p:sp>
        <p:nvSpPr>
          <p:cNvPr id="404499" name="Text Box 19"/>
          <p:cNvSpPr txBox="1">
            <a:spLocks noChangeArrowheads="1"/>
          </p:cNvSpPr>
          <p:nvPr/>
        </p:nvSpPr>
        <p:spPr bwMode="auto">
          <a:xfrm>
            <a:off x="1744663" y="2514600"/>
            <a:ext cx="6865937" cy="295275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solidFill>
                  <a:srgbClr val="FF0000"/>
                </a:solidFill>
              </a:rPr>
              <a:t>The Iroquois formed five groups</a:t>
            </a:r>
            <a:r>
              <a:rPr lang="en-US" altLang="en-US" sz="2800" dirty="0"/>
              <a:t>: the Onondaga, the Seneca, the Mohawk, the Oneida, and the Cayuga.  </a:t>
            </a:r>
          </a:p>
          <a:p>
            <a:pPr>
              <a:lnSpc>
                <a:spcPct val="90000"/>
              </a:lnSpc>
              <a:spcBef>
                <a:spcPct val="20000"/>
              </a:spcBef>
              <a:spcAft>
                <a:spcPct val="20000"/>
              </a:spcAft>
              <a:buFontTx/>
              <a:buChar char="•"/>
            </a:pPr>
            <a:r>
              <a:rPr lang="en-US" altLang="en-US" sz="2800" dirty="0"/>
              <a:t>Until the late 1500s when these groups formed </a:t>
            </a:r>
            <a:r>
              <a:rPr lang="en-US" altLang="en-US" sz="2800" dirty="0">
                <a:solidFill>
                  <a:srgbClr val="FF0000"/>
                </a:solidFill>
              </a:rPr>
              <a:t>called the Iroquois League, or Iroquois Confederacy, </a:t>
            </a:r>
            <a:r>
              <a:rPr lang="en-US" altLang="en-US" sz="2800" dirty="0"/>
              <a:t>they fought wars with one another. </a:t>
            </a:r>
          </a:p>
        </p:txBody>
      </p:sp>
    </p:spTree>
    <p:extLst>
      <p:ext uri="{BB962C8B-B14F-4D97-AF65-F5344CB8AC3E}">
        <p14:creationId xmlns:p14="http://schemas.microsoft.com/office/powerpoint/2010/main" val="4226159777"/>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4494"/>
                                        </p:tgtEl>
                                        <p:attrNameLst>
                                          <p:attrName>style.visibility</p:attrName>
                                        </p:attrNameLst>
                                      </p:cBhvr>
                                      <p:to>
                                        <p:strVal val="visible"/>
                                      </p:to>
                                    </p:set>
                                    <p:animEffect transition="in" filter="wipe(left)">
                                      <p:cBhvr>
                                        <p:cTn id="7" dur="500"/>
                                        <p:tgtEl>
                                          <p:spTgt spid="4044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nodePh="1">
                                  <p:stCondLst>
                                    <p:cond delay="0"/>
                                  </p:stCondLst>
                                  <p:endCondLst>
                                    <p:cond evt="begin" delay="0">
                                      <p:tn val="10"/>
                                    </p:cond>
                                  </p:endCondLst>
                                  <p:childTnLst>
                                    <p:set>
                                      <p:cBhvr>
                                        <p:cTn id="11" dur="1" fill="hold">
                                          <p:stCondLst>
                                            <p:cond delay="0"/>
                                          </p:stCondLst>
                                        </p:cTn>
                                        <p:tgtEl>
                                          <p:spTgt spid="404495">
                                            <p:txEl>
                                              <p:pRg st="0" end="0"/>
                                            </p:txEl>
                                          </p:spTgt>
                                        </p:tgtEl>
                                        <p:attrNameLst>
                                          <p:attrName>style.visibility</p:attrName>
                                        </p:attrNameLst>
                                      </p:cBhvr>
                                      <p:to>
                                        <p:strVal val="visible"/>
                                      </p:to>
                                    </p:set>
                                    <p:animEffect transition="in" filter="wipe(left)">
                                      <p:cBhvr>
                                        <p:cTn id="12" dur="500"/>
                                        <p:tgtEl>
                                          <p:spTgt spid="40449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4499">
                                            <p:txEl>
                                              <p:pRg st="0" end="0"/>
                                            </p:txEl>
                                          </p:spTgt>
                                        </p:tgtEl>
                                        <p:attrNameLst>
                                          <p:attrName>style.visibility</p:attrName>
                                        </p:attrNameLst>
                                      </p:cBhvr>
                                      <p:to>
                                        <p:strVal val="visible"/>
                                      </p:to>
                                    </p:set>
                                    <p:animEffect transition="in" filter="wipe(left)">
                                      <p:cBhvr>
                                        <p:cTn id="17" dur="500"/>
                                        <p:tgtEl>
                                          <p:spTgt spid="404499">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4499">
                                            <p:txEl>
                                              <p:pRg st="1" end="1"/>
                                            </p:txEl>
                                          </p:spTgt>
                                        </p:tgtEl>
                                        <p:attrNameLst>
                                          <p:attrName>style.visibility</p:attrName>
                                        </p:attrNameLst>
                                      </p:cBhvr>
                                      <p:to>
                                        <p:strVal val="visible"/>
                                      </p:to>
                                    </p:set>
                                    <p:animEffect transition="in" filter="wipe(left)">
                                      <p:cBhvr>
                                        <p:cTn id="22" dur="500"/>
                                        <p:tgtEl>
                                          <p:spTgt spid="4044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94" grpId="0" autoUpdateAnimBg="0"/>
      <p:bldP spid="404495" grpId="0" build="p" autoUpdateAnimBg="0"/>
      <p:bldP spid="404499"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rberlin.com/7th/Before_First_Global_Age/images_ch2/beringia"/>
          <p:cNvPicPr>
            <a:picLocks noChangeAspect="1" noChangeArrowheads="1"/>
          </p:cNvPicPr>
          <p:nvPr/>
        </p:nvPicPr>
        <p:blipFill>
          <a:blip r:embed="rId2" cstate="print">
            <a:duotone>
              <a:schemeClr val="accent3">
                <a:shade val="45000"/>
                <a:satMod val="135000"/>
              </a:schemeClr>
              <a:prstClr val="white"/>
            </a:duotone>
          </a:blip>
          <a:srcRect/>
          <a:stretch>
            <a:fillRect/>
          </a:stretch>
        </p:blipFill>
        <p:spPr bwMode="auto">
          <a:xfrm>
            <a:off x="609600" y="0"/>
            <a:ext cx="8534400" cy="7141621"/>
          </a:xfrm>
          <a:prstGeom prst="rect">
            <a:avLst/>
          </a:prstGeom>
          <a:noFill/>
        </p:spPr>
      </p:pic>
      <p:sp>
        <p:nvSpPr>
          <p:cNvPr id="9219" name="Title 1"/>
          <p:cNvSpPr>
            <a:spLocks noGrp="1"/>
          </p:cNvSpPr>
          <p:nvPr>
            <p:ph type="title"/>
          </p:nvPr>
        </p:nvSpPr>
        <p:spPr/>
        <p:txBody>
          <a:bodyPr/>
          <a:lstStyle/>
          <a:p>
            <a:r>
              <a:rPr lang="en-US" altLang="en-US" smtClean="0"/>
              <a:t>8-22 and 8-23</a:t>
            </a:r>
          </a:p>
        </p:txBody>
      </p:sp>
      <p:sp>
        <p:nvSpPr>
          <p:cNvPr id="9220"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rgbClr val="FF0000"/>
                </a:solidFill>
              </a:rPr>
              <a:t>Explain how people first came to the Americas.</a:t>
            </a:r>
          </a:p>
          <a:p>
            <a:endParaRPr lang="en-US" altLang="en-US" smtClean="0">
              <a:solidFill>
                <a:srgbClr val="FF0000"/>
              </a:solidFill>
            </a:endParaRPr>
          </a:p>
          <a:p>
            <a:r>
              <a:rPr lang="en-US" altLang="en-US" smtClean="0"/>
              <a:t>This is to be one of your essays on the test we will take next week. Prepare a good answer using your book be sure it answers who what when where and why.</a:t>
            </a:r>
          </a:p>
        </p:txBody>
      </p:sp>
    </p:spTree>
    <p:extLst>
      <p:ext uri="{BB962C8B-B14F-4D97-AF65-F5344CB8AC3E}">
        <p14:creationId xmlns:p14="http://schemas.microsoft.com/office/powerpoint/2010/main" val="5268680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10638" name="Text Box 14"/>
          <p:cNvSpPr txBox="1">
            <a:spLocks noChangeArrowheads="1"/>
          </p:cNvSpPr>
          <p:nvPr/>
        </p:nvSpPr>
        <p:spPr bwMode="auto">
          <a:xfrm>
            <a:off x="1744663" y="1187450"/>
            <a:ext cx="7323137" cy="157797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87000"/>
              </a:lnSpc>
              <a:spcBef>
                <a:spcPct val="17000"/>
              </a:spcBef>
              <a:spcAft>
                <a:spcPct val="17000"/>
              </a:spcAft>
              <a:buFontTx/>
              <a:buChar char="•"/>
            </a:pPr>
            <a:r>
              <a:rPr lang="en-US" altLang="en-US" sz="2800" dirty="0"/>
              <a:t>The peoples of the </a:t>
            </a:r>
            <a:r>
              <a:rPr lang="en-US" altLang="en-US" sz="2800" dirty="0">
                <a:solidFill>
                  <a:srgbClr val="FF0000"/>
                </a:solidFill>
              </a:rPr>
              <a:t>Southeast</a:t>
            </a:r>
            <a:r>
              <a:rPr lang="en-US" altLang="en-US" sz="2800" dirty="0"/>
              <a:t> were the Creek, Chickasaw, and </a:t>
            </a:r>
            <a:r>
              <a:rPr lang="en-US" altLang="en-US" sz="2800" dirty="0">
                <a:solidFill>
                  <a:srgbClr val="FF0000"/>
                </a:solidFill>
              </a:rPr>
              <a:t>Cherokee</a:t>
            </a:r>
            <a:r>
              <a:rPr lang="en-US" altLang="en-US" sz="2800" dirty="0"/>
              <a:t>. They farmed and adapted to the warmer woodlands climate of the south.</a:t>
            </a:r>
            <a:endParaRPr lang="en-US" altLang="en-US" sz="1600" b="1" dirty="0"/>
          </a:p>
        </p:txBody>
      </p:sp>
      <p:sp>
        <p:nvSpPr>
          <p:cNvPr id="92170" name="Text Box 16"/>
          <p:cNvSpPr txBox="1">
            <a:spLocks noChangeArrowheads="1"/>
          </p:cNvSpPr>
          <p:nvPr/>
        </p:nvSpPr>
        <p:spPr bwMode="black">
          <a:xfrm>
            <a:off x="1743075" y="639763"/>
            <a:ext cx="7400925"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dirty="0"/>
              <a:t>Other Native North Americans</a:t>
            </a:r>
            <a:r>
              <a:rPr lang="en-US" altLang="en-US" sz="2800" b="1" dirty="0"/>
              <a:t> </a:t>
            </a:r>
            <a:r>
              <a:rPr lang="en-US" altLang="en-US" sz="2000" b="1" dirty="0"/>
              <a:t>(cont.)</a:t>
            </a:r>
            <a:r>
              <a:rPr lang="en-US" altLang="en-US" sz="2800" b="1" dirty="0"/>
              <a:t> </a:t>
            </a:r>
          </a:p>
        </p:txBody>
      </p:sp>
    </p:spTree>
    <p:extLst>
      <p:ext uri="{BB962C8B-B14F-4D97-AF65-F5344CB8AC3E}">
        <p14:creationId xmlns:p14="http://schemas.microsoft.com/office/powerpoint/2010/main" val="2903647124"/>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0638"/>
                                        </p:tgtEl>
                                        <p:attrNameLst>
                                          <p:attrName>style.visibility</p:attrName>
                                        </p:attrNameLst>
                                      </p:cBhvr>
                                      <p:to>
                                        <p:strVal val="visible"/>
                                      </p:to>
                                    </p:set>
                                    <p:animEffect transition="in" filter="wipe(left)">
                                      <p:cBhvr>
                                        <p:cTn id="7" dur="500"/>
                                        <p:tgtEl>
                                          <p:spTgt spid="410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38"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endParaRPr lang="en-US" altLang="en-US" smtClean="0"/>
          </a:p>
        </p:txBody>
      </p:sp>
      <p:sp>
        <p:nvSpPr>
          <p:cNvPr id="94211" name="Content Placeholder 2"/>
          <p:cNvSpPr>
            <a:spLocks noGrp="1"/>
          </p:cNvSpPr>
          <p:nvPr>
            <p:ph idx="1"/>
          </p:nvPr>
        </p:nvSpPr>
        <p:spPr bwMode="auto">
          <a:xfrm>
            <a:off x="1219200" y="68580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How and why did early peoples come to the Americas?</a:t>
            </a:r>
          </a:p>
          <a:p>
            <a:r>
              <a:rPr lang="en-US" altLang="en-US" dirty="0" smtClean="0"/>
              <a:t>How did farming allow for the formation of large advanced civilizations?</a:t>
            </a:r>
          </a:p>
          <a:p>
            <a:r>
              <a:rPr lang="en-US" altLang="en-US" dirty="0" smtClean="0"/>
              <a:t>How did different Native American groups adapt to their environment? Discuss at least 3 groups. (use only groups that exist(</a:t>
            </a:r>
            <a:r>
              <a:rPr lang="en-US" altLang="en-US" dirty="0" err="1" smtClean="0"/>
              <a:t>ed</a:t>
            </a:r>
            <a:r>
              <a:rPr lang="en-US" altLang="en-US" dirty="0" smtClean="0"/>
              <a:t>) in what is now the United States)</a:t>
            </a:r>
          </a:p>
        </p:txBody>
      </p:sp>
    </p:spTree>
    <p:extLst>
      <p:ext uri="{BB962C8B-B14F-4D97-AF65-F5344CB8AC3E}">
        <p14:creationId xmlns:p14="http://schemas.microsoft.com/office/powerpoint/2010/main" val="6227474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endParaRPr lang="en-US" altLang="en-US" smtClean="0"/>
          </a:p>
        </p:txBody>
      </p:sp>
      <p:sp>
        <p:nvSpPr>
          <p:cNvPr id="95235" name="Content Placeholder 2"/>
          <p:cNvSpPr>
            <a:spLocks noGrp="1"/>
          </p:cNvSpPr>
          <p:nvPr>
            <p:ph idx="1"/>
          </p:nvPr>
        </p:nvSpPr>
        <p:spPr bwMode="auto">
          <a:xfrm>
            <a:off x="2286000" y="609600"/>
            <a:ext cx="6172200" cy="3200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Who wrote the Declaration of Independence?  Thomas Jefferson.</a:t>
            </a:r>
          </a:p>
          <a:p>
            <a:r>
              <a:rPr lang="en-US" altLang="en-US" dirty="0" smtClean="0"/>
              <a:t>When was the Declaration of Independence written? July 4</a:t>
            </a:r>
            <a:r>
              <a:rPr lang="en-US" altLang="en-US" baseline="30000" dirty="0" smtClean="0"/>
              <a:t>th</a:t>
            </a:r>
            <a:r>
              <a:rPr lang="en-US" altLang="en-US" dirty="0" smtClean="0"/>
              <a:t> 1776</a:t>
            </a:r>
          </a:p>
        </p:txBody>
      </p:sp>
    </p:spTree>
    <p:extLst>
      <p:ext uri="{BB962C8B-B14F-4D97-AF65-F5344CB8AC3E}">
        <p14:creationId xmlns:p14="http://schemas.microsoft.com/office/powerpoint/2010/main" val="36910729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0"/>
            <a:ext cx="6858000" cy="5943600"/>
          </a:xfrm>
        </p:spPr>
        <p:txBody>
          <a:bodyPr vert="horz" wrap="square" lIns="91440" tIns="45720" rIns="91440" bIns="45720" numCol="1" anchor="t" anchorCtr="0" compatLnSpc="1">
            <a:prstTxWarp prst="textNoShape">
              <a:avLst/>
            </a:prstTxWarp>
          </a:bodyPr>
          <a:lstStyle/>
          <a:p>
            <a:endParaRPr lang="en-US" altLang="en-US" dirty="0" smtClean="0">
              <a:solidFill>
                <a:srgbClr val="FFFF00"/>
              </a:solidFill>
            </a:endParaRPr>
          </a:p>
          <a:p>
            <a:pPr>
              <a:buFontTx/>
              <a:buNone/>
            </a:pPr>
            <a:r>
              <a:rPr lang="en-US" altLang="en-US" dirty="0" smtClean="0"/>
              <a:t>Come in and get quiet… I will collect these 5 bell ringers soon.</a:t>
            </a:r>
          </a:p>
          <a:p>
            <a:pPr>
              <a:buFontTx/>
              <a:buAutoNum type="arabicPeriod"/>
            </a:pPr>
            <a:r>
              <a:rPr lang="en-US" altLang="en-US" dirty="0" smtClean="0"/>
              <a:t>What I learned in 7</a:t>
            </a:r>
            <a:r>
              <a:rPr lang="en-US" altLang="en-US" baseline="30000" dirty="0" smtClean="0"/>
              <a:t>th</a:t>
            </a:r>
            <a:r>
              <a:rPr lang="en-US" altLang="en-US" dirty="0" smtClean="0"/>
              <a:t> grade</a:t>
            </a:r>
          </a:p>
          <a:p>
            <a:pPr>
              <a:buFontTx/>
              <a:buAutoNum type="arabicPeriod"/>
            </a:pPr>
            <a:r>
              <a:rPr lang="en-US" altLang="en-US" dirty="0" smtClean="0"/>
              <a:t>Who were the 1</a:t>
            </a:r>
            <a:r>
              <a:rPr lang="en-US" altLang="en-US" baseline="30000" dirty="0" smtClean="0"/>
              <a:t>st</a:t>
            </a:r>
            <a:r>
              <a:rPr lang="en-US" altLang="en-US" dirty="0" smtClean="0"/>
              <a:t> people in the Americas.</a:t>
            </a:r>
          </a:p>
          <a:p>
            <a:pPr>
              <a:buFontTx/>
              <a:buAutoNum type="arabicPeriod"/>
            </a:pPr>
            <a:r>
              <a:rPr lang="en-US" altLang="en-US" dirty="0" smtClean="0"/>
              <a:t>Responsibilities this year in my class.</a:t>
            </a:r>
          </a:p>
          <a:p>
            <a:pPr>
              <a:buFontTx/>
              <a:buAutoNum type="arabicPeriod"/>
            </a:pPr>
            <a:r>
              <a:rPr lang="en-US" altLang="en-US" dirty="0" smtClean="0"/>
              <a:t>How the 1</a:t>
            </a:r>
            <a:r>
              <a:rPr lang="en-US" altLang="en-US" baseline="30000" dirty="0" smtClean="0"/>
              <a:t>st</a:t>
            </a:r>
            <a:r>
              <a:rPr lang="en-US" altLang="en-US" dirty="0" smtClean="0"/>
              <a:t> people came to the Americas.</a:t>
            </a:r>
          </a:p>
          <a:p>
            <a:pPr>
              <a:buFontTx/>
              <a:buAutoNum type="arabicPeriod"/>
            </a:pPr>
            <a:r>
              <a:rPr lang="en-US" altLang="en-US" dirty="0" smtClean="0"/>
              <a:t>How did Farming lead to civilization.</a:t>
            </a:r>
          </a:p>
        </p:txBody>
      </p:sp>
    </p:spTree>
    <p:extLst>
      <p:ext uri="{BB962C8B-B14F-4D97-AF65-F5344CB8AC3E}">
        <p14:creationId xmlns:p14="http://schemas.microsoft.com/office/powerpoint/2010/main" val="31505262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log.americanfeast.com/images/1farming.jp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228600" y="-136525"/>
            <a:ext cx="9372600" cy="9142114"/>
          </a:xfrm>
          <a:prstGeom prst="rect">
            <a:avLst/>
          </a:prstGeom>
          <a:noFill/>
        </p:spPr>
      </p:pic>
      <p:sp>
        <p:nvSpPr>
          <p:cNvPr id="12291" name="Title 1"/>
          <p:cNvSpPr>
            <a:spLocks noGrp="1"/>
          </p:cNvSpPr>
          <p:nvPr>
            <p:ph type="title"/>
          </p:nvPr>
        </p:nvSpPr>
        <p:spPr/>
        <p:txBody>
          <a:bodyPr/>
          <a:lstStyle/>
          <a:p>
            <a:r>
              <a:rPr lang="en-US" altLang="en-US" smtClean="0"/>
              <a:t>8-26 and 8-29</a:t>
            </a:r>
          </a:p>
        </p:txBody>
      </p:sp>
      <p:sp>
        <p:nvSpPr>
          <p:cNvPr id="12292"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Explain how farming affected the early Americans.</a:t>
            </a:r>
          </a:p>
          <a:p>
            <a:r>
              <a:rPr lang="en-US" altLang="en-US" dirty="0" smtClean="0"/>
              <a:t>Why is farming necessary to form large civilizations</a:t>
            </a:r>
          </a:p>
        </p:txBody>
      </p:sp>
    </p:spTree>
    <p:extLst>
      <p:ext uri="{BB962C8B-B14F-4D97-AF65-F5344CB8AC3E}">
        <p14:creationId xmlns:p14="http://schemas.microsoft.com/office/powerpoint/2010/main" val="21922410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aj-back">
            <a:hlinkClick r:id="" action="ppaction://hlinkshowjump?jump=previousslide" highlightClick="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2938"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4" descr="aj-Bback">
            <a:hlinkClick r:id="rId3" action="ppaction://hlinksldjump" highlightClick="1"/>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2250" y="6423025"/>
            <a:ext cx="420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5" descr="aj-exit">
            <a:hlinkClick r:id="" action="ppaction://hlinkshowjump?jump=endshow" highlightClick="1"/>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2156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7" descr="aj-next">
            <a:hlinkClick r:id="" action="ppaction://hlinkshowjump?jump=nextslide" highlightClick="1"/>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85213" y="6423025"/>
            <a:ext cx="420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ctangle 9"/>
          <p:cNvSpPr>
            <a:spLocks noGrp="1" noChangeArrowheads="1"/>
          </p:cNvSpPr>
          <p:nvPr>
            <p:ph type="ctrTitle"/>
          </p:nvPr>
        </p:nvSpPr>
        <p:spPr>
          <a:xfrm>
            <a:off x="6400800" y="6931025"/>
            <a:ext cx="2743200" cy="307975"/>
          </a:xfrm>
          <a:noFill/>
        </p:spPr>
        <p:txBody>
          <a:bodyPr>
            <a:normAutofit fontScale="90000"/>
          </a:bodyPr>
          <a:lstStyle/>
          <a:p>
            <a:pPr eaLnBrk="1" hangingPunct="1"/>
            <a:r>
              <a:rPr lang="en-US" altLang="en-US" smtClean="0">
                <a:solidFill>
                  <a:schemeClr val="bg1"/>
                </a:solidFill>
              </a:rPr>
              <a:t>Introduction 2</a:t>
            </a:r>
          </a:p>
        </p:txBody>
      </p:sp>
      <p:sp>
        <p:nvSpPr>
          <p:cNvPr id="13322" name="Text Box 10"/>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Chapter Objectives</a:t>
            </a:r>
          </a:p>
        </p:txBody>
      </p:sp>
      <p:sp>
        <p:nvSpPr>
          <p:cNvPr id="17416" name="Text Box 13"/>
          <p:cNvSpPr txBox="1">
            <a:spLocks noChangeArrowheads="1"/>
          </p:cNvSpPr>
          <p:nvPr/>
        </p:nvSpPr>
        <p:spPr bwMode="black">
          <a:xfrm>
            <a:off x="2209800" y="6416675"/>
            <a:ext cx="438150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423" dir="9200147" algn="ctr" rotWithShape="0">
                    <a:schemeClr val="tx1">
                      <a:alpha val="50000"/>
                    </a:schemeClr>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lnSpc>
                <a:spcPct val="90000"/>
              </a:lnSpc>
              <a:spcBef>
                <a:spcPct val="50000"/>
              </a:spcBef>
            </a:pPr>
            <a:r>
              <a:rPr lang="en-US" altLang="en-US" sz="1200">
                <a:solidFill>
                  <a:srgbClr val="F6DB96"/>
                </a:solidFill>
              </a:rPr>
              <a:t>Click the mouse button or press the </a:t>
            </a:r>
            <a:br>
              <a:rPr lang="en-US" altLang="en-US" sz="1200">
                <a:solidFill>
                  <a:srgbClr val="F6DB96"/>
                </a:solidFill>
              </a:rPr>
            </a:br>
            <a:r>
              <a:rPr lang="en-US" altLang="en-US" sz="1200">
                <a:solidFill>
                  <a:srgbClr val="F6DB96"/>
                </a:solidFill>
              </a:rPr>
              <a:t>Space Bar to display the information.</a:t>
            </a:r>
          </a:p>
        </p:txBody>
      </p:sp>
      <p:sp>
        <p:nvSpPr>
          <p:cNvPr id="13326" name="Text Box 14"/>
          <p:cNvSpPr txBox="1">
            <a:spLocks noChangeArrowheads="1"/>
          </p:cNvSpPr>
          <p:nvPr/>
        </p:nvSpPr>
        <p:spPr bwMode="auto">
          <a:xfrm>
            <a:off x="1743075" y="1676400"/>
            <a:ext cx="6696075" cy="7493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a:solidFill>
                  <a:schemeClr val="bg1"/>
                </a:solidFill>
              </a:rPr>
              <a:t>Understand how the first people arrived in the Americas. </a:t>
            </a:r>
            <a:endParaRPr lang="en-US" altLang="en-US" sz="1600" b="1">
              <a:solidFill>
                <a:srgbClr val="F2CB68"/>
              </a:solidFill>
            </a:endParaRPr>
          </a:p>
        </p:txBody>
      </p:sp>
      <p:sp>
        <p:nvSpPr>
          <p:cNvPr id="13327" name="Text Box 15"/>
          <p:cNvSpPr txBox="1">
            <a:spLocks noChangeArrowheads="1"/>
          </p:cNvSpPr>
          <p:nvPr/>
        </p:nvSpPr>
        <p:spPr bwMode="auto">
          <a:xfrm>
            <a:off x="1743075" y="2479675"/>
            <a:ext cx="6932613" cy="804863"/>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dirty="0"/>
              <a:t>Cite the discovery that changed the lives of the early Native Americans</a:t>
            </a:r>
            <a:r>
              <a:rPr lang="en-US" altLang="en-US" sz="2800" dirty="0"/>
              <a:t>.</a:t>
            </a:r>
          </a:p>
        </p:txBody>
      </p:sp>
      <p:sp>
        <p:nvSpPr>
          <p:cNvPr id="13328" name="Text Box 16"/>
          <p:cNvSpPr txBox="1">
            <a:spLocks noChangeArrowheads="1"/>
          </p:cNvSpPr>
          <p:nvPr/>
        </p:nvSpPr>
        <p:spPr bwMode="black">
          <a:xfrm>
            <a:off x="1743075" y="1187450"/>
            <a:ext cx="7137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800" b="1" dirty="0">
                <a:solidFill>
                  <a:srgbClr val="8DC6DF"/>
                </a:solidFill>
              </a:rPr>
              <a:t>Section 1: Early Peoples</a:t>
            </a:r>
            <a:endParaRPr lang="en-US" altLang="en-US" sz="2800" dirty="0">
              <a:solidFill>
                <a:srgbClr val="8DC6DF"/>
              </a:solidFill>
            </a:endParaRPr>
          </a:p>
        </p:txBody>
      </p:sp>
      <p:pic>
        <p:nvPicPr>
          <p:cNvPr id="17420" name="Picture 19" descr="introduct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invGray">
          <a:xfrm>
            <a:off x="6662738" y="109538"/>
            <a:ext cx="24479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44" descr="skillbuilder_ss">
            <a:hlinkClick r:id="" action="ppaction://noaction"/>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3513" y="3930650"/>
            <a:ext cx="12065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Picture 52" descr="why_it_matters_trans">
            <a:hlinkClick r:id="" action="ppaction://noaction" highlightClick="1"/>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3513" y="3233738"/>
            <a:ext cx="120808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3" name="Picture 54" descr="causes_and_effects">
            <a:hlinkClick r:id="" action="ppaction://noaction" highlightClick="1"/>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3513" y="4624388"/>
            <a:ext cx="1196975"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4" name="Picture 55" descr="Help BTN">
            <a:hlinkClick r:id="" action="ppaction://noaction"/>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70713" y="6423025"/>
            <a:ext cx="42068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5" name="Picture 56" descr="us_facts">
            <a:hlinkClick r:id="rId12" action="ppaction://hlinkpres?slideindex=2&amp;slidetitle=Contents" highlightClick="1"/>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3513" y="2538413"/>
            <a:ext cx="120808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9139514"/>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3322"/>
                                        </p:tgtEl>
                                        <p:attrNameLst>
                                          <p:attrName>style.visibility</p:attrName>
                                        </p:attrNameLst>
                                      </p:cBhvr>
                                      <p:to>
                                        <p:strVal val="visible"/>
                                      </p:to>
                                    </p:set>
                                    <p:animEffect transition="in" filter="checkerboard(across)">
                                      <p:cBhvr>
                                        <p:cTn id="7" dur="500"/>
                                        <p:tgtEl>
                                          <p:spTgt spid="13322"/>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3328"/>
                                        </p:tgtEl>
                                        <p:attrNameLst>
                                          <p:attrName>style.visibility</p:attrName>
                                        </p:attrNameLst>
                                      </p:cBhvr>
                                      <p:to>
                                        <p:strVal val="visible"/>
                                      </p:to>
                                    </p:set>
                                    <p:animEffect transition="in" filter="wipe(up)">
                                      <p:cBhvr>
                                        <p:cTn id="11" dur="500"/>
                                        <p:tgtEl>
                                          <p:spTgt spid="13328"/>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326"/>
                                        </p:tgtEl>
                                        <p:attrNameLst>
                                          <p:attrName>style.visibility</p:attrName>
                                        </p:attrNameLst>
                                      </p:cBhvr>
                                      <p:to>
                                        <p:strVal val="visible"/>
                                      </p:to>
                                    </p:set>
                                    <p:animEffect transition="in" filter="wipe(left)">
                                      <p:cBhvr>
                                        <p:cTn id="15" dur="500"/>
                                        <p:tgtEl>
                                          <p:spTgt spid="1332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3327">
                                            <p:txEl>
                                              <p:pRg st="0" end="0"/>
                                            </p:txEl>
                                          </p:spTgt>
                                        </p:tgtEl>
                                        <p:attrNameLst>
                                          <p:attrName>style.visibility</p:attrName>
                                        </p:attrNameLst>
                                      </p:cBhvr>
                                      <p:to>
                                        <p:strVal val="visible"/>
                                      </p:to>
                                    </p:set>
                                    <p:animEffect transition="in" filter="wipe(left)">
                                      <p:cBhvr>
                                        <p:cTn id="20" dur="500"/>
                                        <p:tgtEl>
                                          <p:spTgt spid="133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2" grpId="0" autoUpdateAnimBg="0"/>
      <p:bldP spid="13326" grpId="0" autoUpdateAnimBg="0"/>
      <p:bldP spid="13327" grpId="0" build="p" autoUpdateAnimBg="0"/>
      <p:bldP spid="13328" grpId="0"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3022</Words>
  <Application>Microsoft Office PowerPoint</Application>
  <PresentationFormat>On-screen Show (4:3)</PresentationFormat>
  <Paragraphs>337</Paragraphs>
  <Slides>62</Slides>
  <Notes>0</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Office Theme</vt:lpstr>
      <vt:lpstr>Chapter 1 notes</vt:lpstr>
      <vt:lpstr>PowerPoint Presentation</vt:lpstr>
      <vt:lpstr>PowerPoint Presentation</vt:lpstr>
      <vt:lpstr>PowerPoint Presentation</vt:lpstr>
      <vt:lpstr>Who ate the last Pop Tart?</vt:lpstr>
      <vt:lpstr>8-22 and 8-23</vt:lpstr>
      <vt:lpstr>PowerPoint Presentation</vt:lpstr>
      <vt:lpstr>8-26 and 8-29</vt:lpstr>
      <vt:lpstr>Introduction 2</vt:lpstr>
      <vt:lpstr>Introduction 3</vt:lpstr>
      <vt:lpstr>Introduction 4</vt:lpstr>
      <vt:lpstr>Introduction 5</vt:lpstr>
      <vt:lpstr>Introduction 6</vt:lpstr>
      <vt:lpstr>Section 1-1</vt:lpstr>
      <vt:lpstr>Section 1-2</vt:lpstr>
      <vt:lpstr>Section 1-3</vt:lpstr>
      <vt:lpstr>Section 1-5</vt:lpstr>
      <vt:lpstr>Section 1-6</vt:lpstr>
      <vt:lpstr>Section 1-7</vt:lpstr>
      <vt:lpstr>Section 1-8</vt:lpstr>
      <vt:lpstr>Section 1-9</vt:lpstr>
      <vt:lpstr>Section 2-1</vt:lpstr>
      <vt:lpstr>Section 2-2</vt:lpstr>
      <vt:lpstr>Section 2-3</vt:lpstr>
      <vt:lpstr>Section 2-5</vt:lpstr>
      <vt:lpstr>PowerPoint Presentation</vt:lpstr>
      <vt:lpstr>Section 2-6</vt:lpstr>
      <vt:lpstr>Section 2-7</vt:lpstr>
      <vt:lpstr>PowerPoint Presentation</vt:lpstr>
      <vt:lpstr>Section 2-8</vt:lpstr>
      <vt:lpstr>Section 2-9</vt:lpstr>
      <vt:lpstr>Section 2-10</vt:lpstr>
      <vt:lpstr>Section 2-11</vt:lpstr>
      <vt:lpstr>Section 2-12</vt:lpstr>
      <vt:lpstr>Section 2-13</vt:lpstr>
      <vt:lpstr>Section 2-14</vt:lpstr>
      <vt:lpstr>PowerPoint Presentation</vt:lpstr>
      <vt:lpstr>Section 2-15</vt:lpstr>
      <vt:lpstr>Section 2-16</vt:lpstr>
      <vt:lpstr>Section 2-17</vt:lpstr>
      <vt:lpstr>Section 3-1</vt:lpstr>
      <vt:lpstr>Section 3-2</vt:lpstr>
      <vt:lpstr>Section 3-3</vt:lpstr>
      <vt:lpstr>Section 3-4</vt:lpstr>
      <vt:lpstr>Section 3-5</vt:lpstr>
      <vt:lpstr>PowerPoint Presentation</vt:lpstr>
      <vt:lpstr>Section 3-6</vt:lpstr>
      <vt:lpstr>Section 3-7</vt:lpstr>
      <vt:lpstr>PowerPoint Presentation</vt:lpstr>
      <vt:lpstr>Section 3-8</vt:lpstr>
      <vt:lpstr>PowerPoint Presentation</vt:lpstr>
      <vt:lpstr>Section 3-9</vt:lpstr>
      <vt:lpstr>Section 3-10</vt:lpstr>
      <vt:lpstr>Section 3-11</vt:lpstr>
      <vt:lpstr>PowerPoint Presentation</vt:lpstr>
      <vt:lpstr>PowerPoint Presentation</vt:lpstr>
      <vt:lpstr>Section 3-13</vt:lpstr>
      <vt:lpstr>Section 3-14</vt:lpstr>
      <vt:lpstr>PowerPoint Presentation</vt:lpstr>
      <vt:lpstr>PowerPoint Presentation</vt:lpstr>
      <vt:lpstr>PowerPoint Presentation</vt:lpstr>
      <vt:lpstr>PowerPoint Presentation</vt:lpstr>
    </vt:vector>
  </TitlesOfParts>
  <Company>Willow Springs R-IV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notes</dc:title>
  <dc:creator>Windows User</dc:creator>
  <cp:lastModifiedBy>Windows User</cp:lastModifiedBy>
  <cp:revision>2</cp:revision>
  <dcterms:created xsi:type="dcterms:W3CDTF">2016-08-05T19:30:23Z</dcterms:created>
  <dcterms:modified xsi:type="dcterms:W3CDTF">2016-08-05T19:48:15Z</dcterms:modified>
</cp:coreProperties>
</file>