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sldIdLst>
    <p:sldId id="260" r:id="rId2"/>
    <p:sldId id="265" r:id="rId3"/>
    <p:sldId id="266" r:id="rId4"/>
    <p:sldId id="267" r:id="rId5"/>
    <p:sldId id="269" r:id="rId6"/>
    <p:sldId id="270" r:id="rId7"/>
    <p:sldId id="271" r:id="rId8"/>
    <p:sldId id="272" r:id="rId9"/>
    <p:sldId id="275" r:id="rId10"/>
    <p:sldId id="276"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15" r:id="rId24"/>
    <p:sldId id="319" r:id="rId25"/>
    <p:sldId id="320" r:id="rId26"/>
    <p:sldId id="321" r:id="rId27"/>
    <p:sldId id="322" r:id="rId28"/>
    <p:sldId id="323" r:id="rId29"/>
    <p:sldId id="325" r:id="rId30"/>
    <p:sldId id="326" r:id="rId31"/>
    <p:sldId id="327" r:id="rId32"/>
    <p:sldId id="328" r:id="rId33"/>
    <p:sldId id="329" r:id="rId34"/>
    <p:sldId id="331" r:id="rId35"/>
    <p:sldId id="332" r:id="rId36"/>
    <p:sldId id="341" r:id="rId37"/>
    <p:sldId id="342" r:id="rId38"/>
    <p:sldId id="343" r:id="rId39"/>
    <p:sldId id="344" r:id="rId40"/>
    <p:sldId id="345" r:id="rId41"/>
    <p:sldId id="346" r:id="rId42"/>
    <p:sldId id="347" r:id="rId43"/>
    <p:sldId id="348" r:id="rId44"/>
    <p:sldId id="349" r:id="rId45"/>
    <p:sldId id="351" r:id="rId46"/>
    <p:sldId id="352" r:id="rId47"/>
    <p:sldId id="353" r:id="rId48"/>
    <p:sldId id="354" r:id="rId49"/>
    <p:sldId id="364" r:id="rId50"/>
    <p:sldId id="365" r:id="rId51"/>
    <p:sldId id="366" r:id="rId52"/>
    <p:sldId id="367" r:id="rId53"/>
    <p:sldId id="369" r:id="rId54"/>
    <p:sldId id="370" r:id="rId55"/>
    <p:sldId id="371" r:id="rId56"/>
    <p:sldId id="373" r:id="rId57"/>
    <p:sldId id="374" r:id="rId58"/>
    <p:sldId id="375" r:id="rId59"/>
    <p:sldId id="378" r:id="rId60"/>
    <p:sldId id="379" r:id="rId61"/>
    <p:sldId id="380" r:id="rId62"/>
    <p:sldId id="382" r:id="rId63"/>
    <p:sldId id="383" r:id="rId64"/>
    <p:sldId id="384" r:id="rId65"/>
    <p:sldId id="385" r:id="rId66"/>
    <p:sldId id="387" r:id="rId67"/>
    <p:sldId id="388" r:id="rId68"/>
    <p:sldId id="389" r:id="rId69"/>
    <p:sldId id="391" r:id="rId70"/>
    <p:sldId id="392" r:id="rId71"/>
    <p:sldId id="393" r:id="rId72"/>
    <p:sldId id="394" r:id="rId73"/>
    <p:sldId id="396" r:id="rId74"/>
    <p:sldId id="397" r:id="rId75"/>
    <p:sldId id="398" r:id="rId76"/>
    <p:sldId id="400"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93315B-3C1E-494E-BEF8-4935AEDC3B35}" type="datetimeFigureOut">
              <a:rPr lang="en-US" smtClean="0"/>
              <a:t>9/20/2016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672DA-481C-4560-A6BB-887E8C982F2B}" type="slidenum">
              <a:rPr lang="en-US" smtClean="0"/>
              <a:t>‹#›</a:t>
            </a:fld>
            <a:endParaRPr lang="en-US"/>
          </a:p>
        </p:txBody>
      </p:sp>
    </p:spTree>
    <p:extLst>
      <p:ext uri="{BB962C8B-B14F-4D97-AF65-F5344CB8AC3E}">
        <p14:creationId xmlns:p14="http://schemas.microsoft.com/office/powerpoint/2010/main" val="2151357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p:spPr>
        <p:txBody>
          <a:bodyPr/>
          <a:lstStyle/>
          <a:p>
            <a:endParaRPr lang="en-US" altLang="en-US" smtClean="0"/>
          </a:p>
        </p:txBody>
      </p:sp>
      <p:sp>
        <p:nvSpPr>
          <p:cNvPr id="188420" name="Slide Number Placeholder 3"/>
          <p:cNvSpPr>
            <a:spLocks noGrp="1"/>
          </p:cNvSpPr>
          <p:nvPr>
            <p:ph type="sldNum" sz="quarter" idx="5"/>
          </p:nvPr>
        </p:nvSpPr>
        <p:spPr>
          <a:noFill/>
        </p:spPr>
        <p:txBody>
          <a:bodyPr/>
          <a:lstStyle>
            <a:lvl1pPr defTabSz="912946">
              <a:defRPr sz="2400">
                <a:solidFill>
                  <a:schemeClr val="tx1"/>
                </a:solidFill>
                <a:latin typeface="Arial" charset="0"/>
              </a:defRPr>
            </a:lvl1pPr>
            <a:lvl2pPr marL="727868" indent="-279949" defTabSz="912946">
              <a:defRPr sz="2400">
                <a:solidFill>
                  <a:schemeClr val="tx1"/>
                </a:solidFill>
                <a:latin typeface="Arial" charset="0"/>
              </a:defRPr>
            </a:lvl2pPr>
            <a:lvl3pPr marL="1119797" indent="-223959" defTabSz="912946">
              <a:defRPr sz="2400">
                <a:solidFill>
                  <a:schemeClr val="tx1"/>
                </a:solidFill>
                <a:latin typeface="Arial" charset="0"/>
              </a:defRPr>
            </a:lvl3pPr>
            <a:lvl4pPr marL="1567716" indent="-223959" defTabSz="912946">
              <a:defRPr sz="2400">
                <a:solidFill>
                  <a:schemeClr val="tx1"/>
                </a:solidFill>
                <a:latin typeface="Arial" charset="0"/>
              </a:defRPr>
            </a:lvl4pPr>
            <a:lvl5pPr marL="2015635" indent="-223959" defTabSz="912946">
              <a:defRPr sz="2400">
                <a:solidFill>
                  <a:schemeClr val="tx1"/>
                </a:solidFill>
                <a:latin typeface="Arial" charset="0"/>
              </a:defRPr>
            </a:lvl5pPr>
            <a:lvl6pPr marL="2463554" indent="-223959" defTabSz="912946" eaLnBrk="0" fontAlgn="base" hangingPunct="0">
              <a:spcBef>
                <a:spcPct val="0"/>
              </a:spcBef>
              <a:spcAft>
                <a:spcPct val="0"/>
              </a:spcAft>
              <a:defRPr sz="2400">
                <a:solidFill>
                  <a:schemeClr val="tx1"/>
                </a:solidFill>
                <a:latin typeface="Arial" charset="0"/>
              </a:defRPr>
            </a:lvl6pPr>
            <a:lvl7pPr marL="2911472" indent="-223959" defTabSz="912946" eaLnBrk="0" fontAlgn="base" hangingPunct="0">
              <a:spcBef>
                <a:spcPct val="0"/>
              </a:spcBef>
              <a:spcAft>
                <a:spcPct val="0"/>
              </a:spcAft>
              <a:defRPr sz="2400">
                <a:solidFill>
                  <a:schemeClr val="tx1"/>
                </a:solidFill>
                <a:latin typeface="Arial" charset="0"/>
              </a:defRPr>
            </a:lvl7pPr>
            <a:lvl8pPr marL="3359391" indent="-223959" defTabSz="912946" eaLnBrk="0" fontAlgn="base" hangingPunct="0">
              <a:spcBef>
                <a:spcPct val="0"/>
              </a:spcBef>
              <a:spcAft>
                <a:spcPct val="0"/>
              </a:spcAft>
              <a:defRPr sz="2400">
                <a:solidFill>
                  <a:schemeClr val="tx1"/>
                </a:solidFill>
                <a:latin typeface="Arial" charset="0"/>
              </a:defRPr>
            </a:lvl8pPr>
            <a:lvl9pPr marL="3807310" indent="-223959" defTabSz="912946" eaLnBrk="0" fontAlgn="base" hangingPunct="0">
              <a:spcBef>
                <a:spcPct val="0"/>
              </a:spcBef>
              <a:spcAft>
                <a:spcPct val="0"/>
              </a:spcAft>
              <a:defRPr sz="2400">
                <a:solidFill>
                  <a:schemeClr val="tx1"/>
                </a:solidFill>
                <a:latin typeface="Arial" charset="0"/>
              </a:defRPr>
            </a:lvl9pPr>
          </a:lstStyle>
          <a:p>
            <a:fld id="{7D78A704-6793-4A59-9903-F34663F9F649}" type="slidenum">
              <a:rPr lang="en-US" altLang="en-US" sz="120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388A5F-A550-4572-B79F-190442F45612}"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96516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88A5F-A550-4572-B79F-190442F45612}"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956998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88A5F-A550-4572-B79F-190442F45612}"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2800393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388A5F-A550-4572-B79F-190442F45612}"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356309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388A5F-A550-4572-B79F-190442F45612}" type="datetimeFigureOut">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2457596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388A5F-A550-4572-B79F-190442F45612}"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4159506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388A5F-A550-4572-B79F-190442F45612}" type="datetimeFigureOut">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255587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388A5F-A550-4572-B79F-190442F45612}" type="datetimeFigureOut">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280373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88A5F-A550-4572-B79F-190442F45612}" type="datetimeFigureOut">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830387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88A5F-A550-4572-B79F-190442F45612}"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3195970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388A5F-A550-4572-B79F-190442F45612}" type="datetimeFigureOut">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B5DB8-310F-422D-9C6A-484470C45554}" type="slidenum">
              <a:rPr lang="en-US" smtClean="0"/>
              <a:t>‹#›</a:t>
            </a:fld>
            <a:endParaRPr lang="en-US"/>
          </a:p>
        </p:txBody>
      </p:sp>
    </p:spTree>
    <p:extLst>
      <p:ext uri="{BB962C8B-B14F-4D97-AF65-F5344CB8AC3E}">
        <p14:creationId xmlns:p14="http://schemas.microsoft.com/office/powerpoint/2010/main" val="14768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88A5F-A550-4572-B79F-190442F45612}" type="datetimeFigureOut">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B5DB8-310F-422D-9C6A-484470C45554}" type="slidenum">
              <a:rPr lang="en-US" smtClean="0"/>
              <a:t>‹#›</a:t>
            </a:fld>
            <a:endParaRPr lang="en-US"/>
          </a:p>
        </p:txBody>
      </p:sp>
    </p:spTree>
    <p:extLst>
      <p:ext uri="{BB962C8B-B14F-4D97-AF65-F5344CB8AC3E}">
        <p14:creationId xmlns:p14="http://schemas.microsoft.com/office/powerpoint/2010/main" val="191061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Prepare for the test over the colonies… There are 13 of them…</a:t>
            </a:r>
          </a:p>
          <a:p>
            <a:r>
              <a:rPr lang="en-US" dirty="0" smtClean="0"/>
              <a:t>Also </a:t>
            </a:r>
          </a:p>
          <a:p>
            <a:r>
              <a:rPr lang="en-US" dirty="0" smtClean="0"/>
              <a:t>When did Columbus “discover” America?</a:t>
            </a:r>
          </a:p>
          <a:p>
            <a:r>
              <a:rPr lang="en-US" dirty="0" smtClean="0"/>
              <a:t>When was the Declaration of Independence signed?</a:t>
            </a:r>
          </a:p>
          <a:p>
            <a:r>
              <a:rPr lang="en-US" dirty="0" smtClean="0"/>
              <a:t>Who Wrote it?</a:t>
            </a:r>
          </a:p>
          <a:p>
            <a:r>
              <a:rPr lang="en-US" dirty="0" smtClean="0"/>
              <a:t>If you don’t answer the last three correct I am throwing the test away.</a:t>
            </a:r>
            <a:endParaRPr lang="en-US" dirty="0"/>
          </a:p>
        </p:txBody>
      </p:sp>
    </p:spTree>
    <p:extLst>
      <p:ext uri="{BB962C8B-B14F-4D97-AF65-F5344CB8AC3E}">
        <p14:creationId xmlns:p14="http://schemas.microsoft.com/office/powerpoint/2010/main" val="1244402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04800"/>
            <a:ext cx="8229600" cy="6553200"/>
          </a:xfrm>
        </p:spPr>
        <p:txBody>
          <a:bodyPr>
            <a:normAutofit fontScale="85000" lnSpcReduction="20000"/>
          </a:bodyPr>
          <a:lstStyle/>
          <a:p>
            <a:pPr marL="0" indent="0">
              <a:buNone/>
            </a:pPr>
            <a:r>
              <a:rPr lang="en-US" dirty="0" smtClean="0"/>
              <a:t>	There were also hardships that were unique to certain parts of the new world. </a:t>
            </a:r>
            <a:r>
              <a:rPr lang="en-US" dirty="0" smtClean="0">
                <a:solidFill>
                  <a:srgbClr val="0070C0"/>
                </a:solidFill>
              </a:rPr>
              <a:t>The climate was different and challenging in both locations. </a:t>
            </a:r>
            <a:r>
              <a:rPr lang="en-US" dirty="0" smtClean="0">
                <a:solidFill>
                  <a:srgbClr val="7030A0"/>
                </a:solidFill>
              </a:rPr>
              <a:t>In Jamestown the warm swampy weather was good for tobacco, but also good for mosquitos that carried disease. In Massachusetts the brutal cold winter was tough for the colonists. </a:t>
            </a:r>
            <a:r>
              <a:rPr lang="en-US" dirty="0" smtClean="0">
                <a:solidFill>
                  <a:srgbClr val="0070C0"/>
                </a:solidFill>
              </a:rPr>
              <a:t>The colonists faced trouble growing crops but for different reasons. </a:t>
            </a:r>
            <a:r>
              <a:rPr lang="en-US" dirty="0" smtClean="0">
                <a:solidFill>
                  <a:srgbClr val="7030A0"/>
                </a:solidFill>
              </a:rPr>
              <a:t>In Jamestown they had no experience growing crops and they were busy looking for gold. In Massachusetts the land was rocky and not good for farming. </a:t>
            </a:r>
            <a:r>
              <a:rPr lang="en-US" dirty="0" smtClean="0">
                <a:solidFill>
                  <a:srgbClr val="0070C0"/>
                </a:solidFill>
              </a:rPr>
              <a:t>The leadership of the two colonies presented its own unique set of problems. </a:t>
            </a:r>
            <a:r>
              <a:rPr lang="en-US" dirty="0" smtClean="0">
                <a:solidFill>
                  <a:srgbClr val="7030A0"/>
                </a:solidFill>
              </a:rPr>
              <a:t>In Jamestown, everything depended upon John Smith and when he left for England troubles arose. In the New England Colonies, the leaders were very intolerant of other peoples religious beliefs. They forced colonists to leave if they didn’t share each others beliefs. </a:t>
            </a:r>
            <a:r>
              <a:rPr lang="en-US" b="1" dirty="0" smtClean="0"/>
              <a:t>The colonists faced many challenges, but it is how they overcame these obstacles that they became our founding fathers.</a:t>
            </a:r>
            <a:endParaRPr lang="en-US" b="1" dirty="0"/>
          </a:p>
        </p:txBody>
      </p:sp>
    </p:spTree>
    <p:extLst>
      <p:ext uri="{BB962C8B-B14F-4D97-AF65-F5344CB8AC3E}">
        <p14:creationId xmlns:p14="http://schemas.microsoft.com/office/powerpoint/2010/main" val="1386423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6" name="Text Box 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33797"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22538" name="Text Box 10"/>
          <p:cNvSpPr txBox="1">
            <a:spLocks noChangeArrowheads="1"/>
          </p:cNvSpPr>
          <p:nvPr/>
        </p:nvSpPr>
        <p:spPr bwMode="auto">
          <a:xfrm>
            <a:off x="1566863" y="1663700"/>
            <a:ext cx="6696075" cy="7572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a:solidFill>
                  <a:srgbClr val="FF0000"/>
                </a:solidFill>
              </a:rPr>
              <a:t>Jamestown became the first successfully established English colony in North America. </a:t>
            </a:r>
            <a:endParaRPr lang="en-US" altLang="en-US" sz="1600" b="1">
              <a:solidFill>
                <a:srgbClr val="FF0000"/>
              </a:solidFill>
            </a:endParaRPr>
          </a:p>
        </p:txBody>
      </p:sp>
      <p:sp>
        <p:nvSpPr>
          <p:cNvPr id="22539" name="Text Box 11"/>
          <p:cNvSpPr txBox="1">
            <a:spLocks noChangeArrowheads="1"/>
          </p:cNvSpPr>
          <p:nvPr/>
        </p:nvSpPr>
        <p:spPr bwMode="auto">
          <a:xfrm>
            <a:off x="1828800" y="3603625"/>
            <a:ext cx="6705600" cy="7572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rgbClr val="0070C0"/>
                </a:solidFill>
              </a:rPr>
              <a:t>charter A DOCUMENT THAT ALLOWS PEOPLE TO CREATE COLONIES</a:t>
            </a:r>
            <a:endParaRPr lang="en-US" altLang="en-US" sz="1600" b="1">
              <a:solidFill>
                <a:srgbClr val="0070C0"/>
              </a:solidFill>
            </a:endParaRPr>
          </a:p>
        </p:txBody>
      </p:sp>
      <p:sp>
        <p:nvSpPr>
          <p:cNvPr id="22540" name="Text Box 12"/>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22543" name="Text Box 15"/>
          <p:cNvSpPr txBox="1">
            <a:spLocks noChangeArrowheads="1"/>
          </p:cNvSpPr>
          <p:nvPr/>
        </p:nvSpPr>
        <p:spPr bwMode="black">
          <a:xfrm>
            <a:off x="1773238" y="2854325"/>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22544" name="Text Box 16"/>
          <p:cNvSpPr txBox="1">
            <a:spLocks noChangeArrowheads="1"/>
          </p:cNvSpPr>
          <p:nvPr/>
        </p:nvSpPr>
        <p:spPr bwMode="auto">
          <a:xfrm>
            <a:off x="1743075" y="4294188"/>
            <a:ext cx="6696075" cy="12366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rgbClr val="0070C0"/>
                </a:solidFill>
              </a:rPr>
              <a:t>joint-stock company A COMPANY WHERE INVESTORS BOUGHT STOCK </a:t>
            </a:r>
            <a:endParaRPr lang="en-US" altLang="en-US" sz="1600" b="1" dirty="0">
              <a:solidFill>
                <a:srgbClr val="0070C0"/>
              </a:solidFill>
            </a:endParaRPr>
          </a:p>
          <a:p>
            <a:pPr>
              <a:lnSpc>
                <a:spcPct val="90000"/>
              </a:lnSpc>
              <a:spcBef>
                <a:spcPct val="20000"/>
              </a:spcBef>
              <a:spcAft>
                <a:spcPct val="20000"/>
              </a:spcAft>
              <a:buFontTx/>
              <a:buChar char="•"/>
            </a:pPr>
            <a:r>
              <a:rPr lang="en-US" altLang="en-US" dirty="0">
                <a:solidFill>
                  <a:srgbClr val="0070C0"/>
                </a:solidFill>
              </a:rPr>
              <a:t>Burgesses A REPRESENTATIVE</a:t>
            </a:r>
          </a:p>
        </p:txBody>
      </p:sp>
    </p:spTree>
    <p:extLst>
      <p:ext uri="{BB962C8B-B14F-4D97-AF65-F5344CB8AC3E}">
        <p14:creationId xmlns:p14="http://schemas.microsoft.com/office/powerpoint/2010/main" val="263397896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checkerboard(across)">
                                      <p:cBhvr>
                                        <p:cTn id="7" dur="500"/>
                                        <p:tgtEl>
                                          <p:spTgt spid="2253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2540"/>
                                        </p:tgtEl>
                                        <p:attrNameLst>
                                          <p:attrName>style.visibility</p:attrName>
                                        </p:attrNameLst>
                                      </p:cBhvr>
                                      <p:to>
                                        <p:strVal val="visible"/>
                                      </p:to>
                                    </p:set>
                                    <p:animEffect transition="in" filter="wipe(up)">
                                      <p:cBhvr>
                                        <p:cTn id="11" dur="500"/>
                                        <p:tgtEl>
                                          <p:spTgt spid="2254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538"/>
                                        </p:tgtEl>
                                        <p:attrNameLst>
                                          <p:attrName>style.visibility</p:attrName>
                                        </p:attrNameLst>
                                      </p:cBhvr>
                                      <p:to>
                                        <p:strVal val="visible"/>
                                      </p:to>
                                    </p:set>
                                    <p:animEffect transition="in" filter="wipe(left)">
                                      <p:cBhvr>
                                        <p:cTn id="15" dur="500"/>
                                        <p:tgtEl>
                                          <p:spTgt spid="225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543"/>
                                        </p:tgtEl>
                                        <p:attrNameLst>
                                          <p:attrName>style.visibility</p:attrName>
                                        </p:attrNameLst>
                                      </p:cBhvr>
                                      <p:to>
                                        <p:strVal val="visible"/>
                                      </p:to>
                                    </p:set>
                                    <p:animEffect transition="in" filter="wipe(up)">
                                      <p:cBhvr>
                                        <p:cTn id="20" dur="500"/>
                                        <p:tgtEl>
                                          <p:spTgt spid="22543"/>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2539">
                                            <p:txEl>
                                              <p:pRg st="0" end="0"/>
                                            </p:txEl>
                                          </p:spTgt>
                                        </p:tgtEl>
                                        <p:attrNameLst>
                                          <p:attrName>style.visibility</p:attrName>
                                        </p:attrNameLst>
                                      </p:cBhvr>
                                      <p:to>
                                        <p:strVal val="visible"/>
                                      </p:to>
                                    </p:set>
                                    <p:animEffect transition="in" filter="wipe(left)">
                                      <p:cBhvr>
                                        <p:cTn id="24" dur="500"/>
                                        <p:tgtEl>
                                          <p:spTgt spid="22539">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544">
                                            <p:txEl>
                                              <p:pRg st="0" end="0"/>
                                            </p:txEl>
                                          </p:spTgt>
                                        </p:tgtEl>
                                        <p:attrNameLst>
                                          <p:attrName>style.visibility</p:attrName>
                                        </p:attrNameLst>
                                      </p:cBhvr>
                                      <p:to>
                                        <p:strVal val="visible"/>
                                      </p:to>
                                    </p:set>
                                    <p:animEffect transition="in" filter="wipe(left)">
                                      <p:cBhvr>
                                        <p:cTn id="29" dur="500"/>
                                        <p:tgtEl>
                                          <p:spTgt spid="22544">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4">
                                            <p:txEl>
                                              <p:pRg st="1" end="1"/>
                                            </p:txEl>
                                          </p:spTgt>
                                        </p:tgtEl>
                                        <p:attrNameLst>
                                          <p:attrName>style.visibility</p:attrName>
                                        </p:attrNameLst>
                                      </p:cBhvr>
                                      <p:to>
                                        <p:strVal val="visible"/>
                                      </p:to>
                                    </p:set>
                                    <p:animEffect transition="in" filter="wipe(left)">
                                      <p:cBhvr>
                                        <p:cTn id="34" dur="500"/>
                                        <p:tgtEl>
                                          <p:spTgt spid="225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utoUpdateAnimBg="0"/>
      <p:bldP spid="22538" grpId="0" autoUpdateAnimBg="0"/>
      <p:bldP spid="22539" grpId="0" build="p" autoUpdateAnimBg="0" advAuto="0"/>
      <p:bldP spid="22540" grpId="0" autoUpdateAnimBg="0"/>
      <p:bldP spid="22543" grpId="0" autoUpdateAnimBg="0"/>
      <p:bldP spid="2254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3569" name="Text Box 17"/>
          <p:cNvSpPr txBox="1">
            <a:spLocks noChangeArrowheads="1"/>
          </p:cNvSpPr>
          <p:nvPr/>
        </p:nvSpPr>
        <p:spPr bwMode="auto">
          <a:xfrm>
            <a:off x="1668463" y="1676400"/>
            <a:ext cx="7019925" cy="1422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t>Organizing Information</a:t>
            </a:r>
            <a:r>
              <a:rPr lang="en-US" altLang="en-US"/>
              <a:t>  As you read Section 1, re-create the diagram shown on page 70 of your textbook and describe the economy and government of Jamestown. </a:t>
            </a:r>
            <a:endParaRPr lang="en-US" altLang="en-US" sz="1600" b="1"/>
          </a:p>
        </p:txBody>
      </p:sp>
      <p:sp>
        <p:nvSpPr>
          <p:cNvPr id="23570" name="Text Box 18"/>
          <p:cNvSpPr txBox="1">
            <a:spLocks noChangeArrowheads="1"/>
          </p:cNvSpPr>
          <p:nvPr/>
        </p:nvSpPr>
        <p:spPr bwMode="auto">
          <a:xfrm>
            <a:off x="1371600" y="5729288"/>
            <a:ext cx="7019925" cy="42068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t>what crop saved the people of Jamestown. </a:t>
            </a:r>
            <a:endParaRPr lang="en-US" altLang="en-US" sz="1600" b="1"/>
          </a:p>
        </p:txBody>
      </p:sp>
      <p:sp>
        <p:nvSpPr>
          <p:cNvPr id="23571" name="Text Box 1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23572" name="Text Box 20"/>
          <p:cNvSpPr txBox="1">
            <a:spLocks noChangeArrowheads="1"/>
          </p:cNvSpPr>
          <p:nvPr/>
        </p:nvSpPr>
        <p:spPr bwMode="black">
          <a:xfrm>
            <a:off x="1550988" y="487680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23573" name="Text Box 21"/>
          <p:cNvSpPr txBox="1">
            <a:spLocks noChangeArrowheads="1"/>
          </p:cNvSpPr>
          <p:nvPr/>
        </p:nvSpPr>
        <p:spPr bwMode="auto">
          <a:xfrm>
            <a:off x="1436688" y="5308600"/>
            <a:ext cx="69437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t>how the colonists received political rights.</a:t>
            </a:r>
            <a:endParaRPr lang="en-US" altLang="en-US" sz="1600" b="1"/>
          </a:p>
        </p:txBody>
      </p:sp>
      <p:graphicFrame>
        <p:nvGraphicFramePr>
          <p:cNvPr id="2" name="Table 1"/>
          <p:cNvGraphicFramePr>
            <a:graphicFrameLocks noGrp="1"/>
          </p:cNvGraphicFramePr>
          <p:nvPr>
            <p:extLst>
              <p:ext uri="{D42A27DB-BD31-4B8C-83A1-F6EECF244321}">
                <p14:modId xmlns:p14="http://schemas.microsoft.com/office/powerpoint/2010/main" val="4050308222"/>
              </p:ext>
            </p:extLst>
          </p:nvPr>
        </p:nvGraphicFramePr>
        <p:xfrm>
          <a:off x="1743075" y="3098800"/>
          <a:ext cx="6096000" cy="1656318"/>
        </p:xfrm>
        <a:graphic>
          <a:graphicData uri="http://schemas.openxmlformats.org/drawingml/2006/table">
            <a:tbl>
              <a:tblPr firstRow="1" bandRow="1">
                <a:tableStyleId>{5C22544A-7EE6-4342-B048-85BDC9FD1C3A}</a:tableStyleId>
              </a:tblPr>
              <a:tblGrid>
                <a:gridCol w="3048000"/>
                <a:gridCol w="3048000"/>
              </a:tblGrid>
              <a:tr h="370946">
                <a:tc>
                  <a:txBody>
                    <a:bodyPr/>
                    <a:lstStyle/>
                    <a:p>
                      <a:r>
                        <a:rPr lang="en-US" sz="1800" dirty="0" smtClean="0"/>
                        <a:t>Jamestown</a:t>
                      </a:r>
                      <a:endParaRPr lang="en-US" sz="1800" dirty="0"/>
                    </a:p>
                  </a:txBody>
                  <a:tcPr marT="45733" marB="45733"/>
                </a:tc>
                <a:tc>
                  <a:txBody>
                    <a:bodyPr/>
                    <a:lstStyle/>
                    <a:p>
                      <a:r>
                        <a:rPr lang="en-US" sz="1800" dirty="0" smtClean="0"/>
                        <a:t>Description</a:t>
                      </a:r>
                      <a:endParaRPr lang="en-US" sz="1800" dirty="0"/>
                    </a:p>
                  </a:txBody>
                  <a:tcPr marT="45733" marB="45733"/>
                </a:tc>
              </a:tr>
              <a:tr h="370946">
                <a:tc>
                  <a:txBody>
                    <a:bodyPr/>
                    <a:lstStyle/>
                    <a:p>
                      <a:r>
                        <a:rPr lang="en-US" sz="1800" dirty="0" smtClean="0">
                          <a:solidFill>
                            <a:srgbClr val="FF0000"/>
                          </a:solidFill>
                        </a:rPr>
                        <a:t>Economy</a:t>
                      </a:r>
                      <a:endParaRPr lang="en-US" sz="1800" dirty="0">
                        <a:solidFill>
                          <a:srgbClr val="FF0000"/>
                        </a:solidFill>
                      </a:endParaRPr>
                    </a:p>
                  </a:txBody>
                  <a:tcPr marT="45733" marB="45733"/>
                </a:tc>
                <a:tc>
                  <a:txBody>
                    <a:bodyPr/>
                    <a:lstStyle/>
                    <a:p>
                      <a:r>
                        <a:rPr lang="en-US" sz="1800" dirty="0" smtClean="0">
                          <a:solidFill>
                            <a:srgbClr val="FF0000"/>
                          </a:solidFill>
                        </a:rPr>
                        <a:t>Based on Tobacco</a:t>
                      </a:r>
                      <a:endParaRPr lang="en-US" sz="1800" dirty="0">
                        <a:solidFill>
                          <a:srgbClr val="FF0000"/>
                        </a:solidFill>
                      </a:endParaRPr>
                    </a:p>
                  </a:txBody>
                  <a:tcPr marT="45733" marB="45733"/>
                </a:tc>
              </a:tr>
              <a:tr h="370946">
                <a:tc>
                  <a:txBody>
                    <a:bodyPr/>
                    <a:lstStyle/>
                    <a:p>
                      <a:r>
                        <a:rPr lang="en-US" sz="1800" dirty="0" smtClean="0">
                          <a:solidFill>
                            <a:srgbClr val="FF0000"/>
                          </a:solidFill>
                        </a:rPr>
                        <a:t>Government</a:t>
                      </a:r>
                      <a:endParaRPr lang="en-US" sz="1800" dirty="0">
                        <a:solidFill>
                          <a:srgbClr val="FF0000"/>
                        </a:solidFill>
                      </a:endParaRPr>
                    </a:p>
                  </a:txBody>
                  <a:tcPr marT="45733" marB="45733"/>
                </a:tc>
                <a:tc>
                  <a:txBody>
                    <a:bodyPr/>
                    <a:lstStyle/>
                    <a:p>
                      <a:r>
                        <a:rPr lang="en-US" sz="1800" dirty="0" smtClean="0">
                          <a:solidFill>
                            <a:srgbClr val="FF0000"/>
                          </a:solidFill>
                        </a:rPr>
                        <a:t>A</a:t>
                      </a:r>
                      <a:r>
                        <a:rPr lang="en-US" sz="1800" baseline="0" dirty="0" smtClean="0">
                          <a:solidFill>
                            <a:srgbClr val="FF0000"/>
                          </a:solidFill>
                        </a:rPr>
                        <a:t> basic form of representation known as the House of Burgesses existed.</a:t>
                      </a:r>
                      <a:endParaRPr lang="en-US" sz="1800" dirty="0">
                        <a:solidFill>
                          <a:srgbClr val="FF0000"/>
                        </a:solidFill>
                      </a:endParaRPr>
                    </a:p>
                  </a:txBody>
                  <a:tcPr marT="45733" marB="45733"/>
                </a:tc>
              </a:tr>
            </a:tbl>
          </a:graphicData>
        </a:graphic>
      </p:graphicFrame>
    </p:spTree>
    <p:extLst>
      <p:ext uri="{BB962C8B-B14F-4D97-AF65-F5344CB8AC3E}">
        <p14:creationId xmlns:p14="http://schemas.microsoft.com/office/powerpoint/2010/main" val="279792130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71"/>
                                        </p:tgtEl>
                                        <p:attrNameLst>
                                          <p:attrName>style.visibility</p:attrName>
                                        </p:attrNameLst>
                                      </p:cBhvr>
                                      <p:to>
                                        <p:strVal val="visible"/>
                                      </p:to>
                                    </p:set>
                                    <p:animEffect transition="in" filter="wipe(up)">
                                      <p:cBhvr>
                                        <p:cTn id="7" dur="500"/>
                                        <p:tgtEl>
                                          <p:spTgt spid="2357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69"/>
                                        </p:tgtEl>
                                        <p:attrNameLst>
                                          <p:attrName>style.visibility</p:attrName>
                                        </p:attrNameLst>
                                      </p:cBhvr>
                                      <p:to>
                                        <p:strVal val="visible"/>
                                      </p:to>
                                    </p:set>
                                    <p:animEffect transition="in" filter="wipe(left)">
                                      <p:cBhvr>
                                        <p:cTn id="11" dur="500"/>
                                        <p:tgtEl>
                                          <p:spTgt spid="235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3572"/>
                                        </p:tgtEl>
                                        <p:attrNameLst>
                                          <p:attrName>style.visibility</p:attrName>
                                        </p:attrNameLst>
                                      </p:cBhvr>
                                      <p:to>
                                        <p:strVal val="visible"/>
                                      </p:to>
                                    </p:set>
                                    <p:animEffect transition="in" filter="wipe(up)">
                                      <p:cBhvr>
                                        <p:cTn id="16" dur="500"/>
                                        <p:tgtEl>
                                          <p:spTgt spid="23572"/>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3570">
                                            <p:txEl>
                                              <p:pRg st="0" end="0"/>
                                            </p:txEl>
                                          </p:spTgt>
                                        </p:tgtEl>
                                        <p:attrNameLst>
                                          <p:attrName>style.visibility</p:attrName>
                                        </p:attrNameLst>
                                      </p:cBhvr>
                                      <p:to>
                                        <p:strVal val="visible"/>
                                      </p:to>
                                    </p:set>
                                    <p:animEffect transition="in" filter="wipe(left)">
                                      <p:cBhvr>
                                        <p:cTn id="20" dur="500"/>
                                        <p:tgtEl>
                                          <p:spTgt spid="2357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573">
                                            <p:txEl>
                                              <p:pRg st="0" end="0"/>
                                            </p:txEl>
                                          </p:spTgt>
                                        </p:tgtEl>
                                        <p:attrNameLst>
                                          <p:attrName>style.visibility</p:attrName>
                                        </p:attrNameLst>
                                      </p:cBhvr>
                                      <p:to>
                                        <p:strVal val="visible"/>
                                      </p:to>
                                    </p:set>
                                    <p:animEffect transition="in" filter="wipe(left)">
                                      <p:cBhvr>
                                        <p:cTn id="25" dur="500"/>
                                        <p:tgtEl>
                                          <p:spTgt spid="235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9" grpId="0" autoUpdateAnimBg="0"/>
      <p:bldP spid="23570" grpId="0" build="p" autoUpdateAnimBg="0" advAuto="0"/>
      <p:bldP spid="23571" grpId="0" autoUpdateAnimBg="0"/>
      <p:bldP spid="23572" grpId="0" autoUpdateAnimBg="0"/>
      <p:bldP spid="2357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24593" name="Text Box 17"/>
          <p:cNvSpPr txBox="1">
            <a:spLocks noChangeArrowheads="1"/>
          </p:cNvSpPr>
          <p:nvPr/>
        </p:nvSpPr>
        <p:spPr bwMode="auto">
          <a:xfrm>
            <a:off x="1743075" y="1676400"/>
            <a:ext cx="70199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Economic Factors</a:t>
            </a:r>
            <a:r>
              <a:rPr lang="en-US" altLang="en-US">
                <a:solidFill>
                  <a:schemeClr val="bg1"/>
                </a:solidFill>
              </a:rPr>
              <a:t>  Many settlers journeyed to America with the hope of making a fortune.</a:t>
            </a:r>
            <a:endParaRPr lang="en-US" altLang="en-US" sz="1600" b="1">
              <a:solidFill>
                <a:srgbClr val="F2CB68"/>
              </a:solidFill>
            </a:endParaRPr>
          </a:p>
        </p:txBody>
      </p:sp>
      <p:sp>
        <p:nvSpPr>
          <p:cNvPr id="24594" name="Text Box 18"/>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295857760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594"/>
                                        </p:tgtEl>
                                        <p:attrNameLst>
                                          <p:attrName>style.visibility</p:attrName>
                                        </p:attrNameLst>
                                      </p:cBhvr>
                                      <p:to>
                                        <p:strVal val="visible"/>
                                      </p:to>
                                    </p:set>
                                    <p:animEffect transition="in" filter="wipe(up)">
                                      <p:cBhvr>
                                        <p:cTn id="7" dur="500"/>
                                        <p:tgtEl>
                                          <p:spTgt spid="245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593"/>
                                        </p:tgtEl>
                                        <p:attrNameLst>
                                          <p:attrName>style.visibility</p:attrName>
                                        </p:attrNameLst>
                                      </p:cBhvr>
                                      <p:to>
                                        <p:strVal val="visible"/>
                                      </p:to>
                                    </p:set>
                                    <p:animEffect transition="in" filter="wipe(left)">
                                      <p:cBhvr>
                                        <p:cTn id="11" dur="5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utoUpdateAnimBg="0"/>
      <p:bldP spid="2459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26640" name="Text Box 16"/>
          <p:cNvSpPr txBox="1">
            <a:spLocks noChangeArrowheads="1"/>
          </p:cNvSpPr>
          <p:nvPr/>
        </p:nvSpPr>
        <p:spPr bwMode="black">
          <a:xfrm>
            <a:off x="1743075" y="639763"/>
            <a:ext cx="6562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in America </a:t>
            </a:r>
          </a:p>
        </p:txBody>
      </p:sp>
      <p:sp>
        <p:nvSpPr>
          <p:cNvPr id="26641" name="Text Box 17"/>
          <p:cNvSpPr txBox="1">
            <a:spLocks noChangeArrowheads="1"/>
          </p:cNvSpPr>
          <p:nvPr/>
        </p:nvSpPr>
        <p:spPr bwMode="auto">
          <a:xfrm>
            <a:off x="1011238" y="1177925"/>
            <a:ext cx="7246937" cy="844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rgbClr val="FF0000"/>
                </a:solidFill>
              </a:rPr>
              <a:t>The English defeat of the Spanish Armada ended Spanish control of the seas. </a:t>
            </a:r>
            <a:endParaRPr lang="en-US" altLang="en-US" sz="1600" b="1" dirty="0">
              <a:solidFill>
                <a:srgbClr val="FF0000"/>
              </a:solidFill>
            </a:endParaRPr>
          </a:p>
        </p:txBody>
      </p:sp>
      <p:sp>
        <p:nvSpPr>
          <p:cNvPr id="26655" name="Text Box 31"/>
          <p:cNvSpPr txBox="1">
            <a:spLocks noChangeArrowheads="1"/>
          </p:cNvSpPr>
          <p:nvPr/>
        </p:nvSpPr>
        <p:spPr bwMode="auto">
          <a:xfrm>
            <a:off x="1038225" y="2286000"/>
            <a:ext cx="7399338" cy="21256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t>England and other European nations could begin colonies in North America because it was now safe to sail the waters.  </a:t>
            </a:r>
          </a:p>
          <a:p>
            <a:pPr>
              <a:lnSpc>
                <a:spcPct val="88000"/>
              </a:lnSpc>
              <a:spcBef>
                <a:spcPct val="18000"/>
              </a:spcBef>
              <a:spcAft>
                <a:spcPct val="18000"/>
              </a:spcAft>
              <a:buFontTx/>
              <a:buChar char="•"/>
            </a:pPr>
            <a:r>
              <a:rPr lang="en-US" altLang="en-US" sz="2800" dirty="0"/>
              <a:t>In 1583 </a:t>
            </a:r>
            <a:r>
              <a:rPr lang="en-US" altLang="en-US" sz="2800" dirty="0">
                <a:solidFill>
                  <a:srgbClr val="FF0000"/>
                </a:solidFill>
              </a:rPr>
              <a:t>Sir Humphrey Gilbert claimed Newfoundland for Queen Elizabeth.</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37847420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checkerboard(across)">
                                      <p:cBhvr>
                                        <p:cTn id="7" dur="500"/>
                                        <p:tgtEl>
                                          <p:spTgt spid="2664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641"/>
                                        </p:tgtEl>
                                        <p:attrNameLst>
                                          <p:attrName>style.visibility</p:attrName>
                                        </p:attrNameLst>
                                      </p:cBhvr>
                                      <p:to>
                                        <p:strVal val="visible"/>
                                      </p:to>
                                    </p:set>
                                    <p:animEffect transition="in" filter="wipe(left)">
                                      <p:cBhvr>
                                        <p:cTn id="11" dur="500"/>
                                        <p:tgtEl>
                                          <p:spTgt spid="2664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6655">
                                            <p:txEl>
                                              <p:pRg st="0" end="0"/>
                                            </p:txEl>
                                          </p:spTgt>
                                        </p:tgtEl>
                                        <p:attrNameLst>
                                          <p:attrName>style.visibility</p:attrName>
                                        </p:attrNameLst>
                                      </p:cBhvr>
                                      <p:to>
                                        <p:strVal val="visible"/>
                                      </p:to>
                                    </p:set>
                                    <p:animEffect transition="in" filter="wipe(left)">
                                      <p:cBhvr>
                                        <p:cTn id="16" dur="500"/>
                                        <p:tgtEl>
                                          <p:spTgt spid="2665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6655">
                                            <p:txEl>
                                              <p:pRg st="1" end="1"/>
                                            </p:txEl>
                                          </p:spTgt>
                                        </p:tgtEl>
                                        <p:attrNameLst>
                                          <p:attrName>style.visibility</p:attrName>
                                        </p:attrNameLst>
                                      </p:cBhvr>
                                      <p:to>
                                        <p:strVal val="visible"/>
                                      </p:to>
                                    </p:set>
                                    <p:animEffect transition="in" filter="wipe(left)">
                                      <p:cBhvr>
                                        <p:cTn id="21" dur="500"/>
                                        <p:tgtEl>
                                          <p:spTgt spid="266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utoUpdateAnimBg="0"/>
      <p:bldP spid="26641" grpId="0" autoUpdateAnimBg="0"/>
      <p:bldP spid="266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0" name="Text Box 10"/>
          <p:cNvSpPr txBox="1">
            <a:spLocks noChangeArrowheads="1"/>
          </p:cNvSpPr>
          <p:nvPr/>
        </p:nvSpPr>
        <p:spPr bwMode="auto">
          <a:xfrm>
            <a:off x="1744663" y="1187450"/>
            <a:ext cx="7246937" cy="12207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rgbClr val="FF0000"/>
                </a:solidFill>
              </a:rPr>
              <a:t>Sir</a:t>
            </a:r>
            <a:r>
              <a:rPr lang="en-US" altLang="en-US" sz="2800"/>
              <a:t> </a:t>
            </a:r>
            <a:r>
              <a:rPr lang="en-US" altLang="en-US" sz="2800">
                <a:solidFill>
                  <a:srgbClr val="FF0000"/>
                </a:solidFill>
              </a:rPr>
              <a:t>Walter Raleigh sent about 100 men to settle on Roanoke</a:t>
            </a:r>
            <a:r>
              <a:rPr lang="en-US" altLang="en-US" sz="2800"/>
              <a:t> Island </a:t>
            </a:r>
            <a:r>
              <a:rPr lang="en-US" altLang="en-US" sz="2800">
                <a:solidFill>
                  <a:srgbClr val="0070C0"/>
                </a:solidFill>
              </a:rPr>
              <a:t>off the coast of present-day North Carolina </a:t>
            </a:r>
            <a:r>
              <a:rPr lang="en-US" altLang="en-US" sz="2800"/>
              <a:t>in 1585. </a:t>
            </a:r>
            <a:endParaRPr lang="en-US" altLang="en-US" sz="1600" b="1"/>
          </a:p>
        </p:txBody>
      </p:sp>
      <p:sp>
        <p:nvSpPr>
          <p:cNvPr id="419857" name="Text Box 17"/>
          <p:cNvSpPr txBox="1">
            <a:spLocks noChangeArrowheads="1"/>
          </p:cNvSpPr>
          <p:nvPr/>
        </p:nvSpPr>
        <p:spPr bwMode="auto">
          <a:xfrm>
            <a:off x="1744663" y="2474913"/>
            <a:ext cx="7399337" cy="844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t>After the difficult winter there, </a:t>
            </a:r>
            <a:r>
              <a:rPr lang="en-US" altLang="en-US" sz="2800">
                <a:solidFill>
                  <a:srgbClr val="FF0000"/>
                </a:solidFill>
              </a:rPr>
              <a:t>the colonists returned to England. </a:t>
            </a:r>
          </a:p>
        </p:txBody>
      </p:sp>
      <p:sp>
        <p:nvSpPr>
          <p:cNvPr id="38924" name="Text Box 18"/>
          <p:cNvSpPr txBox="1">
            <a:spLocks noChangeArrowheads="1"/>
          </p:cNvSpPr>
          <p:nvPr/>
        </p:nvSpPr>
        <p:spPr bwMode="black">
          <a:xfrm>
            <a:off x="1743075" y="639763"/>
            <a:ext cx="64103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in America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82792746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50"/>
                                        </p:tgtEl>
                                        <p:attrNameLst>
                                          <p:attrName>style.visibility</p:attrName>
                                        </p:attrNameLst>
                                      </p:cBhvr>
                                      <p:to>
                                        <p:strVal val="visible"/>
                                      </p:to>
                                    </p:set>
                                    <p:animEffect transition="in" filter="wipe(left)">
                                      <p:cBhvr>
                                        <p:cTn id="7" dur="500"/>
                                        <p:tgtEl>
                                          <p:spTgt spid="419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9857">
                                            <p:txEl>
                                              <p:pRg st="0" end="0"/>
                                            </p:txEl>
                                          </p:spTgt>
                                        </p:tgtEl>
                                        <p:attrNameLst>
                                          <p:attrName>style.visibility</p:attrName>
                                        </p:attrNameLst>
                                      </p:cBhvr>
                                      <p:to>
                                        <p:strVal val="visible"/>
                                      </p:to>
                                    </p:set>
                                    <p:animEffect transition="in" filter="wipe(left)">
                                      <p:cBhvr>
                                        <p:cTn id="12" dur="500"/>
                                        <p:tgtEl>
                                          <p:spTgt spid="4198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0" grpId="0" autoUpdateAnimBg="0"/>
      <p:bldP spid="41985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Text Box 14"/>
          <p:cNvSpPr txBox="1">
            <a:spLocks noChangeArrowheads="1"/>
          </p:cNvSpPr>
          <p:nvPr/>
        </p:nvSpPr>
        <p:spPr bwMode="black">
          <a:xfrm>
            <a:off x="1743075" y="639763"/>
            <a:ext cx="6334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in America </a:t>
            </a:r>
            <a:r>
              <a:rPr lang="en-US" altLang="en-US" b="1">
                <a:solidFill>
                  <a:srgbClr val="F2CB68"/>
                </a:solidFill>
              </a:rPr>
              <a:t>(cont.)</a:t>
            </a:r>
            <a:r>
              <a:rPr lang="en-US" altLang="en-US" sz="3200" b="1">
                <a:solidFill>
                  <a:srgbClr val="F2CB68"/>
                </a:solidFill>
              </a:rPr>
              <a:t> </a:t>
            </a:r>
          </a:p>
        </p:txBody>
      </p:sp>
      <p:sp>
        <p:nvSpPr>
          <p:cNvPr id="27678" name="Text Box 30"/>
          <p:cNvSpPr txBox="1">
            <a:spLocks noChangeArrowheads="1"/>
          </p:cNvSpPr>
          <p:nvPr/>
        </p:nvSpPr>
        <p:spPr bwMode="auto">
          <a:xfrm>
            <a:off x="1744663" y="1187450"/>
            <a:ext cx="7323137" cy="8683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Later a </a:t>
            </a:r>
            <a:r>
              <a:rPr lang="en-US" altLang="en-US" sz="2800">
                <a:solidFill>
                  <a:srgbClr val="FF0000"/>
                </a:solidFill>
              </a:rPr>
              <a:t>second group of settlers came</a:t>
            </a:r>
            <a:r>
              <a:rPr lang="en-US" altLang="en-US" sz="2800"/>
              <a:t> in 1587.</a:t>
            </a:r>
            <a:endParaRPr lang="en-US" altLang="en-US" sz="1600" b="1"/>
          </a:p>
        </p:txBody>
      </p:sp>
      <p:sp>
        <p:nvSpPr>
          <p:cNvPr id="27681" name="Text Box 33"/>
          <p:cNvSpPr txBox="1">
            <a:spLocks noChangeArrowheads="1"/>
          </p:cNvSpPr>
          <p:nvPr/>
        </p:nvSpPr>
        <p:spPr bwMode="auto">
          <a:xfrm>
            <a:off x="1744663" y="2055813"/>
            <a:ext cx="73993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This group of Roanoke colonists deserted the island and disappeared.</a:t>
            </a:r>
          </a:p>
          <a:p>
            <a:pPr>
              <a:lnSpc>
                <a:spcPct val="90000"/>
              </a:lnSpc>
              <a:spcBef>
                <a:spcPct val="20000"/>
              </a:spcBef>
              <a:spcAft>
                <a:spcPct val="20000"/>
              </a:spcAft>
              <a:buFontTx/>
              <a:buChar char="•"/>
            </a:pPr>
            <a:r>
              <a:rPr lang="en-US" altLang="en-US" sz="2800"/>
              <a:t>No clues to their fate were </a:t>
            </a:r>
            <a:r>
              <a:rPr lang="en-US" altLang="en-US" sz="2800">
                <a:solidFill>
                  <a:srgbClr val="FF0000"/>
                </a:solidFill>
              </a:rPr>
              <a:t>left</a:t>
            </a:r>
            <a:r>
              <a:rPr lang="en-US" altLang="en-US" sz="2800"/>
              <a:t> except </a:t>
            </a:r>
            <a:r>
              <a:rPr lang="en-US" altLang="en-US" sz="2800">
                <a:solidFill>
                  <a:srgbClr val="FF0000"/>
                </a:solidFill>
              </a:rPr>
              <a:t>the word </a:t>
            </a:r>
            <a:r>
              <a:rPr lang="en-US" altLang="en-US" sz="2800" i="1">
                <a:solidFill>
                  <a:srgbClr val="FF0000"/>
                </a:solidFill>
              </a:rPr>
              <a:t>Croatoan</a:t>
            </a:r>
            <a:r>
              <a:rPr lang="en-US" altLang="en-US" sz="2800"/>
              <a:t> carved on a gatepost.</a:t>
            </a:r>
          </a:p>
        </p:txBody>
      </p:sp>
    </p:spTree>
    <p:extLst>
      <p:ext uri="{BB962C8B-B14F-4D97-AF65-F5344CB8AC3E}">
        <p14:creationId xmlns:p14="http://schemas.microsoft.com/office/powerpoint/2010/main" val="106191783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678"/>
                                        </p:tgtEl>
                                        <p:attrNameLst>
                                          <p:attrName>style.visibility</p:attrName>
                                        </p:attrNameLst>
                                      </p:cBhvr>
                                      <p:to>
                                        <p:strVal val="visible"/>
                                      </p:to>
                                    </p:set>
                                    <p:animEffect transition="in" filter="wipe(left)">
                                      <p:cBhvr>
                                        <p:cTn id="7" dur="500"/>
                                        <p:tgtEl>
                                          <p:spTgt spid="27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81">
                                            <p:txEl>
                                              <p:pRg st="0" end="0"/>
                                            </p:txEl>
                                          </p:spTgt>
                                        </p:tgtEl>
                                        <p:attrNameLst>
                                          <p:attrName>style.visibility</p:attrName>
                                        </p:attrNameLst>
                                      </p:cBhvr>
                                      <p:to>
                                        <p:strVal val="visible"/>
                                      </p:to>
                                    </p:set>
                                    <p:animEffect transition="in" filter="wipe(left)">
                                      <p:cBhvr>
                                        <p:cTn id="12" dur="500"/>
                                        <p:tgtEl>
                                          <p:spTgt spid="276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81">
                                            <p:txEl>
                                              <p:pRg st="1" end="1"/>
                                            </p:txEl>
                                          </p:spTgt>
                                        </p:tgtEl>
                                        <p:attrNameLst>
                                          <p:attrName>style.visibility</p:attrName>
                                        </p:attrNameLst>
                                      </p:cBhvr>
                                      <p:to>
                                        <p:strVal val="visible"/>
                                      </p:to>
                                    </p:set>
                                    <p:animEffect transition="in" filter="wipe(left)">
                                      <p:cBhvr>
                                        <p:cTn id="17" dur="500"/>
                                        <p:tgtEl>
                                          <p:spTgt spid="276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8" grpId="0" autoUpdateAnimBg="0"/>
      <p:bldP spid="2768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1-8</a:t>
            </a:r>
          </a:p>
        </p:txBody>
      </p:sp>
      <p:sp>
        <p:nvSpPr>
          <p:cNvPr id="33824" name="Text Box 32"/>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p>
        </p:txBody>
      </p:sp>
      <p:sp>
        <p:nvSpPr>
          <p:cNvPr id="33825" name="Text Box 33"/>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In April 1607, </a:t>
            </a:r>
            <a:r>
              <a:rPr lang="en-US" altLang="en-US" sz="2800"/>
              <a:t>settlers sent by </a:t>
            </a:r>
            <a:r>
              <a:rPr lang="en-US" altLang="en-US" sz="2800">
                <a:solidFill>
                  <a:srgbClr val="FF0000"/>
                </a:solidFill>
              </a:rPr>
              <a:t>the Virginia Company </a:t>
            </a:r>
            <a:r>
              <a:rPr lang="en-US" altLang="en-US" sz="2800"/>
              <a:t>in London entered Chesapeake Bay and</a:t>
            </a:r>
            <a:r>
              <a:rPr lang="en-US" altLang="en-US" sz="2800">
                <a:solidFill>
                  <a:srgbClr val="FF0000"/>
                </a:solidFill>
              </a:rPr>
              <a:t> founded Jamestown. </a:t>
            </a:r>
            <a:endParaRPr lang="en-US" altLang="en-US" sz="1600" b="1">
              <a:solidFill>
                <a:srgbClr val="FF0000"/>
              </a:solidFill>
            </a:endParaRPr>
          </a:p>
        </p:txBody>
      </p:sp>
      <p:sp>
        <p:nvSpPr>
          <p:cNvPr id="33829" name="Text Box 37"/>
          <p:cNvSpPr txBox="1">
            <a:spLocks noChangeArrowheads="1"/>
          </p:cNvSpPr>
          <p:nvPr/>
        </p:nvSpPr>
        <p:spPr bwMode="auto">
          <a:xfrm>
            <a:off x="1744663" y="2514600"/>
            <a:ext cx="7170737" cy="315163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0070C0"/>
                </a:solidFill>
              </a:rPr>
              <a:t>They faced many hardships. </a:t>
            </a:r>
          </a:p>
          <a:p>
            <a:pPr>
              <a:lnSpc>
                <a:spcPct val="90000"/>
              </a:lnSpc>
              <a:spcBef>
                <a:spcPct val="20000"/>
              </a:spcBef>
              <a:spcAft>
                <a:spcPct val="20000"/>
              </a:spcAft>
              <a:buFontTx/>
              <a:buChar char="•"/>
            </a:pPr>
            <a:r>
              <a:rPr lang="en-US" altLang="en-US" sz="2800" dirty="0"/>
              <a:t>For example</a:t>
            </a:r>
            <a:r>
              <a:rPr lang="en-US" altLang="en-US" sz="2800" dirty="0">
                <a:solidFill>
                  <a:srgbClr val="0070C0"/>
                </a:solidFill>
              </a:rPr>
              <a:t>, they found no gold</a:t>
            </a:r>
            <a:r>
              <a:rPr lang="en-US" altLang="en-US" sz="2800" dirty="0"/>
              <a:t> nor did they establish the fish or fur trading expected of them by the Virginia Company investors. </a:t>
            </a:r>
          </a:p>
          <a:p>
            <a:pPr>
              <a:lnSpc>
                <a:spcPct val="90000"/>
              </a:lnSpc>
              <a:spcBef>
                <a:spcPct val="20000"/>
              </a:spcBef>
              <a:spcAft>
                <a:spcPct val="20000"/>
              </a:spcAft>
              <a:buFontTx/>
              <a:buChar char="•"/>
            </a:pPr>
            <a:r>
              <a:rPr lang="en-US" altLang="en-US" sz="2800" dirty="0">
                <a:solidFill>
                  <a:srgbClr val="0070C0"/>
                </a:solidFill>
              </a:rPr>
              <a:t>The number of colonists dwindled</a:t>
            </a:r>
            <a:r>
              <a:rPr lang="en-US" altLang="en-US" sz="2800" dirty="0" smtClean="0">
                <a:solidFill>
                  <a:srgbClr val="FF0000"/>
                </a:solidFill>
              </a:rPr>
              <a:t>. This was called the “Starving Time”</a:t>
            </a:r>
            <a:endParaRPr lang="en-US" altLang="en-US" sz="2800" dirty="0">
              <a:solidFill>
                <a:srgbClr val="FF0000"/>
              </a:solidFill>
            </a:endParaRPr>
          </a:p>
        </p:txBody>
      </p:sp>
      <p:sp>
        <p:nvSpPr>
          <p:cNvPr id="41995" name="Text Box 38"/>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Tree>
    <p:extLst>
      <p:ext uri="{BB962C8B-B14F-4D97-AF65-F5344CB8AC3E}">
        <p14:creationId xmlns:p14="http://schemas.microsoft.com/office/powerpoint/2010/main" val="206776759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824"/>
                                        </p:tgtEl>
                                        <p:attrNameLst>
                                          <p:attrName>style.visibility</p:attrName>
                                        </p:attrNameLst>
                                      </p:cBhvr>
                                      <p:to>
                                        <p:strVal val="visible"/>
                                      </p:to>
                                    </p:set>
                                    <p:animEffect transition="in" filter="checkerboard(across)">
                                      <p:cBhvr>
                                        <p:cTn id="7" dur="500"/>
                                        <p:tgtEl>
                                          <p:spTgt spid="3382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825"/>
                                        </p:tgtEl>
                                        <p:attrNameLst>
                                          <p:attrName>style.visibility</p:attrName>
                                        </p:attrNameLst>
                                      </p:cBhvr>
                                      <p:to>
                                        <p:strVal val="visible"/>
                                      </p:to>
                                    </p:set>
                                    <p:animEffect transition="in" filter="wipe(left)">
                                      <p:cBhvr>
                                        <p:cTn id="11" dur="500"/>
                                        <p:tgtEl>
                                          <p:spTgt spid="3382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829">
                                            <p:txEl>
                                              <p:pRg st="0" end="0"/>
                                            </p:txEl>
                                          </p:spTgt>
                                        </p:tgtEl>
                                        <p:attrNameLst>
                                          <p:attrName>style.visibility</p:attrName>
                                        </p:attrNameLst>
                                      </p:cBhvr>
                                      <p:to>
                                        <p:strVal val="visible"/>
                                      </p:to>
                                    </p:set>
                                    <p:animEffect transition="in" filter="wipe(left)">
                                      <p:cBhvr>
                                        <p:cTn id="16" dur="500"/>
                                        <p:tgtEl>
                                          <p:spTgt spid="3382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829">
                                            <p:txEl>
                                              <p:pRg st="1" end="1"/>
                                            </p:txEl>
                                          </p:spTgt>
                                        </p:tgtEl>
                                        <p:attrNameLst>
                                          <p:attrName>style.visibility</p:attrName>
                                        </p:attrNameLst>
                                      </p:cBhvr>
                                      <p:to>
                                        <p:strVal val="visible"/>
                                      </p:to>
                                    </p:set>
                                    <p:animEffect transition="in" filter="wipe(left)">
                                      <p:cBhvr>
                                        <p:cTn id="21" dur="500"/>
                                        <p:tgtEl>
                                          <p:spTgt spid="33829">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829">
                                            <p:txEl>
                                              <p:pRg st="2" end="2"/>
                                            </p:txEl>
                                          </p:spTgt>
                                        </p:tgtEl>
                                        <p:attrNameLst>
                                          <p:attrName>style.visibility</p:attrName>
                                        </p:attrNameLst>
                                      </p:cBhvr>
                                      <p:to>
                                        <p:strVal val="visible"/>
                                      </p:to>
                                    </p:set>
                                    <p:animEffect transition="in" filter="wipe(left)">
                                      <p:cBhvr>
                                        <p:cTn id="26" dur="500"/>
                                        <p:tgtEl>
                                          <p:spTgt spid="338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4" grpId="0" autoUpdateAnimBg="0"/>
      <p:bldP spid="33825" grpId="0" autoUpdateAnimBg="0"/>
      <p:bldP spid="3382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ctrTitle"/>
          </p:nvPr>
        </p:nvSpPr>
        <p:spPr>
          <a:xfrm>
            <a:off x="6400800" y="6931025"/>
            <a:ext cx="2743200" cy="307975"/>
          </a:xfrm>
          <a:noFill/>
        </p:spPr>
        <p:txBody>
          <a:bodyPr>
            <a:normAutofit fontScale="90000"/>
          </a:bodyPr>
          <a:lstStyle/>
          <a:p>
            <a:pPr eaLnBrk="1" hangingPunct="1"/>
            <a:r>
              <a:rPr lang="en-US" altLang="en-US" smtClean="0">
                <a:solidFill>
                  <a:schemeClr val="bg1"/>
                </a:solidFill>
              </a:rPr>
              <a:t>Section 1-9</a:t>
            </a:r>
          </a:p>
        </p:txBody>
      </p:sp>
      <p:sp>
        <p:nvSpPr>
          <p:cNvPr id="43016" name="Text Box 9"/>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34846" name="Text Box 30"/>
          <p:cNvSpPr txBox="1">
            <a:spLocks noChangeArrowheads="1"/>
          </p:cNvSpPr>
          <p:nvPr/>
        </p:nvSpPr>
        <p:spPr bwMode="auto">
          <a:xfrm>
            <a:off x="1744663" y="1187450"/>
            <a:ext cx="73993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Captain John Smith governed </a:t>
            </a:r>
            <a:r>
              <a:rPr lang="en-US" altLang="en-US" sz="2800" dirty="0" smtClean="0">
                <a:solidFill>
                  <a:srgbClr val="E80000"/>
                </a:solidFill>
              </a:rPr>
              <a:t>Jamestown </a:t>
            </a:r>
            <a:r>
              <a:rPr lang="en-US" altLang="en-US" sz="2800" dirty="0" smtClean="0">
                <a:solidFill>
                  <a:srgbClr val="0070C0"/>
                </a:solidFill>
              </a:rPr>
              <a:t>for </a:t>
            </a:r>
            <a:r>
              <a:rPr lang="en-US" altLang="en-US" sz="2800" dirty="0">
                <a:solidFill>
                  <a:srgbClr val="0070C0"/>
                </a:solidFill>
              </a:rPr>
              <a:t>the first two years. </a:t>
            </a:r>
            <a:endParaRPr lang="en-US" altLang="en-US" sz="1600" b="1" dirty="0">
              <a:solidFill>
                <a:srgbClr val="0070C0"/>
              </a:solidFill>
            </a:endParaRPr>
          </a:p>
        </p:txBody>
      </p:sp>
      <p:sp>
        <p:nvSpPr>
          <p:cNvPr id="34847" name="Text Box 31"/>
          <p:cNvSpPr txBox="1">
            <a:spLocks noChangeArrowheads="1"/>
          </p:cNvSpPr>
          <p:nvPr/>
        </p:nvSpPr>
        <p:spPr bwMode="auto">
          <a:xfrm>
            <a:off x="1744663" y="2133600"/>
            <a:ext cx="7399337" cy="220368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t>When Smith returned to England, the lack of strong leadership caused problems. </a:t>
            </a:r>
            <a:endParaRPr lang="en-US" altLang="en-US" sz="1600" dirty="0"/>
          </a:p>
          <a:p>
            <a:pPr>
              <a:lnSpc>
                <a:spcPct val="90000"/>
              </a:lnSpc>
              <a:spcBef>
                <a:spcPct val="20000"/>
              </a:spcBef>
              <a:spcAft>
                <a:spcPct val="20000"/>
              </a:spcAft>
              <a:buFontTx/>
              <a:buChar char="•"/>
            </a:pPr>
            <a:r>
              <a:rPr lang="en-US" altLang="en-US" sz="2800" dirty="0">
                <a:solidFill>
                  <a:srgbClr val="0070C0"/>
                </a:solidFill>
              </a:rPr>
              <a:t>A harsh winter </a:t>
            </a:r>
            <a:r>
              <a:rPr lang="en-US" altLang="en-US" sz="2800" dirty="0" smtClean="0">
                <a:solidFill>
                  <a:srgbClr val="0070C0"/>
                </a:solidFill>
              </a:rPr>
              <a:t>“The Starving Time” and </a:t>
            </a:r>
            <a:r>
              <a:rPr lang="en-US" altLang="en-US" sz="2800" dirty="0">
                <a:solidFill>
                  <a:srgbClr val="0070C0"/>
                </a:solidFill>
              </a:rPr>
              <a:t>more trouble continued to plague the colonists.</a:t>
            </a:r>
          </a:p>
        </p:txBody>
      </p:sp>
      <p:sp>
        <p:nvSpPr>
          <p:cNvPr id="43020" name="Text Box 32"/>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98953110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46"/>
                                        </p:tgtEl>
                                        <p:attrNameLst>
                                          <p:attrName>style.visibility</p:attrName>
                                        </p:attrNameLst>
                                      </p:cBhvr>
                                      <p:to>
                                        <p:strVal val="visible"/>
                                      </p:to>
                                    </p:set>
                                    <p:animEffect transition="in" filter="wipe(left)">
                                      <p:cBhvr>
                                        <p:cTn id="7" dur="500"/>
                                        <p:tgtEl>
                                          <p:spTgt spid="348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47">
                                            <p:txEl>
                                              <p:pRg st="0" end="0"/>
                                            </p:txEl>
                                          </p:spTgt>
                                        </p:tgtEl>
                                        <p:attrNameLst>
                                          <p:attrName>style.visibility</p:attrName>
                                        </p:attrNameLst>
                                      </p:cBhvr>
                                      <p:to>
                                        <p:strVal val="visible"/>
                                      </p:to>
                                    </p:set>
                                    <p:animEffect transition="in" filter="wipe(left)">
                                      <p:cBhvr>
                                        <p:cTn id="12" dur="500"/>
                                        <p:tgtEl>
                                          <p:spTgt spid="348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47">
                                            <p:txEl>
                                              <p:pRg st="1" end="1"/>
                                            </p:txEl>
                                          </p:spTgt>
                                        </p:tgtEl>
                                        <p:attrNameLst>
                                          <p:attrName>style.visibility</p:attrName>
                                        </p:attrNameLst>
                                      </p:cBhvr>
                                      <p:to>
                                        <p:strVal val="visible"/>
                                      </p:to>
                                    </p:set>
                                    <p:animEffect transition="in" filter="wipe(left)">
                                      <p:cBhvr>
                                        <p:cTn id="17" dur="500"/>
                                        <p:tgtEl>
                                          <p:spTgt spid="348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6" grpId="0" autoUpdateAnimBg="0"/>
      <p:bldP spid="348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78" name="Text Box 14"/>
          <p:cNvSpPr txBox="1">
            <a:spLocks noChangeArrowheads="1"/>
          </p:cNvSpPr>
          <p:nvPr/>
        </p:nvSpPr>
        <p:spPr bwMode="auto">
          <a:xfrm>
            <a:off x="1828800" y="1187450"/>
            <a:ext cx="7399338" cy="12557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When John Rolfe showed the colonists how to grow tobacco, the colony began to prosper. </a:t>
            </a:r>
            <a:endParaRPr lang="en-US" altLang="en-US" sz="1600" b="1">
              <a:solidFill>
                <a:srgbClr val="FF0000"/>
              </a:solidFill>
            </a:endParaRPr>
          </a:p>
        </p:txBody>
      </p:sp>
      <p:sp>
        <p:nvSpPr>
          <p:cNvPr id="420879" name="Text Box 15"/>
          <p:cNvSpPr txBox="1">
            <a:spLocks noChangeArrowheads="1"/>
          </p:cNvSpPr>
          <p:nvPr/>
        </p:nvSpPr>
        <p:spPr bwMode="auto">
          <a:xfrm>
            <a:off x="1689100" y="3140075"/>
            <a:ext cx="7170738" cy="164306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Relations with the Native Americans living nearby also improved when John Rolfe, married Pocahontas, the daughter of Chief Powhatan.</a:t>
            </a:r>
          </a:p>
        </p:txBody>
      </p:sp>
      <p:sp>
        <p:nvSpPr>
          <p:cNvPr id="44043" name="Text Box 16"/>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78656556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0878"/>
                                        </p:tgtEl>
                                        <p:attrNameLst>
                                          <p:attrName>style.visibility</p:attrName>
                                        </p:attrNameLst>
                                      </p:cBhvr>
                                      <p:to>
                                        <p:strVal val="visible"/>
                                      </p:to>
                                    </p:set>
                                    <p:animEffect transition="in" filter="wipe(left)">
                                      <p:cBhvr>
                                        <p:cTn id="7" dur="500"/>
                                        <p:tgtEl>
                                          <p:spTgt spid="4208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0879">
                                            <p:txEl>
                                              <p:pRg st="0" end="0"/>
                                            </p:txEl>
                                          </p:spTgt>
                                        </p:tgtEl>
                                        <p:attrNameLst>
                                          <p:attrName>style.visibility</p:attrName>
                                        </p:attrNameLst>
                                      </p:cBhvr>
                                      <p:to>
                                        <p:strVal val="visible"/>
                                      </p:to>
                                    </p:set>
                                    <p:animEffect transition="in" filter="wipe(left)">
                                      <p:cBhvr>
                                        <p:cTn id="12" dur="500"/>
                                        <p:tgtEl>
                                          <p:spTgt spid="4208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8" grpId="0" autoUpdateAnimBg="0"/>
      <p:bldP spid="42087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sp>
        <p:nvSpPr>
          <p:cNvPr id="194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Bell ringer list</a:t>
            </a:r>
          </a:p>
          <a:p>
            <a:pPr>
              <a:buFontTx/>
              <a:buAutoNum type="arabicPeriod"/>
            </a:pPr>
            <a:r>
              <a:rPr lang="en-US" altLang="en-US" dirty="0" smtClean="0"/>
              <a:t>13 colonies map</a:t>
            </a:r>
          </a:p>
          <a:p>
            <a:pPr>
              <a:buFontTx/>
              <a:buAutoNum type="arabicPeriod"/>
            </a:pPr>
            <a:r>
              <a:rPr lang="en-US" altLang="en-US" dirty="0" smtClean="0"/>
              <a:t> Languages, where and why?</a:t>
            </a:r>
          </a:p>
          <a:p>
            <a:pPr>
              <a:buFontTx/>
              <a:buAutoNum type="arabicPeriod"/>
            </a:pPr>
            <a:r>
              <a:rPr lang="en-US" altLang="en-US" dirty="0" smtClean="0">
                <a:solidFill>
                  <a:srgbClr val="FF0000"/>
                </a:solidFill>
              </a:rPr>
              <a:t>Explain how the Spanish Armadas defeat allowed English colonization. 3.1 (beginning) </a:t>
            </a:r>
          </a:p>
          <a:p>
            <a:pPr>
              <a:buFontTx/>
              <a:buAutoNum type="arabicPeriod"/>
            </a:pPr>
            <a:r>
              <a:rPr lang="en-US" altLang="en-US" dirty="0" smtClean="0">
                <a:solidFill>
                  <a:srgbClr val="FF0000"/>
                </a:solidFill>
              </a:rPr>
              <a:t>Compare and contrast the hardships of New England and Virginia (Jamestown)</a:t>
            </a:r>
          </a:p>
        </p:txBody>
      </p:sp>
    </p:spTree>
    <p:extLst>
      <p:ext uri="{BB962C8B-B14F-4D97-AF65-F5344CB8AC3E}">
        <p14:creationId xmlns:p14="http://schemas.microsoft.com/office/powerpoint/2010/main" val="736231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73" name="Text Box 33"/>
          <p:cNvSpPr txBox="1">
            <a:spLocks noChangeArrowheads="1"/>
          </p:cNvSpPr>
          <p:nvPr/>
        </p:nvSpPr>
        <p:spPr bwMode="auto">
          <a:xfrm>
            <a:off x="1744663" y="1187450"/>
            <a:ext cx="7018337"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The Virginia Company allowed a representative government</a:t>
            </a:r>
            <a:r>
              <a:rPr lang="en-US" altLang="en-US" sz="2800"/>
              <a:t> in which </a:t>
            </a:r>
            <a:br>
              <a:rPr lang="en-US" altLang="en-US" sz="2800"/>
            </a:br>
            <a:r>
              <a:rPr lang="en-US" altLang="en-US" sz="2800"/>
              <a:t>ten towns in the colony each sent two representatives, </a:t>
            </a:r>
            <a:r>
              <a:rPr lang="en-US" altLang="en-US" sz="2800">
                <a:solidFill>
                  <a:srgbClr val="FF0000"/>
                </a:solidFill>
              </a:rPr>
              <a:t>or </a:t>
            </a:r>
            <a:r>
              <a:rPr lang="en-US" altLang="en-US" sz="2800" b="1">
                <a:solidFill>
                  <a:srgbClr val="FF0000"/>
                </a:solidFill>
              </a:rPr>
              <a:t>burgesses</a:t>
            </a:r>
            <a:r>
              <a:rPr lang="en-US" altLang="en-US" sz="2800" b="1"/>
              <a:t>,</a:t>
            </a:r>
            <a:r>
              <a:rPr lang="en-US" altLang="en-US" sz="2800"/>
              <a:t> to an assembly.  </a:t>
            </a:r>
          </a:p>
        </p:txBody>
      </p:sp>
      <p:sp>
        <p:nvSpPr>
          <p:cNvPr id="35874" name="Text Box 34"/>
          <p:cNvSpPr txBox="1">
            <a:spLocks noChangeArrowheads="1"/>
          </p:cNvSpPr>
          <p:nvPr/>
        </p:nvSpPr>
        <p:spPr bwMode="auto">
          <a:xfrm>
            <a:off x="1744663" y="3279775"/>
            <a:ext cx="7170737" cy="27400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0070C0"/>
                </a:solidFill>
              </a:rPr>
              <a:t>The assembly made local laws. </a:t>
            </a:r>
          </a:p>
          <a:p>
            <a:pPr>
              <a:lnSpc>
                <a:spcPct val="90000"/>
              </a:lnSpc>
              <a:spcBef>
                <a:spcPct val="20000"/>
              </a:spcBef>
              <a:spcAft>
                <a:spcPct val="20000"/>
              </a:spcAft>
              <a:buFontTx/>
              <a:buChar char="•"/>
            </a:pPr>
            <a:r>
              <a:rPr lang="en-US" altLang="en-US" sz="2800"/>
              <a:t>The House of Burgesses met for the first time on July 30, 1619. </a:t>
            </a:r>
          </a:p>
          <a:p>
            <a:pPr>
              <a:lnSpc>
                <a:spcPct val="90000"/>
              </a:lnSpc>
              <a:spcBef>
                <a:spcPct val="20000"/>
              </a:spcBef>
              <a:spcAft>
                <a:spcPct val="20000"/>
              </a:spcAft>
              <a:buFontTx/>
              <a:buChar char="•"/>
            </a:pPr>
            <a:r>
              <a:rPr lang="en-US" altLang="en-US" sz="2800"/>
              <a:t>In 1619 ninety women were sent to Jamestown so that families could form and the population could increase. </a:t>
            </a:r>
          </a:p>
        </p:txBody>
      </p:sp>
      <p:sp>
        <p:nvSpPr>
          <p:cNvPr id="45067" name="Text Box 35"/>
          <p:cNvSpPr txBox="1">
            <a:spLocks noChangeArrowheads="1"/>
          </p:cNvSpPr>
          <p:nvPr/>
        </p:nvSpPr>
        <p:spPr bwMode="black">
          <a:xfrm>
            <a:off x="1743075" y="639763"/>
            <a:ext cx="5953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379745476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873"/>
                                        </p:tgtEl>
                                        <p:attrNameLst>
                                          <p:attrName>style.visibility</p:attrName>
                                        </p:attrNameLst>
                                      </p:cBhvr>
                                      <p:to>
                                        <p:strVal val="visible"/>
                                      </p:to>
                                    </p:set>
                                    <p:animEffect transition="in" filter="wipe(left)">
                                      <p:cBhvr>
                                        <p:cTn id="7" dur="500"/>
                                        <p:tgtEl>
                                          <p:spTgt spid="358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74">
                                            <p:txEl>
                                              <p:pRg st="0" end="0"/>
                                            </p:txEl>
                                          </p:spTgt>
                                        </p:tgtEl>
                                        <p:attrNameLst>
                                          <p:attrName>style.visibility</p:attrName>
                                        </p:attrNameLst>
                                      </p:cBhvr>
                                      <p:to>
                                        <p:strVal val="visible"/>
                                      </p:to>
                                    </p:set>
                                    <p:animEffect transition="in" filter="wipe(left)">
                                      <p:cBhvr>
                                        <p:cTn id="12" dur="500"/>
                                        <p:tgtEl>
                                          <p:spTgt spid="358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74">
                                            <p:txEl>
                                              <p:pRg st="1" end="1"/>
                                            </p:txEl>
                                          </p:spTgt>
                                        </p:tgtEl>
                                        <p:attrNameLst>
                                          <p:attrName>style.visibility</p:attrName>
                                        </p:attrNameLst>
                                      </p:cBhvr>
                                      <p:to>
                                        <p:strVal val="visible"/>
                                      </p:to>
                                    </p:set>
                                    <p:animEffect transition="in" filter="wipe(left)">
                                      <p:cBhvr>
                                        <p:cTn id="17" dur="500"/>
                                        <p:tgtEl>
                                          <p:spTgt spid="3587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874">
                                            <p:txEl>
                                              <p:pRg st="2" end="2"/>
                                            </p:txEl>
                                          </p:spTgt>
                                        </p:tgtEl>
                                        <p:attrNameLst>
                                          <p:attrName>style.visibility</p:attrName>
                                        </p:attrNameLst>
                                      </p:cBhvr>
                                      <p:to>
                                        <p:strVal val="visible"/>
                                      </p:to>
                                    </p:set>
                                    <p:animEffect transition="in" filter="wipe(left)">
                                      <p:cBhvr>
                                        <p:cTn id="22" dur="500"/>
                                        <p:tgtEl>
                                          <p:spTgt spid="35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3" grpId="0" autoUpdateAnimBg="0"/>
      <p:bldP spid="3587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04" name="Text Box 40"/>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In 1619 twenty Africans came to Jamestown. </a:t>
            </a:r>
            <a:endParaRPr lang="en-US" altLang="en-US" sz="1600" b="1"/>
          </a:p>
        </p:txBody>
      </p:sp>
      <p:sp>
        <p:nvSpPr>
          <p:cNvPr id="36905" name="Text Box 41"/>
          <p:cNvSpPr txBox="1">
            <a:spLocks noChangeArrowheads="1"/>
          </p:cNvSpPr>
          <p:nvPr/>
        </p:nvSpPr>
        <p:spPr bwMode="auto">
          <a:xfrm>
            <a:off x="1744663" y="2133600"/>
            <a:ext cx="7170737" cy="18161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rgbClr val="FF0000"/>
                </a:solidFill>
              </a:rPr>
              <a:t>Africans were sold to Jamestown planters to work in the tobacco fields. </a:t>
            </a:r>
          </a:p>
          <a:p>
            <a:pPr>
              <a:lnSpc>
                <a:spcPct val="90000"/>
              </a:lnSpc>
              <a:spcBef>
                <a:spcPct val="20000"/>
              </a:spcBef>
              <a:spcAft>
                <a:spcPct val="20000"/>
              </a:spcAft>
              <a:buFontTx/>
              <a:buChar char="•"/>
            </a:pPr>
            <a:r>
              <a:rPr lang="en-US" altLang="en-US" sz="2800"/>
              <a:t>They may have come as servants, not </a:t>
            </a:r>
            <a:br>
              <a:rPr lang="en-US" altLang="en-US" sz="2800"/>
            </a:br>
            <a:r>
              <a:rPr lang="en-US" altLang="en-US" sz="2800"/>
              <a:t>as slaves.</a:t>
            </a:r>
          </a:p>
        </p:txBody>
      </p:sp>
      <p:sp>
        <p:nvSpPr>
          <p:cNvPr id="46091" name="Text Box 42"/>
          <p:cNvSpPr txBox="1">
            <a:spLocks noChangeArrowheads="1"/>
          </p:cNvSpPr>
          <p:nvPr/>
        </p:nvSpPr>
        <p:spPr bwMode="black">
          <a:xfrm>
            <a:off x="1743075" y="639763"/>
            <a:ext cx="5800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r>
              <a:rPr lang="en-US" altLang="en-US" b="1">
                <a:solidFill>
                  <a:srgbClr val="F2CB68"/>
                </a:solidFill>
              </a:rPr>
              <a:t>(cont.)</a:t>
            </a:r>
            <a:r>
              <a:rPr lang="en-US" altLang="en-US" sz="3200" b="1">
                <a:solidFill>
                  <a:srgbClr val="F2CB68"/>
                </a:solidFill>
              </a:rPr>
              <a:t> </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76226158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904"/>
                                        </p:tgtEl>
                                        <p:attrNameLst>
                                          <p:attrName>style.visibility</p:attrName>
                                        </p:attrNameLst>
                                      </p:cBhvr>
                                      <p:to>
                                        <p:strVal val="visible"/>
                                      </p:to>
                                    </p:set>
                                    <p:animEffect transition="in" filter="wipe(left)">
                                      <p:cBhvr>
                                        <p:cTn id="7" dur="500"/>
                                        <p:tgtEl>
                                          <p:spTgt spid="369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905">
                                            <p:txEl>
                                              <p:pRg st="0" end="0"/>
                                            </p:txEl>
                                          </p:spTgt>
                                        </p:tgtEl>
                                        <p:attrNameLst>
                                          <p:attrName>style.visibility</p:attrName>
                                        </p:attrNameLst>
                                      </p:cBhvr>
                                      <p:to>
                                        <p:strVal val="visible"/>
                                      </p:to>
                                    </p:set>
                                    <p:animEffect transition="in" filter="wipe(left)">
                                      <p:cBhvr>
                                        <p:cTn id="12" dur="500"/>
                                        <p:tgtEl>
                                          <p:spTgt spid="369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6905">
                                            <p:txEl>
                                              <p:pRg st="1" end="1"/>
                                            </p:txEl>
                                          </p:spTgt>
                                        </p:tgtEl>
                                        <p:attrNameLst>
                                          <p:attrName>style.visibility</p:attrName>
                                        </p:attrNameLst>
                                      </p:cBhvr>
                                      <p:to>
                                        <p:strVal val="visible"/>
                                      </p:to>
                                    </p:set>
                                    <p:animEffect transition="in" filter="wipe(left)">
                                      <p:cBhvr>
                                        <p:cTn id="17" dur="500"/>
                                        <p:tgtEl>
                                          <p:spTgt spid="369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04" grpId="0" autoUpdateAnimBg="0"/>
      <p:bldP spid="3690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902"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Until 1640 </a:t>
            </a:r>
            <a:r>
              <a:rPr lang="en-US" altLang="en-US" sz="2800">
                <a:solidFill>
                  <a:srgbClr val="FF0000"/>
                </a:solidFill>
              </a:rPr>
              <a:t>some Africans were free and some owned property. </a:t>
            </a:r>
            <a:endParaRPr lang="en-US" altLang="en-US" sz="1600" b="1">
              <a:solidFill>
                <a:srgbClr val="FF0000"/>
              </a:solidFill>
            </a:endParaRPr>
          </a:p>
        </p:txBody>
      </p:sp>
      <p:sp>
        <p:nvSpPr>
          <p:cNvPr id="421903" name="Text Box 15"/>
          <p:cNvSpPr txBox="1">
            <a:spLocks noChangeArrowheads="1"/>
          </p:cNvSpPr>
          <p:nvPr/>
        </p:nvSpPr>
        <p:spPr bwMode="auto">
          <a:xfrm>
            <a:off x="1744663" y="2144713"/>
            <a:ext cx="7170737" cy="18161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t>In the years that followed, however, </a:t>
            </a:r>
            <a:r>
              <a:rPr lang="en-US" altLang="en-US" sz="2800">
                <a:solidFill>
                  <a:srgbClr val="FF0000"/>
                </a:solidFill>
              </a:rPr>
              <a:t>Most Africans came as enslaved passengers or were sold as slaves upon arrival. </a:t>
            </a:r>
          </a:p>
          <a:p>
            <a:pPr>
              <a:lnSpc>
                <a:spcPct val="90000"/>
              </a:lnSpc>
              <a:spcBef>
                <a:spcPct val="20000"/>
              </a:spcBef>
              <a:spcAft>
                <a:spcPct val="20000"/>
              </a:spcAft>
              <a:buFontTx/>
              <a:buChar char="•"/>
            </a:pPr>
            <a:r>
              <a:rPr lang="en-US" altLang="en-US" sz="2800">
                <a:solidFill>
                  <a:srgbClr val="FF0000"/>
                </a:solidFill>
              </a:rPr>
              <a:t>Slavery became legal in the 1660s.</a:t>
            </a:r>
          </a:p>
        </p:txBody>
      </p:sp>
      <p:sp>
        <p:nvSpPr>
          <p:cNvPr id="47115" name="Text Box 16"/>
          <p:cNvSpPr txBox="1">
            <a:spLocks noChangeArrowheads="1"/>
          </p:cNvSpPr>
          <p:nvPr/>
        </p:nvSpPr>
        <p:spPr bwMode="black">
          <a:xfrm>
            <a:off x="1743075" y="639763"/>
            <a:ext cx="5800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Jamestown Settlement </a:t>
            </a:r>
            <a:r>
              <a:rPr lang="en-US" altLang="en-US" b="1">
                <a:solidFill>
                  <a:srgbClr val="F2CB68"/>
                </a:solidFill>
              </a:rPr>
              <a:t>(cont.)</a:t>
            </a:r>
            <a:r>
              <a:rPr lang="en-US" altLang="en-US" sz="3200" b="1">
                <a:solidFill>
                  <a:srgbClr val="F2CB68"/>
                </a:solidFill>
              </a:rPr>
              <a:t> </a:t>
            </a:r>
          </a:p>
        </p:txBody>
      </p:sp>
      <p:sp>
        <p:nvSpPr>
          <p:cNvPr id="47119" name="Rectangle 1"/>
          <p:cNvSpPr>
            <a:spLocks noChangeArrowheads="1"/>
          </p:cNvSpPr>
          <p:nvPr/>
        </p:nvSpPr>
        <p:spPr bwMode="auto">
          <a:xfrm>
            <a:off x="1082675" y="4495800"/>
            <a:ext cx="78120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rgbClr val="FF0000"/>
                </a:solidFill>
              </a:rPr>
              <a:t>Eventually, King James of England canceled its </a:t>
            </a:r>
            <a:r>
              <a:rPr lang="en-US" altLang="en-US" b="1" dirty="0" smtClean="0">
                <a:solidFill>
                  <a:srgbClr val="FF0000"/>
                </a:solidFill>
              </a:rPr>
              <a:t>charter (permission to settle)</a:t>
            </a:r>
            <a:r>
              <a:rPr lang="en-US" altLang="en-US" dirty="0" smtClean="0">
                <a:solidFill>
                  <a:srgbClr val="FF0000"/>
                </a:solidFill>
              </a:rPr>
              <a:t> </a:t>
            </a:r>
            <a:r>
              <a:rPr lang="en-US" altLang="en-US" dirty="0">
                <a:solidFill>
                  <a:srgbClr val="FF0000"/>
                </a:solidFill>
              </a:rPr>
              <a:t>and made Jamestown England’s first royal colony in America.</a:t>
            </a:r>
          </a:p>
        </p:txBody>
      </p:sp>
    </p:spTree>
    <p:extLst>
      <p:ext uri="{BB962C8B-B14F-4D97-AF65-F5344CB8AC3E}">
        <p14:creationId xmlns:p14="http://schemas.microsoft.com/office/powerpoint/2010/main" val="1541828080"/>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1902"/>
                                        </p:tgtEl>
                                        <p:attrNameLst>
                                          <p:attrName>style.visibility</p:attrName>
                                        </p:attrNameLst>
                                      </p:cBhvr>
                                      <p:to>
                                        <p:strVal val="visible"/>
                                      </p:to>
                                    </p:set>
                                    <p:animEffect transition="in" filter="wipe(left)">
                                      <p:cBhvr>
                                        <p:cTn id="7" dur="500"/>
                                        <p:tgtEl>
                                          <p:spTgt spid="4219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903">
                                            <p:txEl>
                                              <p:pRg st="0" end="0"/>
                                            </p:txEl>
                                          </p:spTgt>
                                        </p:tgtEl>
                                        <p:attrNameLst>
                                          <p:attrName>style.visibility</p:attrName>
                                        </p:attrNameLst>
                                      </p:cBhvr>
                                      <p:to>
                                        <p:strVal val="visible"/>
                                      </p:to>
                                    </p:set>
                                    <p:animEffect transition="in" filter="wipe(left)">
                                      <p:cBhvr>
                                        <p:cTn id="12" dur="500"/>
                                        <p:tgtEl>
                                          <p:spTgt spid="4219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1903">
                                            <p:txEl>
                                              <p:pRg st="1" end="1"/>
                                            </p:txEl>
                                          </p:spTgt>
                                        </p:tgtEl>
                                        <p:attrNameLst>
                                          <p:attrName>style.visibility</p:attrName>
                                        </p:attrNameLst>
                                      </p:cBhvr>
                                      <p:to>
                                        <p:strVal val="visible"/>
                                      </p:to>
                                    </p:set>
                                    <p:animEffect transition="in" filter="wipe(left)">
                                      <p:cBhvr>
                                        <p:cTn id="17" dur="500"/>
                                        <p:tgtEl>
                                          <p:spTgt spid="4219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902" grpId="0" autoUpdateAnimBg="0"/>
      <p:bldP spid="421903"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6" name="Text Box 4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81967" name="Text Box 47"/>
          <p:cNvSpPr txBox="1">
            <a:spLocks noChangeArrowheads="1"/>
          </p:cNvSpPr>
          <p:nvPr/>
        </p:nvSpPr>
        <p:spPr bwMode="auto">
          <a:xfrm>
            <a:off x="1743075" y="1676400"/>
            <a:ext cx="71723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smtClean="0">
                <a:solidFill>
                  <a:srgbClr val="FFFF00"/>
                </a:solidFill>
              </a:rPr>
              <a:t>The Northern colonies are called the New </a:t>
            </a:r>
            <a:r>
              <a:rPr lang="en-US" altLang="en-US" dirty="0">
                <a:solidFill>
                  <a:srgbClr val="FFFF00"/>
                </a:solidFill>
              </a:rPr>
              <a:t>England Colonies. </a:t>
            </a:r>
            <a:endParaRPr lang="en-US" altLang="en-US" sz="1600" b="1" dirty="0">
              <a:solidFill>
                <a:srgbClr val="FFFF00"/>
              </a:solidFill>
            </a:endParaRPr>
          </a:p>
        </p:txBody>
      </p:sp>
      <p:sp>
        <p:nvSpPr>
          <p:cNvPr id="81968" name="Text Box 48"/>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chemeClr val="bg1"/>
                </a:solidFill>
              </a:rPr>
              <a:t>dissent </a:t>
            </a:r>
            <a:endParaRPr lang="en-US" altLang="en-US" sz="1600" b="1" dirty="0">
              <a:solidFill>
                <a:srgbClr val="F2CB68"/>
              </a:solidFill>
            </a:endParaRPr>
          </a:p>
        </p:txBody>
      </p:sp>
      <p:sp>
        <p:nvSpPr>
          <p:cNvPr id="81969" name="Text Box 49"/>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81971" name="Text Box 51"/>
          <p:cNvSpPr txBox="1">
            <a:spLocks noChangeArrowheads="1"/>
          </p:cNvSpPr>
          <p:nvPr/>
        </p:nvSpPr>
        <p:spPr bwMode="auto">
          <a:xfrm>
            <a:off x="1743075" y="4294188"/>
            <a:ext cx="2828925" cy="137001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persecute </a:t>
            </a:r>
          </a:p>
          <a:p>
            <a:pPr>
              <a:lnSpc>
                <a:spcPct val="90000"/>
              </a:lnSpc>
              <a:spcBef>
                <a:spcPct val="20000"/>
              </a:spcBef>
              <a:spcAft>
                <a:spcPct val="20000"/>
              </a:spcAft>
              <a:buFontTx/>
              <a:buChar char="•"/>
            </a:pPr>
            <a:r>
              <a:rPr lang="en-US" altLang="en-US">
                <a:solidFill>
                  <a:schemeClr val="bg1"/>
                </a:solidFill>
              </a:rPr>
              <a:t>Puritan </a:t>
            </a:r>
          </a:p>
          <a:p>
            <a:pPr>
              <a:lnSpc>
                <a:spcPct val="90000"/>
              </a:lnSpc>
              <a:spcBef>
                <a:spcPct val="20000"/>
              </a:spcBef>
              <a:spcAft>
                <a:spcPct val="20000"/>
              </a:spcAft>
              <a:buFontTx/>
              <a:buChar char="•"/>
            </a:pPr>
            <a:r>
              <a:rPr lang="en-US" altLang="en-US">
                <a:solidFill>
                  <a:schemeClr val="bg1"/>
                </a:solidFill>
              </a:rPr>
              <a:t>Separatist </a:t>
            </a:r>
          </a:p>
        </p:txBody>
      </p:sp>
      <p:sp>
        <p:nvSpPr>
          <p:cNvPr id="81972" name="Text Box 52"/>
          <p:cNvSpPr txBox="1">
            <a:spLocks noChangeArrowheads="1"/>
          </p:cNvSpPr>
          <p:nvPr/>
        </p:nvSpPr>
        <p:spPr bwMode="auto">
          <a:xfrm>
            <a:off x="5248275" y="3819525"/>
            <a:ext cx="3438525" cy="13700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Pilgrim </a:t>
            </a:r>
          </a:p>
          <a:p>
            <a:pPr>
              <a:lnSpc>
                <a:spcPct val="90000"/>
              </a:lnSpc>
              <a:spcBef>
                <a:spcPct val="20000"/>
              </a:spcBef>
              <a:spcAft>
                <a:spcPct val="20000"/>
              </a:spcAft>
              <a:buFontTx/>
              <a:buChar char="•"/>
            </a:pPr>
            <a:r>
              <a:rPr lang="en-US" altLang="en-US">
                <a:solidFill>
                  <a:schemeClr val="bg1"/>
                </a:solidFill>
              </a:rPr>
              <a:t>Mayflower Compact</a:t>
            </a:r>
          </a:p>
          <a:p>
            <a:pPr>
              <a:lnSpc>
                <a:spcPct val="90000"/>
              </a:lnSpc>
              <a:spcBef>
                <a:spcPct val="20000"/>
              </a:spcBef>
              <a:spcAft>
                <a:spcPct val="20000"/>
              </a:spcAft>
              <a:buFontTx/>
              <a:buChar char="•"/>
            </a:pPr>
            <a:r>
              <a:rPr lang="en-US" altLang="en-US">
                <a:solidFill>
                  <a:schemeClr val="bg1"/>
                </a:solidFill>
              </a:rPr>
              <a:t>toleration</a:t>
            </a: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168168288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1966"/>
                                        </p:tgtEl>
                                        <p:attrNameLst>
                                          <p:attrName>style.visibility</p:attrName>
                                        </p:attrNameLst>
                                      </p:cBhvr>
                                      <p:to>
                                        <p:strVal val="visible"/>
                                      </p:to>
                                    </p:set>
                                    <p:animEffect transition="in" filter="checkerboard(across)">
                                      <p:cBhvr>
                                        <p:cTn id="7" dur="500"/>
                                        <p:tgtEl>
                                          <p:spTgt spid="8196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69"/>
                                        </p:tgtEl>
                                        <p:attrNameLst>
                                          <p:attrName>style.visibility</p:attrName>
                                        </p:attrNameLst>
                                      </p:cBhvr>
                                      <p:to>
                                        <p:strVal val="visible"/>
                                      </p:to>
                                    </p:set>
                                    <p:animEffect transition="in" filter="wipe(up)">
                                      <p:cBhvr>
                                        <p:cTn id="11" dur="500"/>
                                        <p:tgtEl>
                                          <p:spTgt spid="8196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1967"/>
                                        </p:tgtEl>
                                        <p:attrNameLst>
                                          <p:attrName>style.visibility</p:attrName>
                                        </p:attrNameLst>
                                      </p:cBhvr>
                                      <p:to>
                                        <p:strVal val="visible"/>
                                      </p:to>
                                    </p:set>
                                    <p:animEffect transition="in" filter="wipe(left)">
                                      <p:cBhvr>
                                        <p:cTn id="15" dur="500"/>
                                        <p:tgtEl>
                                          <p:spTgt spid="8196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1968">
                                            <p:txEl>
                                              <p:pRg st="0" end="0"/>
                                            </p:txEl>
                                          </p:spTgt>
                                        </p:tgtEl>
                                        <p:attrNameLst>
                                          <p:attrName>style.visibility</p:attrName>
                                        </p:attrNameLst>
                                      </p:cBhvr>
                                      <p:to>
                                        <p:strVal val="visible"/>
                                      </p:to>
                                    </p:set>
                                    <p:animEffect transition="in" filter="wipe(left)">
                                      <p:cBhvr>
                                        <p:cTn id="19" dur="500"/>
                                        <p:tgtEl>
                                          <p:spTgt spid="8196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1971">
                                            <p:txEl>
                                              <p:pRg st="0" end="0"/>
                                            </p:txEl>
                                          </p:spTgt>
                                        </p:tgtEl>
                                        <p:attrNameLst>
                                          <p:attrName>style.visibility</p:attrName>
                                        </p:attrNameLst>
                                      </p:cBhvr>
                                      <p:to>
                                        <p:strVal val="visible"/>
                                      </p:to>
                                    </p:set>
                                    <p:animEffect transition="in" filter="wipe(left)">
                                      <p:cBhvr>
                                        <p:cTn id="24" dur="500"/>
                                        <p:tgtEl>
                                          <p:spTgt spid="8197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1971">
                                            <p:txEl>
                                              <p:pRg st="1" end="1"/>
                                            </p:txEl>
                                          </p:spTgt>
                                        </p:tgtEl>
                                        <p:attrNameLst>
                                          <p:attrName>style.visibility</p:attrName>
                                        </p:attrNameLst>
                                      </p:cBhvr>
                                      <p:to>
                                        <p:strVal val="visible"/>
                                      </p:to>
                                    </p:set>
                                    <p:animEffect transition="in" filter="wipe(left)">
                                      <p:cBhvr>
                                        <p:cTn id="29" dur="500"/>
                                        <p:tgtEl>
                                          <p:spTgt spid="8197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1971">
                                            <p:txEl>
                                              <p:pRg st="2" end="2"/>
                                            </p:txEl>
                                          </p:spTgt>
                                        </p:tgtEl>
                                        <p:attrNameLst>
                                          <p:attrName>style.visibility</p:attrName>
                                        </p:attrNameLst>
                                      </p:cBhvr>
                                      <p:to>
                                        <p:strVal val="visible"/>
                                      </p:to>
                                    </p:set>
                                    <p:animEffect transition="in" filter="wipe(left)">
                                      <p:cBhvr>
                                        <p:cTn id="34" dur="500"/>
                                        <p:tgtEl>
                                          <p:spTgt spid="8197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81972">
                                            <p:txEl>
                                              <p:pRg st="0" end="0"/>
                                            </p:txEl>
                                          </p:spTgt>
                                        </p:tgtEl>
                                        <p:attrNameLst>
                                          <p:attrName>style.visibility</p:attrName>
                                        </p:attrNameLst>
                                      </p:cBhvr>
                                      <p:to>
                                        <p:strVal val="visible"/>
                                      </p:to>
                                    </p:set>
                                    <p:animEffect transition="in" filter="wipe(left)">
                                      <p:cBhvr>
                                        <p:cTn id="39" dur="500"/>
                                        <p:tgtEl>
                                          <p:spTgt spid="81972">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1972">
                                            <p:txEl>
                                              <p:pRg st="1" end="1"/>
                                            </p:txEl>
                                          </p:spTgt>
                                        </p:tgtEl>
                                        <p:attrNameLst>
                                          <p:attrName>style.visibility</p:attrName>
                                        </p:attrNameLst>
                                      </p:cBhvr>
                                      <p:to>
                                        <p:strVal val="visible"/>
                                      </p:to>
                                    </p:set>
                                    <p:animEffect transition="in" filter="wipe(left)">
                                      <p:cBhvr>
                                        <p:cTn id="44" dur="500"/>
                                        <p:tgtEl>
                                          <p:spTgt spid="81972">
                                            <p:txEl>
                                              <p:pRg st="1" end="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1972">
                                            <p:txEl>
                                              <p:pRg st="2" end="2"/>
                                            </p:txEl>
                                          </p:spTgt>
                                        </p:tgtEl>
                                        <p:attrNameLst>
                                          <p:attrName>style.visibility</p:attrName>
                                        </p:attrNameLst>
                                      </p:cBhvr>
                                      <p:to>
                                        <p:strVal val="visible"/>
                                      </p:to>
                                    </p:set>
                                    <p:animEffect transition="in" filter="wipe(left)">
                                      <p:cBhvr>
                                        <p:cTn id="49" dur="500"/>
                                        <p:tgtEl>
                                          <p:spTgt spid="819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6" grpId="0" autoUpdateAnimBg="0"/>
      <p:bldP spid="81967" grpId="0" autoUpdateAnimBg="0"/>
      <p:bldP spid="81968" grpId="0" build="p" autoUpdateAnimBg="0" advAuto="0"/>
      <p:bldP spid="81969" grpId="0" autoUpdateAnimBg="0"/>
      <p:bldP spid="81971" grpId="0" build="p" autoUpdateAnimBg="0"/>
      <p:bldP spid="8197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45" name="Text Box 2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Religious Freedom </a:t>
            </a:r>
          </a:p>
        </p:txBody>
      </p:sp>
      <p:sp>
        <p:nvSpPr>
          <p:cNvPr id="86046" name="Text Box 30"/>
          <p:cNvSpPr txBox="1">
            <a:spLocks noChangeArrowheads="1"/>
          </p:cNvSpPr>
          <p:nvPr/>
        </p:nvSpPr>
        <p:spPr bwMode="auto">
          <a:xfrm>
            <a:off x="1744663" y="1187450"/>
            <a:ext cx="7246937" cy="595304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smtClean="0">
                <a:solidFill>
                  <a:srgbClr val="FF0000"/>
                </a:solidFill>
              </a:rPr>
              <a:t>There were four basic religious ideas in England in the 1600s</a:t>
            </a:r>
          </a:p>
          <a:p>
            <a:pPr marL="971550" lvl="1" indent="-514350">
              <a:lnSpc>
                <a:spcPct val="88000"/>
              </a:lnSpc>
              <a:spcBef>
                <a:spcPct val="18000"/>
              </a:spcBef>
              <a:spcAft>
                <a:spcPct val="18000"/>
              </a:spcAft>
              <a:buFont typeface="+mj-lt"/>
              <a:buAutoNum type="arabicPeriod"/>
            </a:pPr>
            <a:r>
              <a:rPr lang="en-US" altLang="en-US" sz="2800" dirty="0" smtClean="0">
                <a:solidFill>
                  <a:srgbClr val="FF0000"/>
                </a:solidFill>
              </a:rPr>
              <a:t>Anglicans who were happy with their church.</a:t>
            </a:r>
          </a:p>
          <a:p>
            <a:pPr marL="971550" lvl="1" indent="-514350">
              <a:lnSpc>
                <a:spcPct val="88000"/>
              </a:lnSpc>
              <a:spcBef>
                <a:spcPct val="18000"/>
              </a:spcBef>
              <a:spcAft>
                <a:spcPct val="18000"/>
              </a:spcAft>
              <a:buFont typeface="+mj-lt"/>
              <a:buAutoNum type="arabicPeriod"/>
            </a:pPr>
            <a:r>
              <a:rPr lang="en-US" altLang="en-US" sz="2800" dirty="0" smtClean="0">
                <a:solidFill>
                  <a:srgbClr val="FF0000"/>
                </a:solidFill>
              </a:rPr>
              <a:t>Catholics who were persecuted by the Anglicans</a:t>
            </a:r>
          </a:p>
          <a:p>
            <a:pPr marL="971550" lvl="1" indent="-514350">
              <a:lnSpc>
                <a:spcPct val="88000"/>
              </a:lnSpc>
              <a:spcBef>
                <a:spcPct val="18000"/>
              </a:spcBef>
              <a:spcAft>
                <a:spcPct val="18000"/>
              </a:spcAft>
              <a:buFont typeface="+mj-lt"/>
              <a:buAutoNum type="arabicPeriod"/>
            </a:pPr>
            <a:r>
              <a:rPr lang="en-US" altLang="en-US" sz="2800" dirty="0" smtClean="0">
                <a:solidFill>
                  <a:srgbClr val="FF0000"/>
                </a:solidFill>
              </a:rPr>
              <a:t>Anglicans </a:t>
            </a:r>
            <a:r>
              <a:rPr lang="en-US" altLang="en-US" sz="2800" dirty="0">
                <a:solidFill>
                  <a:srgbClr val="FF0000"/>
                </a:solidFill>
              </a:rPr>
              <a:t>who wanted to reform the Anglican Church were </a:t>
            </a:r>
            <a:r>
              <a:rPr lang="en-US" altLang="en-US" sz="2800" b="1" dirty="0">
                <a:solidFill>
                  <a:srgbClr val="FF0000"/>
                </a:solidFill>
              </a:rPr>
              <a:t>Puritans. </a:t>
            </a:r>
            <a:r>
              <a:rPr lang="en-US" altLang="en-US" sz="2800" dirty="0">
                <a:solidFill>
                  <a:srgbClr val="FF0000"/>
                </a:solidFill>
              </a:rPr>
              <a:t> </a:t>
            </a:r>
            <a:endParaRPr lang="en-US" altLang="en-US" sz="2800" dirty="0" smtClean="0">
              <a:solidFill>
                <a:srgbClr val="FF0000"/>
              </a:solidFill>
            </a:endParaRPr>
          </a:p>
          <a:p>
            <a:pPr marL="971550" lvl="1" indent="-514350">
              <a:lnSpc>
                <a:spcPct val="88000"/>
              </a:lnSpc>
              <a:spcBef>
                <a:spcPct val="18000"/>
              </a:spcBef>
              <a:spcAft>
                <a:spcPct val="18000"/>
              </a:spcAft>
              <a:buFont typeface="+mj-lt"/>
              <a:buAutoNum type="arabicPeriod"/>
            </a:pPr>
            <a:r>
              <a:rPr lang="en-US" altLang="en-US" sz="2800" dirty="0" smtClean="0">
                <a:solidFill>
                  <a:srgbClr val="FF0000"/>
                </a:solidFill>
              </a:rPr>
              <a:t>Anglicans </a:t>
            </a:r>
            <a:r>
              <a:rPr lang="en-US" altLang="en-US" sz="2800" dirty="0">
                <a:solidFill>
                  <a:srgbClr val="FF0000"/>
                </a:solidFill>
              </a:rPr>
              <a:t>who wanted to leave and set up their own church were </a:t>
            </a:r>
            <a:r>
              <a:rPr lang="en-US" altLang="en-US" sz="2800" b="1" dirty="0">
                <a:solidFill>
                  <a:srgbClr val="FF0000"/>
                </a:solidFill>
              </a:rPr>
              <a:t>Separatists.</a:t>
            </a:r>
            <a:endParaRPr lang="en-US" altLang="en-US" sz="2800" dirty="0">
              <a:solidFill>
                <a:srgbClr val="FF0000"/>
              </a:solidFill>
            </a:endParaRPr>
          </a:p>
          <a:p>
            <a:pPr marL="971550" lvl="1" indent="-514350">
              <a:lnSpc>
                <a:spcPct val="88000"/>
              </a:lnSpc>
              <a:spcBef>
                <a:spcPct val="18000"/>
              </a:spcBef>
              <a:spcAft>
                <a:spcPct val="18000"/>
              </a:spcAft>
              <a:buFont typeface="+mj-lt"/>
              <a:buAutoNum type="arabicPeriod"/>
            </a:pPr>
            <a:endParaRPr lang="en-US" altLang="en-US" sz="2800" dirty="0">
              <a:solidFill>
                <a:srgbClr val="FF0000"/>
              </a:solidFill>
            </a:endParaRPr>
          </a:p>
          <a:p>
            <a:pPr marL="971550" lvl="1" indent="-514350">
              <a:lnSpc>
                <a:spcPct val="88000"/>
              </a:lnSpc>
              <a:spcBef>
                <a:spcPct val="18000"/>
              </a:spcBef>
              <a:spcAft>
                <a:spcPct val="18000"/>
              </a:spcAft>
              <a:buFont typeface="+mj-lt"/>
              <a:buAutoNum type="arabicPeriod"/>
            </a:pPr>
            <a:endParaRPr lang="en-US" altLang="en-US" sz="2800" dirty="0">
              <a:solidFill>
                <a:schemeClr val="bg1"/>
              </a:solidFill>
            </a:endParaRPr>
          </a:p>
        </p:txBody>
      </p:sp>
    </p:spTree>
    <p:extLst>
      <p:ext uri="{BB962C8B-B14F-4D97-AF65-F5344CB8AC3E}">
        <p14:creationId xmlns:p14="http://schemas.microsoft.com/office/powerpoint/2010/main" val="290811610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6045"/>
                                        </p:tgtEl>
                                        <p:attrNameLst>
                                          <p:attrName>style.visibility</p:attrName>
                                        </p:attrNameLst>
                                      </p:cBhvr>
                                      <p:to>
                                        <p:strVal val="visible"/>
                                      </p:to>
                                    </p:set>
                                    <p:animEffect transition="in" filter="checkerboard(across)">
                                      <p:cBhvr>
                                        <p:cTn id="7" dur="500"/>
                                        <p:tgtEl>
                                          <p:spTgt spid="8604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6046"/>
                                        </p:tgtEl>
                                        <p:attrNameLst>
                                          <p:attrName>style.visibility</p:attrName>
                                        </p:attrNameLst>
                                      </p:cBhvr>
                                      <p:to>
                                        <p:strVal val="visible"/>
                                      </p:to>
                                    </p:set>
                                    <p:animEffect transition="in" filter="wipe(left)">
                                      <p:cBhvr>
                                        <p:cTn id="11" dur="500"/>
                                        <p:tgtEl>
                                          <p:spTgt spid="86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5" grpId="0" autoUpdateAnimBg="0"/>
      <p:bldP spid="8604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0000"/>
                </a:solidFill>
              </a:rPr>
              <a:t>Anglican means “Church of England”</a:t>
            </a:r>
          </a:p>
          <a:p>
            <a:r>
              <a:rPr lang="en-US" dirty="0" smtClean="0">
                <a:solidFill>
                  <a:srgbClr val="00B0F0"/>
                </a:solidFill>
              </a:rPr>
              <a:t>In America today the Anglican church is called the Episcopal Church.</a:t>
            </a:r>
            <a:endParaRPr lang="en-US" dirty="0">
              <a:solidFill>
                <a:srgbClr val="00B0F0"/>
              </a:solidFill>
            </a:endParaRPr>
          </a:p>
        </p:txBody>
      </p:sp>
    </p:spTree>
    <p:extLst>
      <p:ext uri="{BB962C8B-B14F-4D97-AF65-F5344CB8AC3E}">
        <p14:creationId xmlns:p14="http://schemas.microsoft.com/office/powerpoint/2010/main" val="3800366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27" name="Text Box 15"/>
          <p:cNvSpPr txBox="1">
            <a:spLocks noChangeArrowheads="1"/>
          </p:cNvSpPr>
          <p:nvPr/>
        </p:nvSpPr>
        <p:spPr bwMode="auto">
          <a:xfrm>
            <a:off x="1744663" y="1187450"/>
            <a:ext cx="7246937" cy="844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Some Separatists fled to the Netherlands for religious freedom. </a:t>
            </a:r>
            <a:endParaRPr lang="en-US" altLang="en-US" sz="1600" b="1">
              <a:solidFill>
                <a:srgbClr val="F2CB68"/>
              </a:solidFill>
            </a:endParaRPr>
          </a:p>
        </p:txBody>
      </p:sp>
      <p:sp>
        <p:nvSpPr>
          <p:cNvPr id="422929" name="Text Box 17"/>
          <p:cNvSpPr txBox="1">
            <a:spLocks noChangeArrowheads="1"/>
          </p:cNvSpPr>
          <p:nvPr/>
        </p:nvSpPr>
        <p:spPr bwMode="auto">
          <a:xfrm>
            <a:off x="1744663" y="2100263"/>
            <a:ext cx="7399337" cy="30829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Some of these Separatists were given a guarantee by the Virginia Company to be able to practice their religion freely if they settled in Virginia. </a:t>
            </a:r>
          </a:p>
          <a:p>
            <a:pPr>
              <a:lnSpc>
                <a:spcPct val="90000"/>
              </a:lnSpc>
              <a:spcBef>
                <a:spcPct val="20000"/>
              </a:spcBef>
              <a:spcAft>
                <a:spcPct val="20000"/>
              </a:spcAft>
              <a:buFontTx/>
              <a:buChar char="•"/>
            </a:pPr>
            <a:r>
              <a:rPr lang="en-US" altLang="en-US" sz="2800">
                <a:solidFill>
                  <a:schemeClr val="bg1"/>
                </a:solidFill>
              </a:rPr>
              <a:t>In return they had to share their profits with the Virginia Company. </a:t>
            </a:r>
          </a:p>
          <a:p>
            <a:pPr>
              <a:lnSpc>
                <a:spcPct val="90000"/>
              </a:lnSpc>
              <a:spcBef>
                <a:spcPct val="20000"/>
              </a:spcBef>
              <a:spcAft>
                <a:spcPct val="20000"/>
              </a:spcAft>
              <a:buFontTx/>
              <a:buChar char="•"/>
            </a:pPr>
            <a:r>
              <a:rPr lang="en-US" altLang="en-US" sz="2800">
                <a:solidFill>
                  <a:schemeClr val="bg1"/>
                </a:solidFill>
              </a:rPr>
              <a:t>These people called themselves </a:t>
            </a:r>
            <a:r>
              <a:rPr lang="en-US" altLang="en-US" sz="2800" b="1">
                <a:solidFill>
                  <a:srgbClr val="8DC6DF"/>
                </a:solidFill>
              </a:rPr>
              <a:t>Pilgrims.</a:t>
            </a:r>
            <a:endParaRPr lang="en-US" altLang="en-US" sz="1600" b="1">
              <a:solidFill>
                <a:srgbClr val="F2CB68"/>
              </a:solidFill>
            </a:endParaRPr>
          </a:p>
        </p:txBody>
      </p:sp>
      <p:sp>
        <p:nvSpPr>
          <p:cNvPr id="63500" name="Text Box 1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Religious Freedom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55856401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2927"/>
                                        </p:tgtEl>
                                        <p:attrNameLst>
                                          <p:attrName>style.visibility</p:attrName>
                                        </p:attrNameLst>
                                      </p:cBhvr>
                                      <p:to>
                                        <p:strVal val="visible"/>
                                      </p:to>
                                    </p:set>
                                    <p:animEffect transition="in" filter="wipe(left)">
                                      <p:cBhvr>
                                        <p:cTn id="7" dur="500"/>
                                        <p:tgtEl>
                                          <p:spTgt spid="422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2929">
                                            <p:txEl>
                                              <p:pRg st="0" end="0"/>
                                            </p:txEl>
                                          </p:spTgt>
                                        </p:tgtEl>
                                        <p:attrNameLst>
                                          <p:attrName>style.visibility</p:attrName>
                                        </p:attrNameLst>
                                      </p:cBhvr>
                                      <p:to>
                                        <p:strVal val="visible"/>
                                      </p:to>
                                    </p:set>
                                    <p:animEffect transition="in" filter="wipe(left)">
                                      <p:cBhvr>
                                        <p:cTn id="12" dur="500"/>
                                        <p:tgtEl>
                                          <p:spTgt spid="4229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2929">
                                            <p:txEl>
                                              <p:pRg st="1" end="1"/>
                                            </p:txEl>
                                          </p:spTgt>
                                        </p:tgtEl>
                                        <p:attrNameLst>
                                          <p:attrName>style.visibility</p:attrName>
                                        </p:attrNameLst>
                                      </p:cBhvr>
                                      <p:to>
                                        <p:strVal val="visible"/>
                                      </p:to>
                                    </p:set>
                                    <p:animEffect transition="in" filter="wipe(left)">
                                      <p:cBhvr>
                                        <p:cTn id="17" dur="500"/>
                                        <p:tgtEl>
                                          <p:spTgt spid="42292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22929">
                                            <p:txEl>
                                              <p:pRg st="2" end="2"/>
                                            </p:txEl>
                                          </p:spTgt>
                                        </p:tgtEl>
                                        <p:attrNameLst>
                                          <p:attrName>style.visibility</p:attrName>
                                        </p:attrNameLst>
                                      </p:cBhvr>
                                      <p:to>
                                        <p:strVal val="visible"/>
                                      </p:to>
                                    </p:set>
                                    <p:animEffect transition="in" filter="wipe(left)">
                                      <p:cBhvr>
                                        <p:cTn id="22" dur="500"/>
                                        <p:tgtEl>
                                          <p:spTgt spid="4229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27" grpId="0" autoUpdateAnimBg="0"/>
      <p:bldP spid="422929"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71" name="Text Box 31"/>
          <p:cNvSpPr txBox="1">
            <a:spLocks noChangeArrowheads="1"/>
          </p:cNvSpPr>
          <p:nvPr/>
        </p:nvSpPr>
        <p:spPr bwMode="auto">
          <a:xfrm>
            <a:off x="1744663" y="1187450"/>
            <a:ext cx="7323137" cy="8191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5000"/>
              </a:lnSpc>
              <a:spcBef>
                <a:spcPct val="20000"/>
              </a:spcBef>
              <a:spcAft>
                <a:spcPct val="20000"/>
              </a:spcAft>
              <a:buFontTx/>
              <a:buChar char="•"/>
            </a:pPr>
            <a:r>
              <a:rPr lang="en-US" altLang="en-US" sz="2800" dirty="0">
                <a:solidFill>
                  <a:srgbClr val="FF0000"/>
                </a:solidFill>
              </a:rPr>
              <a:t>The </a:t>
            </a:r>
            <a:r>
              <a:rPr lang="en-US" altLang="en-US" sz="2800" i="1" dirty="0">
                <a:solidFill>
                  <a:srgbClr val="FF0000"/>
                </a:solidFill>
              </a:rPr>
              <a:t>Mayflower</a:t>
            </a:r>
            <a:r>
              <a:rPr lang="en-US" altLang="en-US" sz="2800" dirty="0">
                <a:solidFill>
                  <a:srgbClr val="FF0000"/>
                </a:solidFill>
              </a:rPr>
              <a:t> carried Pilgrims to settle the Virginia colony. </a:t>
            </a:r>
            <a:endParaRPr lang="en-US" altLang="en-US" sz="1600" b="1" dirty="0">
              <a:solidFill>
                <a:srgbClr val="FF0000"/>
              </a:solidFill>
            </a:endParaRPr>
          </a:p>
        </p:txBody>
      </p:sp>
      <p:sp>
        <p:nvSpPr>
          <p:cNvPr id="64521" name="Text Box 33"/>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Religious Freedom </a:t>
            </a:r>
            <a:r>
              <a:rPr lang="en-US" altLang="en-US" b="1">
                <a:solidFill>
                  <a:srgbClr val="F2CB68"/>
                </a:solidFill>
              </a:rPr>
              <a:t>(cont.)</a:t>
            </a:r>
            <a:r>
              <a:rPr lang="en-US" altLang="en-US" sz="3200" b="1">
                <a:solidFill>
                  <a:srgbClr val="F2CB68"/>
                </a:solidFill>
              </a:rPr>
              <a:t> </a:t>
            </a:r>
          </a:p>
        </p:txBody>
      </p:sp>
      <p:sp>
        <p:nvSpPr>
          <p:cNvPr id="87075" name="Text Box 35"/>
          <p:cNvSpPr txBox="1">
            <a:spLocks noChangeArrowheads="1"/>
          </p:cNvSpPr>
          <p:nvPr/>
        </p:nvSpPr>
        <p:spPr bwMode="auto">
          <a:xfrm>
            <a:off x="1744663" y="2081213"/>
            <a:ext cx="7399337" cy="390568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indent="0">
              <a:lnSpc>
                <a:spcPct val="85000"/>
              </a:lnSpc>
              <a:spcBef>
                <a:spcPct val="20000"/>
              </a:spcBef>
              <a:spcAft>
                <a:spcPct val="20000"/>
              </a:spcAft>
            </a:pPr>
            <a:r>
              <a:rPr lang="en-US" altLang="en-US" sz="2800" dirty="0" smtClean="0">
                <a:solidFill>
                  <a:srgbClr val="FF0000"/>
                </a:solidFill>
              </a:rPr>
              <a:t>They </a:t>
            </a:r>
            <a:r>
              <a:rPr lang="en-US" altLang="en-US" sz="2800" dirty="0">
                <a:solidFill>
                  <a:srgbClr val="FF0000"/>
                </a:solidFill>
              </a:rPr>
              <a:t>landed north, however, at Plymouth, Massachusetts</a:t>
            </a:r>
            <a:r>
              <a:rPr lang="en-US" altLang="en-US" sz="2800" dirty="0">
                <a:solidFill>
                  <a:schemeClr val="bg1"/>
                </a:solidFill>
              </a:rPr>
              <a:t>, due to the oncoming winter. </a:t>
            </a:r>
          </a:p>
          <a:p>
            <a:pPr>
              <a:lnSpc>
                <a:spcPct val="85000"/>
              </a:lnSpc>
              <a:spcBef>
                <a:spcPct val="20000"/>
              </a:spcBef>
              <a:spcAft>
                <a:spcPct val="20000"/>
              </a:spcAft>
              <a:buFontTx/>
              <a:buChar char="•"/>
            </a:pPr>
            <a:r>
              <a:rPr lang="en-US" altLang="en-US" sz="2800" dirty="0">
                <a:solidFill>
                  <a:schemeClr val="bg1"/>
                </a:solidFill>
              </a:rPr>
              <a:t>Plymouth was not part of the Virginia Company territory and its laws did not apply. </a:t>
            </a:r>
          </a:p>
          <a:p>
            <a:pPr>
              <a:lnSpc>
                <a:spcPct val="85000"/>
              </a:lnSpc>
              <a:spcBef>
                <a:spcPct val="20000"/>
              </a:spcBef>
              <a:spcAft>
                <a:spcPct val="20000"/>
              </a:spcAft>
              <a:buFontTx/>
              <a:buChar char="•"/>
            </a:pPr>
            <a:r>
              <a:rPr lang="en-US" altLang="en-US" sz="2800" dirty="0">
                <a:solidFill>
                  <a:srgbClr val="FF0000"/>
                </a:solidFill>
              </a:rPr>
              <a:t>So the Pilgrims drew up the </a:t>
            </a:r>
            <a:r>
              <a:rPr lang="en-US" altLang="en-US" sz="2800" b="1" dirty="0">
                <a:solidFill>
                  <a:srgbClr val="FF0000"/>
                </a:solidFill>
              </a:rPr>
              <a:t>Mayflower Compact</a:t>
            </a:r>
            <a:r>
              <a:rPr lang="en-US" altLang="en-US" sz="2800" dirty="0">
                <a:solidFill>
                  <a:srgbClr val="FF0000"/>
                </a:solidFill>
              </a:rPr>
              <a:t> </a:t>
            </a:r>
            <a:r>
              <a:rPr lang="en-US" altLang="en-US" sz="2800" dirty="0">
                <a:solidFill>
                  <a:schemeClr val="bg1"/>
                </a:solidFill>
              </a:rPr>
              <a:t>to provide laws to live by. </a:t>
            </a:r>
            <a:endParaRPr lang="en-US" altLang="en-US" sz="1600" b="1" dirty="0">
              <a:solidFill>
                <a:srgbClr val="F2CB68"/>
              </a:solidFill>
            </a:endParaRPr>
          </a:p>
          <a:p>
            <a:pPr>
              <a:lnSpc>
                <a:spcPct val="85000"/>
              </a:lnSpc>
              <a:spcBef>
                <a:spcPct val="20000"/>
              </a:spcBef>
              <a:spcAft>
                <a:spcPct val="20000"/>
              </a:spcAft>
              <a:buFontTx/>
              <a:buChar char="•"/>
            </a:pPr>
            <a:r>
              <a:rPr lang="en-US" altLang="en-US" sz="2800" dirty="0">
                <a:solidFill>
                  <a:schemeClr val="bg1"/>
                </a:solidFill>
              </a:rPr>
              <a:t>It was the beginning of a representative government in America.</a:t>
            </a:r>
          </a:p>
        </p:txBody>
      </p:sp>
    </p:spTree>
    <p:extLst>
      <p:ext uri="{BB962C8B-B14F-4D97-AF65-F5344CB8AC3E}">
        <p14:creationId xmlns:p14="http://schemas.microsoft.com/office/powerpoint/2010/main" val="251830922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071"/>
                                        </p:tgtEl>
                                        <p:attrNameLst>
                                          <p:attrName>style.visibility</p:attrName>
                                        </p:attrNameLst>
                                      </p:cBhvr>
                                      <p:to>
                                        <p:strVal val="visible"/>
                                      </p:to>
                                    </p:set>
                                    <p:animEffect transition="in" filter="wipe(left)">
                                      <p:cBhvr>
                                        <p:cTn id="7" dur="500"/>
                                        <p:tgtEl>
                                          <p:spTgt spid="870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7075">
                                            <p:txEl>
                                              <p:pRg st="0" end="0"/>
                                            </p:txEl>
                                          </p:spTgt>
                                        </p:tgtEl>
                                        <p:attrNameLst>
                                          <p:attrName>style.visibility</p:attrName>
                                        </p:attrNameLst>
                                      </p:cBhvr>
                                      <p:to>
                                        <p:strVal val="visible"/>
                                      </p:to>
                                    </p:set>
                                    <p:animEffect transition="in" filter="wipe(left)">
                                      <p:cBhvr>
                                        <p:cTn id="12" dur="500"/>
                                        <p:tgtEl>
                                          <p:spTgt spid="870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7075">
                                            <p:txEl>
                                              <p:pRg st="1" end="1"/>
                                            </p:txEl>
                                          </p:spTgt>
                                        </p:tgtEl>
                                        <p:attrNameLst>
                                          <p:attrName>style.visibility</p:attrName>
                                        </p:attrNameLst>
                                      </p:cBhvr>
                                      <p:to>
                                        <p:strVal val="visible"/>
                                      </p:to>
                                    </p:set>
                                    <p:animEffect transition="in" filter="wipe(left)">
                                      <p:cBhvr>
                                        <p:cTn id="17" dur="500"/>
                                        <p:tgtEl>
                                          <p:spTgt spid="87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7075">
                                            <p:txEl>
                                              <p:pRg st="2" end="2"/>
                                            </p:txEl>
                                          </p:spTgt>
                                        </p:tgtEl>
                                        <p:attrNameLst>
                                          <p:attrName>style.visibility</p:attrName>
                                        </p:attrNameLst>
                                      </p:cBhvr>
                                      <p:to>
                                        <p:strVal val="visible"/>
                                      </p:to>
                                    </p:set>
                                    <p:animEffect transition="in" filter="wipe(left)">
                                      <p:cBhvr>
                                        <p:cTn id="22" dur="500"/>
                                        <p:tgtEl>
                                          <p:spTgt spid="87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7075">
                                            <p:txEl>
                                              <p:pRg st="3" end="3"/>
                                            </p:txEl>
                                          </p:spTgt>
                                        </p:tgtEl>
                                        <p:attrNameLst>
                                          <p:attrName>style.visibility</p:attrName>
                                        </p:attrNameLst>
                                      </p:cBhvr>
                                      <p:to>
                                        <p:strVal val="visible"/>
                                      </p:to>
                                    </p:set>
                                    <p:animEffect transition="in" filter="wipe(left)">
                                      <p:cBhvr>
                                        <p:cTn id="27" dur="500"/>
                                        <p:tgtEl>
                                          <p:spTgt spid="87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71" grpId="0" autoUpdateAnimBg="0"/>
      <p:bldP spid="8707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4" name="Text Box 14"/>
          <p:cNvSpPr txBox="1">
            <a:spLocks noChangeArrowheads="1"/>
          </p:cNvSpPr>
          <p:nvPr/>
        </p:nvSpPr>
        <p:spPr bwMode="auto">
          <a:xfrm>
            <a:off x="1744663" y="1187450"/>
            <a:ext cx="7323137" cy="164352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Pilgrims received help from the Native Americans in learning to plant crops and in hunting and fishing. </a:t>
            </a:r>
            <a:r>
              <a:rPr lang="en-US" altLang="en-US" sz="2800" dirty="0" smtClean="0">
                <a:solidFill>
                  <a:srgbClr val="FF0000"/>
                </a:solidFill>
              </a:rPr>
              <a:t>Squanto and Samoset were their names.</a:t>
            </a:r>
            <a:endParaRPr lang="en-US" altLang="en-US" sz="1600" b="1" dirty="0">
              <a:solidFill>
                <a:srgbClr val="FF0000"/>
              </a:solidFill>
            </a:endParaRPr>
          </a:p>
        </p:txBody>
      </p:sp>
      <p:sp>
        <p:nvSpPr>
          <p:cNvPr id="65545"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Religious Freedom </a:t>
            </a:r>
            <a:r>
              <a:rPr lang="en-US" altLang="en-US" b="1">
                <a:solidFill>
                  <a:srgbClr val="F2CB68"/>
                </a:solidFill>
              </a:rPr>
              <a:t>(cont.)</a:t>
            </a:r>
            <a:r>
              <a:rPr lang="en-US" altLang="en-US" sz="3200" b="1">
                <a:solidFill>
                  <a:srgbClr val="F2CB68"/>
                </a:solidFill>
              </a:rPr>
              <a:t> </a:t>
            </a:r>
          </a:p>
        </p:txBody>
      </p:sp>
      <p:sp>
        <p:nvSpPr>
          <p:cNvPr id="296978" name="Text Box 18"/>
          <p:cNvSpPr txBox="1">
            <a:spLocks noChangeArrowheads="1"/>
          </p:cNvSpPr>
          <p:nvPr/>
        </p:nvSpPr>
        <p:spPr bwMode="auto">
          <a:xfrm>
            <a:off x="1744663" y="4343400"/>
            <a:ext cx="7170737" cy="164352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smtClean="0">
                <a:solidFill>
                  <a:srgbClr val="FF0000"/>
                </a:solidFill>
              </a:rPr>
              <a:t>The Pilgrims received help from natives including Squanto and Samoset. They taught them how to survive in their environment.</a:t>
            </a:r>
            <a:endParaRPr lang="en-US" altLang="en-US" sz="2800" dirty="0">
              <a:solidFill>
                <a:srgbClr val="FF0000"/>
              </a:solidFill>
            </a:endParaRPr>
          </a:p>
        </p:txBody>
      </p:sp>
    </p:spTree>
    <p:extLst>
      <p:ext uri="{BB962C8B-B14F-4D97-AF65-F5344CB8AC3E}">
        <p14:creationId xmlns:p14="http://schemas.microsoft.com/office/powerpoint/2010/main" val="106094641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nodeType="clickEffect">
                                  <p:stCondLst>
                                    <p:cond delay="0"/>
                                  </p:stCondLst>
                                  <p:childTnLst>
                                    <p:animClr clrSpc="hsl" dir="cw">
                                      <p:cBhvr override="childStyle">
                                        <p:cTn id="6" dur="500" fill="hold"/>
                                        <p:tgtEl>
                                          <p:spTgt spid="296978">
                                            <p:txEl>
                                              <p:pRg st="0" end="0"/>
                                            </p:txEl>
                                          </p:spTgt>
                                        </p:tgtEl>
                                        <p:attrNameLst>
                                          <p:attrName>style.color</p:attrName>
                                        </p:attrNameLst>
                                      </p:cBhvr>
                                      <p:by>
                                        <p:hsl h="7200000" s="0" l="0"/>
                                      </p:by>
                                    </p:animClr>
                                    <p:animClr clrSpc="hsl" dir="cw">
                                      <p:cBhvr>
                                        <p:cTn id="7" dur="500" fill="hold"/>
                                        <p:tgtEl>
                                          <p:spTgt spid="296978">
                                            <p:txEl>
                                              <p:pRg st="0" end="0"/>
                                            </p:txEl>
                                          </p:spTgt>
                                        </p:tgtEl>
                                        <p:attrNameLst>
                                          <p:attrName>fillcolor</p:attrName>
                                        </p:attrNameLst>
                                      </p:cBhvr>
                                      <p:by>
                                        <p:hsl h="7200000" s="0" l="0"/>
                                      </p:by>
                                    </p:animClr>
                                    <p:animClr clrSpc="hsl" dir="cw">
                                      <p:cBhvr>
                                        <p:cTn id="8" dur="500" fill="hold"/>
                                        <p:tgtEl>
                                          <p:spTgt spid="296978">
                                            <p:txEl>
                                              <p:pRg st="0" end="0"/>
                                            </p:txEl>
                                          </p:spTgt>
                                        </p:tgtEl>
                                        <p:attrNameLst>
                                          <p:attrName>stroke.color</p:attrName>
                                        </p:attrNameLst>
                                      </p:cBhvr>
                                      <p:by>
                                        <p:hsl h="7200000" s="0" l="0"/>
                                      </p:by>
                                    </p:animClr>
                                    <p:set>
                                      <p:cBhvr>
                                        <p:cTn id="9" dur="500" fill="hold"/>
                                        <p:tgtEl>
                                          <p:spTgt spid="29697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3" name="Text Box 33"/>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p>
        </p:txBody>
      </p:sp>
      <p:sp>
        <p:nvSpPr>
          <p:cNvPr id="92194" name="Text Box 34"/>
          <p:cNvSpPr txBox="1">
            <a:spLocks noChangeArrowheads="1"/>
          </p:cNvSpPr>
          <p:nvPr/>
        </p:nvSpPr>
        <p:spPr bwMode="auto">
          <a:xfrm>
            <a:off x="1567471" y="5020240"/>
            <a:ext cx="7323137" cy="125572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smtClean="0">
                <a:solidFill>
                  <a:srgbClr val="FF0000"/>
                </a:solidFill>
              </a:rPr>
              <a:t>A group of Puritans were forced out of England. They settled in Boston with John Winthrop as their governor.</a:t>
            </a:r>
            <a:endParaRPr lang="en-US" altLang="en-US" sz="2800" dirty="0">
              <a:solidFill>
                <a:srgbClr val="FF0000"/>
              </a:solidFill>
            </a:endParaRPr>
          </a:p>
        </p:txBody>
      </p:sp>
      <p:sp>
        <p:nvSpPr>
          <p:cNvPr id="92196" name="Text Box 36"/>
          <p:cNvSpPr txBox="1">
            <a:spLocks noChangeArrowheads="1"/>
          </p:cNvSpPr>
          <p:nvPr/>
        </p:nvSpPr>
        <p:spPr bwMode="auto">
          <a:xfrm>
            <a:off x="1897063" y="881182"/>
            <a:ext cx="7170737" cy="2591479"/>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In 1629 a group received a royal charter and formed the Massachusetts Bay Colony located north of Plymouth. </a:t>
            </a:r>
          </a:p>
          <a:p>
            <a:pPr>
              <a:lnSpc>
                <a:spcPct val="90000"/>
              </a:lnSpc>
              <a:spcBef>
                <a:spcPct val="20000"/>
              </a:spcBef>
              <a:spcAft>
                <a:spcPct val="20000"/>
              </a:spcAft>
              <a:buFontTx/>
              <a:buChar char="•"/>
            </a:pPr>
            <a:r>
              <a:rPr lang="en-US" altLang="en-US" sz="2800" dirty="0" smtClean="0">
                <a:solidFill>
                  <a:srgbClr val="FF0000"/>
                </a:solidFill>
              </a:rPr>
              <a:t>A group or Puritans were forced out of England. They settled </a:t>
            </a:r>
            <a:r>
              <a:rPr lang="en-US" altLang="en-US" sz="2800" dirty="0">
                <a:solidFill>
                  <a:srgbClr val="FF0000"/>
                </a:solidFill>
              </a:rPr>
              <a:t>in Boston with John Winthrop as their governor.</a:t>
            </a:r>
          </a:p>
        </p:txBody>
      </p:sp>
    </p:spTree>
    <p:extLst>
      <p:ext uri="{BB962C8B-B14F-4D97-AF65-F5344CB8AC3E}">
        <p14:creationId xmlns:p14="http://schemas.microsoft.com/office/powerpoint/2010/main" val="305394047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2194"/>
                                        </p:tgtEl>
                                        <p:attrNameLst>
                                          <p:attrName>style.visibility</p:attrName>
                                        </p:attrNameLst>
                                      </p:cBhvr>
                                      <p:to>
                                        <p:strVal val="visible"/>
                                      </p:to>
                                    </p:set>
                                    <p:anim calcmode="lin" valueType="num">
                                      <p:cBhvr additive="base">
                                        <p:cTn id="7" dur="500" fill="hold"/>
                                        <p:tgtEl>
                                          <p:spTgt spid="92194"/>
                                        </p:tgtEl>
                                        <p:attrNameLst>
                                          <p:attrName>ppt_x</p:attrName>
                                        </p:attrNameLst>
                                      </p:cBhvr>
                                      <p:tavLst>
                                        <p:tav tm="0">
                                          <p:val>
                                            <p:strVal val="#ppt_x"/>
                                          </p:val>
                                        </p:tav>
                                        <p:tav tm="100000">
                                          <p:val>
                                            <p:strVal val="#ppt_x"/>
                                          </p:val>
                                        </p:tav>
                                      </p:tavLst>
                                    </p:anim>
                                    <p:anim calcmode="lin" valueType="num">
                                      <p:cBhvr additive="base">
                                        <p:cTn id="8" dur="500" fill="hold"/>
                                        <p:tgtEl>
                                          <p:spTgt spid="92194"/>
                                        </p:tgtEl>
                                        <p:attrNameLst>
                                          <p:attrName>ppt_y</p:attrName>
                                        </p:attrNameLst>
                                      </p:cBhvr>
                                      <p:tavLst>
                                        <p:tav tm="0">
                                          <p:val>
                                            <p:strVal val="0-#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921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4" grpId="0"/>
      <p:bldP spid="921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bwMode="auto">
          <a:xfrm>
            <a:off x="6629400" y="0"/>
            <a:ext cx="2514600" cy="612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Put Homework on Podium. Grab a map. Label all 13 colonies that we will learn about in chapter 3</a:t>
            </a:r>
          </a:p>
        </p:txBody>
      </p:sp>
      <p:pic>
        <p:nvPicPr>
          <p:cNvPr id="20484" name="Picture 2" descr="https://faculty.unlv.edu/pwerth/Blankmap-US-13colon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6200"/>
            <a:ext cx="6604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5955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47" name="Text Box 15"/>
          <p:cNvSpPr txBox="1">
            <a:spLocks noChangeArrowheads="1"/>
          </p:cNvSpPr>
          <p:nvPr/>
        </p:nvSpPr>
        <p:spPr bwMode="auto">
          <a:xfrm>
            <a:off x="1744663" y="1187450"/>
            <a:ext cx="6637337"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During the Great Migration in the 1630s, more than 15,000 Puritans came to Massachusetts to escape religious persecution and economic difficulties in England.</a:t>
            </a:r>
          </a:p>
        </p:txBody>
      </p:sp>
      <p:sp>
        <p:nvSpPr>
          <p:cNvPr id="68619" name="Text Box 1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r>
              <a:rPr lang="en-US" altLang="en-US" b="1">
                <a:solidFill>
                  <a:srgbClr val="F2CB68"/>
                </a:solidFill>
              </a:rPr>
              <a:t>(cont.)</a:t>
            </a:r>
            <a:r>
              <a:rPr lang="en-US" altLang="en-US" sz="3200" b="1">
                <a:solidFill>
                  <a:srgbClr val="F2CB68"/>
                </a:solidFill>
              </a:rPr>
              <a:t> </a:t>
            </a:r>
          </a:p>
        </p:txBody>
      </p:sp>
      <p:sp>
        <p:nvSpPr>
          <p:cNvPr id="2" name="Multiply 1"/>
          <p:cNvSpPr/>
          <p:nvPr/>
        </p:nvSpPr>
        <p:spPr bwMode="auto">
          <a:xfrm>
            <a:off x="3657600" y="4038600"/>
            <a:ext cx="2514600" cy="1524000"/>
          </a:xfrm>
          <a:prstGeom prst="mathMultiply">
            <a:avLst/>
          </a:prstGeom>
          <a:noFill/>
          <a:ln>
            <a:noFill/>
          </a:ln>
          <a:effectLst/>
          <a:extLst>
            <a:ext uri="{909E8E84-426E-40DD-AFC4-6F175D3DCCD1}">
              <a14:hiddenFill xmlns:a14="http://schemas.microsoft.com/office/drawing/2010/main">
                <a:solidFill>
                  <a:srgbClr val="000080">
                    <a:alpha val="50000"/>
                  </a:srgbClr>
                </a:solidFill>
              </a14:hiddenFill>
            </a:ext>
            <a:ext uri="{91240B29-F687-4F45-9708-019B960494DF}">
              <a14:hiddenLine xmlns:a14="http://schemas.microsoft.com/office/drawing/2010/main" w="19050" cap="flat" cmpd="sng" algn="ctr">
                <a:solidFill>
                  <a:srgbClr val="FFCC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 name="Rounded Rectangle 2"/>
          <p:cNvSpPr/>
          <p:nvPr/>
        </p:nvSpPr>
        <p:spPr bwMode="auto">
          <a:xfrm>
            <a:off x="2667000" y="3505200"/>
            <a:ext cx="3162300" cy="1447800"/>
          </a:xfrm>
          <a:prstGeom prst="roundRect">
            <a:avLst/>
          </a:prstGeom>
          <a:noFill/>
          <a:ln>
            <a:noFill/>
          </a:ln>
          <a:effectLst/>
          <a:extLst>
            <a:ext uri="{909E8E84-426E-40DD-AFC4-6F175D3DCCD1}">
              <a14:hiddenFill xmlns:a14="http://schemas.microsoft.com/office/drawing/2010/main">
                <a:solidFill>
                  <a:srgbClr val="000080">
                    <a:alpha val="50000"/>
                  </a:srgbClr>
                </a:solidFill>
              </a14:hiddenFill>
            </a:ext>
            <a:ext uri="{91240B29-F687-4F45-9708-019B960494DF}">
              <a14:hiddenLine xmlns:a14="http://schemas.microsoft.com/office/drawing/2010/main" w="19050" cap="flat" cmpd="sng" algn="ctr">
                <a:solidFill>
                  <a:srgbClr val="FFCC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9715167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8047"/>
                                        </p:tgtEl>
                                        <p:attrNameLst>
                                          <p:attrName>style.visibility</p:attrName>
                                        </p:attrNameLst>
                                      </p:cBhvr>
                                      <p:to>
                                        <p:strVal val="visible"/>
                                      </p:to>
                                    </p:set>
                                    <p:animEffect transition="in" filter="wipe(left)">
                                      <p:cBhvr>
                                        <p:cTn id="7" dur="500"/>
                                        <p:tgtEl>
                                          <p:spTgt spid="428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7"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17" name="Text Box 33"/>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An elected group called the General Court ran the colony. </a:t>
            </a:r>
            <a:endParaRPr lang="en-US" altLang="en-US" sz="1600" b="1">
              <a:solidFill>
                <a:srgbClr val="F2CB68"/>
              </a:solidFill>
            </a:endParaRPr>
          </a:p>
        </p:txBody>
      </p:sp>
      <p:sp>
        <p:nvSpPr>
          <p:cNvPr id="69641" name="Text Box 35"/>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r>
              <a:rPr lang="en-US" altLang="en-US" b="1">
                <a:solidFill>
                  <a:srgbClr val="F2CB68"/>
                </a:solidFill>
              </a:rPr>
              <a:t>(cont.)</a:t>
            </a:r>
            <a:r>
              <a:rPr lang="en-US" altLang="en-US" sz="3200" b="1">
                <a:solidFill>
                  <a:srgbClr val="F2CB68"/>
                </a:solidFill>
              </a:rPr>
              <a:t> </a:t>
            </a:r>
          </a:p>
        </p:txBody>
      </p:sp>
      <p:sp>
        <p:nvSpPr>
          <p:cNvPr id="93222" name="Text Box 38"/>
          <p:cNvSpPr txBox="1">
            <a:spLocks noChangeArrowheads="1"/>
          </p:cNvSpPr>
          <p:nvPr/>
        </p:nvSpPr>
        <p:spPr bwMode="auto">
          <a:xfrm>
            <a:off x="1744663" y="2132013"/>
            <a:ext cx="7018337" cy="35394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Massachusetts Bay Colony created a colonial legislature</a:t>
            </a:r>
            <a:r>
              <a:rPr lang="en-US" altLang="en-US" sz="2800" dirty="0">
                <a:solidFill>
                  <a:schemeClr val="bg1"/>
                </a:solidFill>
              </a:rPr>
              <a:t> when settlers wanted a larger role in government. </a:t>
            </a:r>
          </a:p>
          <a:p>
            <a:pPr>
              <a:lnSpc>
                <a:spcPct val="90000"/>
              </a:lnSpc>
              <a:spcBef>
                <a:spcPct val="20000"/>
              </a:spcBef>
              <a:spcAft>
                <a:spcPct val="20000"/>
              </a:spcAft>
              <a:buFontTx/>
              <a:buChar char="•"/>
            </a:pPr>
            <a:r>
              <a:rPr lang="en-US" altLang="en-US" sz="2800" dirty="0">
                <a:solidFill>
                  <a:srgbClr val="FF0000"/>
                </a:solidFill>
              </a:rPr>
              <a:t>All adult male church members who also owned property could vote for their representatives</a:t>
            </a:r>
            <a:r>
              <a:rPr lang="en-US" altLang="en-US" sz="2800" dirty="0">
                <a:solidFill>
                  <a:schemeClr val="bg1"/>
                </a:solidFill>
              </a:rPr>
              <a:t> to the General Court</a:t>
            </a:r>
            <a:r>
              <a:rPr lang="en-US" altLang="en-US" sz="2800" dirty="0" smtClean="0">
                <a:solidFill>
                  <a:schemeClr val="bg1"/>
                </a:solidFill>
              </a:rPr>
              <a:t>.</a:t>
            </a:r>
          </a:p>
          <a:p>
            <a:pPr>
              <a:lnSpc>
                <a:spcPct val="90000"/>
              </a:lnSpc>
              <a:spcBef>
                <a:spcPct val="20000"/>
              </a:spcBef>
              <a:spcAft>
                <a:spcPct val="20000"/>
              </a:spcAft>
              <a:buFontTx/>
              <a:buChar char="•"/>
            </a:pPr>
            <a:r>
              <a:rPr lang="en-US" altLang="en-US" sz="2800" dirty="0" smtClean="0">
                <a:solidFill>
                  <a:srgbClr val="7030A0"/>
                </a:solidFill>
              </a:rPr>
              <a:t>In every colony there developed some degree of self government</a:t>
            </a:r>
            <a:endParaRPr lang="en-US" altLang="en-US" sz="2800" dirty="0">
              <a:solidFill>
                <a:srgbClr val="7030A0"/>
              </a:solidFill>
            </a:endParaRPr>
          </a:p>
        </p:txBody>
      </p:sp>
    </p:spTree>
    <p:extLst>
      <p:ext uri="{BB962C8B-B14F-4D97-AF65-F5344CB8AC3E}">
        <p14:creationId xmlns:p14="http://schemas.microsoft.com/office/powerpoint/2010/main" val="114839794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17"/>
                                        </p:tgtEl>
                                        <p:attrNameLst>
                                          <p:attrName>style.visibility</p:attrName>
                                        </p:attrNameLst>
                                      </p:cBhvr>
                                      <p:to>
                                        <p:strVal val="visible"/>
                                      </p:to>
                                    </p:set>
                                    <p:animEffect transition="in" filter="wipe(left)">
                                      <p:cBhvr>
                                        <p:cTn id="7" dur="500"/>
                                        <p:tgtEl>
                                          <p:spTgt spid="93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22">
                                            <p:txEl>
                                              <p:pRg st="0" end="0"/>
                                            </p:txEl>
                                          </p:spTgt>
                                        </p:tgtEl>
                                        <p:attrNameLst>
                                          <p:attrName>style.visibility</p:attrName>
                                        </p:attrNameLst>
                                      </p:cBhvr>
                                      <p:to>
                                        <p:strVal val="visible"/>
                                      </p:to>
                                    </p:set>
                                    <p:animEffect transition="in" filter="wipe(left)">
                                      <p:cBhvr>
                                        <p:cTn id="12" dur="500"/>
                                        <p:tgtEl>
                                          <p:spTgt spid="9322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3222">
                                            <p:txEl>
                                              <p:pRg st="1" end="1"/>
                                            </p:txEl>
                                          </p:spTgt>
                                        </p:tgtEl>
                                        <p:attrNameLst>
                                          <p:attrName>style.visibility</p:attrName>
                                        </p:attrNameLst>
                                      </p:cBhvr>
                                      <p:to>
                                        <p:strVal val="visible"/>
                                      </p:to>
                                    </p:set>
                                    <p:animEffect transition="in" filter="wipe(left)">
                                      <p:cBhvr>
                                        <p:cTn id="17" dur="500"/>
                                        <p:tgtEl>
                                          <p:spTgt spid="932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3222">
                                            <p:txEl>
                                              <p:pRg st="2" end="2"/>
                                            </p:txEl>
                                          </p:spTgt>
                                        </p:tgtEl>
                                        <p:attrNameLst>
                                          <p:attrName>style.visibility</p:attrName>
                                        </p:attrNameLst>
                                      </p:cBhvr>
                                      <p:to>
                                        <p:strVal val="visible"/>
                                      </p:to>
                                    </p:set>
                                    <p:animEffect transition="in" filter="wipe(left)">
                                      <p:cBhvr>
                                        <p:cTn id="22" dur="500"/>
                                        <p:tgtEl>
                                          <p:spTgt spid="932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7" grpId="0" autoUpdateAnimBg="0"/>
      <p:bldP spid="9322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22" name="Text Box 14"/>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Although the Puritans left England for religious freedom in America, they criticized, or </a:t>
            </a:r>
            <a:r>
              <a:rPr lang="en-US" altLang="en-US" sz="2800" b="1" dirty="0">
                <a:solidFill>
                  <a:srgbClr val="FF0000"/>
                </a:solidFill>
              </a:rPr>
              <a:t>persecuted,</a:t>
            </a:r>
            <a:r>
              <a:rPr lang="en-US" altLang="en-US" sz="2800" dirty="0">
                <a:solidFill>
                  <a:srgbClr val="FF0000"/>
                </a:solidFill>
              </a:rPr>
              <a:t> people who held religious beliefs other than theirs.  </a:t>
            </a:r>
          </a:p>
        </p:txBody>
      </p:sp>
      <p:sp>
        <p:nvSpPr>
          <p:cNvPr id="299023" name="Text Box 15"/>
          <p:cNvSpPr txBox="1">
            <a:spLocks noChangeArrowheads="1"/>
          </p:cNvSpPr>
          <p:nvPr/>
        </p:nvSpPr>
        <p:spPr bwMode="auto">
          <a:xfrm>
            <a:off x="1744663" y="2895600"/>
            <a:ext cx="71707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This led to the formation of new colonies in America. </a:t>
            </a:r>
          </a:p>
          <a:p>
            <a:pPr>
              <a:lnSpc>
                <a:spcPct val="90000"/>
              </a:lnSpc>
              <a:spcBef>
                <a:spcPct val="20000"/>
              </a:spcBef>
              <a:spcAft>
                <a:spcPct val="20000"/>
              </a:spcAft>
              <a:buFontTx/>
              <a:buChar char="•"/>
            </a:pPr>
            <a:r>
              <a:rPr lang="en-US" altLang="en-US" sz="2800" dirty="0">
                <a:solidFill>
                  <a:schemeClr val="bg1"/>
                </a:solidFill>
              </a:rPr>
              <a:t>Colonists began to settle along the fertile Connecticut River valley in the 1630s.</a:t>
            </a:r>
          </a:p>
        </p:txBody>
      </p:sp>
      <p:sp>
        <p:nvSpPr>
          <p:cNvPr id="7066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18119640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9022"/>
                                        </p:tgtEl>
                                        <p:attrNameLst>
                                          <p:attrName>style.visibility</p:attrName>
                                        </p:attrNameLst>
                                      </p:cBhvr>
                                      <p:to>
                                        <p:strVal val="visible"/>
                                      </p:to>
                                    </p:set>
                                    <p:animEffect transition="in" filter="wipe(left)">
                                      <p:cBhvr>
                                        <p:cTn id="7" dur="500"/>
                                        <p:tgtEl>
                                          <p:spTgt spid="2990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9023">
                                            <p:txEl>
                                              <p:pRg st="0" end="0"/>
                                            </p:txEl>
                                          </p:spTgt>
                                        </p:tgtEl>
                                        <p:attrNameLst>
                                          <p:attrName>style.visibility</p:attrName>
                                        </p:attrNameLst>
                                      </p:cBhvr>
                                      <p:to>
                                        <p:strVal val="visible"/>
                                      </p:to>
                                    </p:set>
                                    <p:animEffect transition="in" filter="wipe(left)">
                                      <p:cBhvr>
                                        <p:cTn id="12" dur="500"/>
                                        <p:tgtEl>
                                          <p:spTgt spid="2990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9023">
                                            <p:txEl>
                                              <p:pRg st="1" end="1"/>
                                            </p:txEl>
                                          </p:spTgt>
                                        </p:tgtEl>
                                        <p:attrNameLst>
                                          <p:attrName>style.visibility</p:attrName>
                                        </p:attrNameLst>
                                      </p:cBhvr>
                                      <p:to>
                                        <p:strVal val="visible"/>
                                      </p:to>
                                    </p:set>
                                    <p:animEffect transition="in" filter="wipe(left)">
                                      <p:cBhvr>
                                        <p:cTn id="17" dur="500"/>
                                        <p:tgtEl>
                                          <p:spTgt spid="2990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22" grpId="0" autoUpdateAnimBg="0"/>
      <p:bldP spid="29902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 hate mythical creatures and hypocrites…. Said the hippogriff. </a:t>
            </a:r>
            <a:endParaRPr lang="en-US" dirty="0"/>
          </a:p>
        </p:txBody>
      </p:sp>
      <p:pic>
        <p:nvPicPr>
          <p:cNvPr id="5122" name="Picture 2" descr="http://orig11.deviantart.net/4a7a/f/2011/365/a/a/aac65d3594852f5508ad22898ee7ff9d-d4ktu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362200"/>
            <a:ext cx="4400550" cy="411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906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8" name="Text Box 14"/>
          <p:cNvSpPr txBox="1">
            <a:spLocks noChangeArrowheads="1"/>
          </p:cNvSpPr>
          <p:nvPr/>
        </p:nvSpPr>
        <p:spPr bwMode="auto">
          <a:xfrm>
            <a:off x="1744663" y="1187450"/>
            <a:ext cx="67135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In 1636 </a:t>
            </a:r>
            <a:r>
              <a:rPr lang="en-US" altLang="en-US" sz="2800" dirty="0">
                <a:solidFill>
                  <a:srgbClr val="FF0000"/>
                </a:solidFill>
              </a:rPr>
              <a:t>Thomas Hooker founded </a:t>
            </a:r>
            <a:r>
              <a:rPr lang="en-US" altLang="en-US" sz="2800" dirty="0" smtClean="0">
                <a:solidFill>
                  <a:srgbClr val="FF0000"/>
                </a:solidFill>
              </a:rPr>
              <a:t>Hartford Connecticut.  </a:t>
            </a:r>
            <a:endParaRPr lang="en-US" altLang="en-US" sz="2800" dirty="0">
              <a:solidFill>
                <a:srgbClr val="FF0000"/>
              </a:solidFill>
            </a:endParaRPr>
          </a:p>
        </p:txBody>
      </p:sp>
      <p:sp>
        <p:nvSpPr>
          <p:cNvPr id="323599" name="Text Box 15"/>
          <p:cNvSpPr txBox="1">
            <a:spLocks noChangeArrowheads="1"/>
          </p:cNvSpPr>
          <p:nvPr/>
        </p:nvSpPr>
        <p:spPr bwMode="auto">
          <a:xfrm>
            <a:off x="1744663" y="2133600"/>
            <a:ext cx="72469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Three years later, </a:t>
            </a:r>
            <a:r>
              <a:rPr lang="en-US" altLang="en-US" sz="2800" dirty="0">
                <a:solidFill>
                  <a:srgbClr val="FF0000"/>
                </a:solidFill>
              </a:rPr>
              <a:t>Hartford</a:t>
            </a:r>
            <a:r>
              <a:rPr lang="en-US" altLang="en-US" sz="2800" dirty="0">
                <a:solidFill>
                  <a:schemeClr val="bg1"/>
                </a:solidFill>
              </a:rPr>
              <a:t> and two neighboring towns </a:t>
            </a:r>
            <a:r>
              <a:rPr lang="en-US" altLang="en-US" sz="2800" dirty="0">
                <a:solidFill>
                  <a:srgbClr val="FF0000"/>
                </a:solidFill>
              </a:rPr>
              <a:t>adopted the Fundamental Orders of Connecticut. </a:t>
            </a:r>
          </a:p>
          <a:p>
            <a:pPr>
              <a:lnSpc>
                <a:spcPct val="90000"/>
              </a:lnSpc>
              <a:spcBef>
                <a:spcPct val="20000"/>
              </a:spcBef>
              <a:spcAft>
                <a:spcPct val="20000"/>
              </a:spcAft>
              <a:buFontTx/>
              <a:buChar char="•"/>
            </a:pPr>
            <a:r>
              <a:rPr lang="en-US" altLang="en-US" sz="2800" dirty="0">
                <a:solidFill>
                  <a:srgbClr val="FF0000"/>
                </a:solidFill>
              </a:rPr>
              <a:t>This was the first written constitution </a:t>
            </a:r>
            <a:br>
              <a:rPr lang="en-US" altLang="en-US" sz="2800" dirty="0">
                <a:solidFill>
                  <a:srgbClr val="FF0000"/>
                </a:solidFill>
              </a:rPr>
            </a:br>
            <a:r>
              <a:rPr lang="en-US" altLang="en-US" sz="2800" dirty="0">
                <a:solidFill>
                  <a:srgbClr val="FF0000"/>
                </a:solidFill>
              </a:rPr>
              <a:t>in America.</a:t>
            </a:r>
          </a:p>
        </p:txBody>
      </p:sp>
      <p:sp>
        <p:nvSpPr>
          <p:cNvPr id="7169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55723019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3598"/>
                                        </p:tgtEl>
                                        <p:attrNameLst>
                                          <p:attrName>style.visibility</p:attrName>
                                        </p:attrNameLst>
                                      </p:cBhvr>
                                      <p:to>
                                        <p:strVal val="visible"/>
                                      </p:to>
                                    </p:set>
                                    <p:animEffect transition="in" filter="wipe(left)">
                                      <p:cBhvr>
                                        <p:cTn id="7" dur="500"/>
                                        <p:tgtEl>
                                          <p:spTgt spid="3235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3599">
                                            <p:txEl>
                                              <p:pRg st="0" end="0"/>
                                            </p:txEl>
                                          </p:spTgt>
                                        </p:tgtEl>
                                        <p:attrNameLst>
                                          <p:attrName>style.visibility</p:attrName>
                                        </p:attrNameLst>
                                      </p:cBhvr>
                                      <p:to>
                                        <p:strVal val="visible"/>
                                      </p:to>
                                    </p:set>
                                    <p:animEffect transition="in" filter="wipe(left)">
                                      <p:cBhvr>
                                        <p:cTn id="12" dur="500"/>
                                        <p:tgtEl>
                                          <p:spTgt spid="3235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3599">
                                            <p:txEl>
                                              <p:pRg st="1" end="1"/>
                                            </p:txEl>
                                          </p:spTgt>
                                        </p:tgtEl>
                                        <p:attrNameLst>
                                          <p:attrName>style.visibility</p:attrName>
                                        </p:attrNameLst>
                                      </p:cBhvr>
                                      <p:to>
                                        <p:strVal val="visible"/>
                                      </p:to>
                                    </p:set>
                                    <p:animEffect transition="in" filter="wipe(left)">
                                      <p:cBhvr>
                                        <p:cTn id="17" dur="500"/>
                                        <p:tgtEl>
                                          <p:spTgt spid="3235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8" grpId="0" autoUpdateAnimBg="0"/>
      <p:bldP spid="3235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70" name="Text Box 14"/>
          <p:cNvSpPr txBox="1">
            <a:spLocks noChangeArrowheads="1"/>
          </p:cNvSpPr>
          <p:nvPr/>
        </p:nvSpPr>
        <p:spPr bwMode="auto">
          <a:xfrm>
            <a:off x="1744663" y="1187450"/>
            <a:ext cx="6713537" cy="164352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Roger Williams, a minister, established Rhode Island, </a:t>
            </a:r>
            <a:r>
              <a:rPr lang="en-US" altLang="en-US" sz="2800" dirty="0" smtClean="0">
                <a:solidFill>
                  <a:srgbClr val="FF0000"/>
                </a:solidFill>
              </a:rPr>
              <a:t>where </a:t>
            </a:r>
            <a:r>
              <a:rPr lang="en-US" altLang="en-US" sz="2800" dirty="0">
                <a:solidFill>
                  <a:srgbClr val="FF0000"/>
                </a:solidFill>
              </a:rPr>
              <a:t>religious </a:t>
            </a:r>
            <a:r>
              <a:rPr lang="en-US" altLang="en-US" sz="2800" b="1" dirty="0">
                <a:solidFill>
                  <a:srgbClr val="FF0000"/>
                </a:solidFill>
              </a:rPr>
              <a:t>toleration </a:t>
            </a:r>
            <a:r>
              <a:rPr lang="en-US" altLang="en-US" sz="2800" dirty="0" smtClean="0">
                <a:solidFill>
                  <a:srgbClr val="FF0000"/>
                </a:solidFill>
              </a:rPr>
              <a:t>existed all faiths could worship. </a:t>
            </a:r>
            <a:endParaRPr lang="en-US" altLang="en-US" sz="1600" dirty="0">
              <a:solidFill>
                <a:srgbClr val="FF0000"/>
              </a:solidFill>
            </a:endParaRPr>
          </a:p>
        </p:txBody>
      </p:sp>
      <p:sp>
        <p:nvSpPr>
          <p:cNvPr id="72713"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Settlements </a:t>
            </a:r>
            <a:r>
              <a:rPr lang="en-US" altLang="en-US" b="1">
                <a:solidFill>
                  <a:srgbClr val="F2CB68"/>
                </a:solidFill>
              </a:rPr>
              <a:t>(cont.)</a:t>
            </a:r>
            <a:r>
              <a:rPr lang="en-US" altLang="en-US" sz="3200" b="1">
                <a:solidFill>
                  <a:srgbClr val="F2CB68"/>
                </a:solidFill>
              </a:rPr>
              <a:t> </a:t>
            </a:r>
          </a:p>
        </p:txBody>
      </p:sp>
      <p:sp>
        <p:nvSpPr>
          <p:cNvPr id="403475" name="Text Box 19"/>
          <p:cNvSpPr txBox="1">
            <a:spLocks noChangeArrowheads="1"/>
          </p:cNvSpPr>
          <p:nvPr/>
        </p:nvSpPr>
        <p:spPr bwMode="auto">
          <a:xfrm>
            <a:off x="1744663" y="2866047"/>
            <a:ext cx="72469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People of all faiths could worship as </a:t>
            </a:r>
            <a:br>
              <a:rPr lang="en-US" altLang="en-US" sz="2800" dirty="0">
                <a:solidFill>
                  <a:schemeClr val="bg1"/>
                </a:solidFill>
              </a:rPr>
            </a:br>
            <a:r>
              <a:rPr lang="en-US" altLang="en-US" sz="2800" dirty="0">
                <a:solidFill>
                  <a:schemeClr val="bg1"/>
                </a:solidFill>
              </a:rPr>
              <a:t>they pleased. </a:t>
            </a:r>
          </a:p>
          <a:p>
            <a:pPr>
              <a:lnSpc>
                <a:spcPct val="90000"/>
              </a:lnSpc>
              <a:spcBef>
                <a:spcPct val="20000"/>
              </a:spcBef>
              <a:spcAft>
                <a:spcPct val="20000"/>
              </a:spcAft>
              <a:buFontTx/>
              <a:buChar char="•"/>
            </a:pPr>
            <a:r>
              <a:rPr lang="en-US" altLang="en-US" sz="2800" dirty="0">
                <a:solidFill>
                  <a:schemeClr val="bg1"/>
                </a:solidFill>
              </a:rPr>
              <a:t>In 1638 </a:t>
            </a:r>
            <a:r>
              <a:rPr lang="en-US" altLang="en-US" sz="2800" dirty="0">
                <a:solidFill>
                  <a:srgbClr val="FF0000"/>
                </a:solidFill>
              </a:rPr>
              <a:t>John Wheelwright founded the colony of New Hampshire</a:t>
            </a:r>
            <a:r>
              <a:rPr lang="en-US" altLang="en-US" sz="2800" dirty="0">
                <a:solidFill>
                  <a:schemeClr val="bg1"/>
                </a:solidFill>
              </a:rPr>
              <a:t>. It became independent of Massachusetts in 1679.</a:t>
            </a:r>
          </a:p>
        </p:txBody>
      </p:sp>
    </p:spTree>
    <p:extLst>
      <p:ext uri="{BB962C8B-B14F-4D97-AF65-F5344CB8AC3E}">
        <p14:creationId xmlns:p14="http://schemas.microsoft.com/office/powerpoint/2010/main" val="100973718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3470"/>
                                        </p:tgtEl>
                                        <p:attrNameLst>
                                          <p:attrName>style.visibility</p:attrName>
                                        </p:attrNameLst>
                                      </p:cBhvr>
                                      <p:to>
                                        <p:strVal val="visible"/>
                                      </p:to>
                                    </p:set>
                                    <p:animEffect transition="in" filter="wipe(left)">
                                      <p:cBhvr>
                                        <p:cTn id="7" dur="500"/>
                                        <p:tgtEl>
                                          <p:spTgt spid="403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3475">
                                            <p:txEl>
                                              <p:pRg st="0" end="0"/>
                                            </p:txEl>
                                          </p:spTgt>
                                        </p:tgtEl>
                                        <p:attrNameLst>
                                          <p:attrName>style.visibility</p:attrName>
                                        </p:attrNameLst>
                                      </p:cBhvr>
                                      <p:to>
                                        <p:strVal val="visible"/>
                                      </p:to>
                                    </p:set>
                                    <p:animEffect transition="in" filter="wipe(left)">
                                      <p:cBhvr>
                                        <p:cTn id="12" dur="500"/>
                                        <p:tgtEl>
                                          <p:spTgt spid="4034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3475">
                                            <p:txEl>
                                              <p:pRg st="1" end="1"/>
                                            </p:txEl>
                                          </p:spTgt>
                                        </p:tgtEl>
                                        <p:attrNameLst>
                                          <p:attrName>style.visibility</p:attrName>
                                        </p:attrNameLst>
                                      </p:cBhvr>
                                      <p:to>
                                        <p:strVal val="visible"/>
                                      </p:to>
                                    </p:set>
                                    <p:animEffect transition="in" filter="wipe(left)">
                                      <p:cBhvr>
                                        <p:cTn id="17" dur="500"/>
                                        <p:tgtEl>
                                          <p:spTgt spid="4034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0" grpId="0" autoUpdateAnimBg="0"/>
      <p:bldP spid="40347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83" name="Text Box 4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116784" name="Text Box 48"/>
          <p:cNvSpPr txBox="1">
            <a:spLocks noChangeArrowheads="1"/>
          </p:cNvSpPr>
          <p:nvPr/>
        </p:nvSpPr>
        <p:spPr bwMode="auto">
          <a:xfrm>
            <a:off x="1743075" y="1676400"/>
            <a:ext cx="6696075" cy="1089529"/>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a:solidFill>
                  <a:srgbClr val="FF0000"/>
                </a:solidFill>
              </a:rPr>
              <a:t>People from many different countries settled in the Middle Colonies for a variety of reasons, including religious freedom. </a:t>
            </a:r>
            <a:endParaRPr lang="en-US" altLang="en-US" sz="1600" b="1" dirty="0">
              <a:solidFill>
                <a:srgbClr val="FF0000"/>
              </a:solidFill>
            </a:endParaRPr>
          </a:p>
        </p:txBody>
      </p:sp>
      <p:sp>
        <p:nvSpPr>
          <p:cNvPr id="116785" name="Text Box 49"/>
          <p:cNvSpPr txBox="1">
            <a:spLocks noChangeArrowheads="1"/>
          </p:cNvSpPr>
          <p:nvPr/>
        </p:nvSpPr>
        <p:spPr bwMode="auto">
          <a:xfrm>
            <a:off x="1743075" y="3819525"/>
            <a:ext cx="2828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patroon </a:t>
            </a:r>
            <a:endParaRPr lang="en-US" altLang="en-US" sz="1600" b="1">
              <a:solidFill>
                <a:srgbClr val="F2CB68"/>
              </a:solidFill>
            </a:endParaRPr>
          </a:p>
        </p:txBody>
      </p:sp>
      <p:sp>
        <p:nvSpPr>
          <p:cNvPr id="116786" name="Text Box 5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116787" name="Text Box 51"/>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116788" name="Text Box 52"/>
          <p:cNvSpPr txBox="1">
            <a:spLocks noChangeArrowheads="1"/>
          </p:cNvSpPr>
          <p:nvPr/>
        </p:nvSpPr>
        <p:spPr bwMode="auto">
          <a:xfrm>
            <a:off x="1743075" y="4294188"/>
            <a:ext cx="3286125" cy="8953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proprietary colony </a:t>
            </a:r>
          </a:p>
          <a:p>
            <a:pPr>
              <a:lnSpc>
                <a:spcPct val="90000"/>
              </a:lnSpc>
              <a:spcBef>
                <a:spcPct val="20000"/>
              </a:spcBef>
              <a:spcAft>
                <a:spcPct val="20000"/>
              </a:spcAft>
              <a:buFontTx/>
              <a:buChar char="•"/>
            </a:pPr>
            <a:r>
              <a:rPr lang="en-US" altLang="en-US">
                <a:solidFill>
                  <a:schemeClr val="bg1"/>
                </a:solidFill>
              </a:rPr>
              <a:t>pacifist</a:t>
            </a:r>
          </a:p>
        </p:txBody>
      </p:sp>
    </p:spTree>
    <p:extLst>
      <p:ext uri="{BB962C8B-B14F-4D97-AF65-F5344CB8AC3E}">
        <p14:creationId xmlns:p14="http://schemas.microsoft.com/office/powerpoint/2010/main" val="333014636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6783"/>
                                        </p:tgtEl>
                                        <p:attrNameLst>
                                          <p:attrName>style.visibility</p:attrName>
                                        </p:attrNameLst>
                                      </p:cBhvr>
                                      <p:to>
                                        <p:strVal val="visible"/>
                                      </p:to>
                                    </p:set>
                                    <p:animEffect transition="in" filter="checkerboard(across)">
                                      <p:cBhvr>
                                        <p:cTn id="7" dur="500"/>
                                        <p:tgtEl>
                                          <p:spTgt spid="11678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6786"/>
                                        </p:tgtEl>
                                        <p:attrNameLst>
                                          <p:attrName>style.visibility</p:attrName>
                                        </p:attrNameLst>
                                      </p:cBhvr>
                                      <p:to>
                                        <p:strVal val="visible"/>
                                      </p:to>
                                    </p:set>
                                    <p:animEffect transition="in" filter="wipe(up)">
                                      <p:cBhvr>
                                        <p:cTn id="11" dur="500"/>
                                        <p:tgtEl>
                                          <p:spTgt spid="11678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6784"/>
                                        </p:tgtEl>
                                        <p:attrNameLst>
                                          <p:attrName>style.visibility</p:attrName>
                                        </p:attrNameLst>
                                      </p:cBhvr>
                                      <p:to>
                                        <p:strVal val="visible"/>
                                      </p:to>
                                    </p:set>
                                    <p:animEffect transition="in" filter="wipe(left)">
                                      <p:cBhvr>
                                        <p:cTn id="15" dur="500"/>
                                        <p:tgtEl>
                                          <p:spTgt spid="1167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6787"/>
                                        </p:tgtEl>
                                        <p:attrNameLst>
                                          <p:attrName>style.visibility</p:attrName>
                                        </p:attrNameLst>
                                      </p:cBhvr>
                                      <p:to>
                                        <p:strVal val="visible"/>
                                      </p:to>
                                    </p:set>
                                    <p:animEffect transition="in" filter="wipe(up)">
                                      <p:cBhvr>
                                        <p:cTn id="20" dur="500"/>
                                        <p:tgtEl>
                                          <p:spTgt spid="116787"/>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6785">
                                            <p:txEl>
                                              <p:pRg st="0" end="0"/>
                                            </p:txEl>
                                          </p:spTgt>
                                        </p:tgtEl>
                                        <p:attrNameLst>
                                          <p:attrName>style.visibility</p:attrName>
                                        </p:attrNameLst>
                                      </p:cBhvr>
                                      <p:to>
                                        <p:strVal val="visible"/>
                                      </p:to>
                                    </p:set>
                                    <p:animEffect transition="in" filter="wipe(left)">
                                      <p:cBhvr>
                                        <p:cTn id="24" dur="500"/>
                                        <p:tgtEl>
                                          <p:spTgt spid="116785">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6788">
                                            <p:txEl>
                                              <p:pRg st="0" end="0"/>
                                            </p:txEl>
                                          </p:spTgt>
                                        </p:tgtEl>
                                        <p:attrNameLst>
                                          <p:attrName>style.visibility</p:attrName>
                                        </p:attrNameLst>
                                      </p:cBhvr>
                                      <p:to>
                                        <p:strVal val="visible"/>
                                      </p:to>
                                    </p:set>
                                    <p:animEffect transition="in" filter="wipe(left)">
                                      <p:cBhvr>
                                        <p:cTn id="29" dur="500"/>
                                        <p:tgtEl>
                                          <p:spTgt spid="116788">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16788">
                                            <p:txEl>
                                              <p:pRg st="1" end="1"/>
                                            </p:txEl>
                                          </p:spTgt>
                                        </p:tgtEl>
                                        <p:attrNameLst>
                                          <p:attrName>style.visibility</p:attrName>
                                        </p:attrNameLst>
                                      </p:cBhvr>
                                      <p:to>
                                        <p:strVal val="visible"/>
                                      </p:to>
                                    </p:set>
                                    <p:animEffect transition="in" filter="wipe(left)">
                                      <p:cBhvr>
                                        <p:cTn id="34" dur="500"/>
                                        <p:tgtEl>
                                          <p:spTgt spid="1167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83" grpId="0" autoUpdateAnimBg="0"/>
      <p:bldP spid="116784" grpId="0" autoUpdateAnimBg="0"/>
      <p:bldP spid="116785" grpId="0" build="p" autoUpdateAnimBg="0" advAuto="0"/>
      <p:bldP spid="116786" grpId="0" autoUpdateAnimBg="0"/>
      <p:bldP spid="116787" grpId="0" autoUpdateAnimBg="0"/>
      <p:bldP spid="11678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4" name="Text Box 31"/>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7792" name="Text Box 32"/>
          <p:cNvSpPr txBox="1">
            <a:spLocks noChangeArrowheads="1"/>
          </p:cNvSpPr>
          <p:nvPr/>
        </p:nvSpPr>
        <p:spPr bwMode="auto">
          <a:xfrm>
            <a:off x="1743075" y="1676400"/>
            <a:ext cx="7019925" cy="14065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Classifying Information</a:t>
            </a:r>
            <a:r>
              <a:rPr lang="en-US" altLang="en-US">
                <a:solidFill>
                  <a:schemeClr val="bg1"/>
                </a:solidFill>
              </a:rPr>
              <a:t>  As you read this section, re-create the diagram shown on page 82 of your textbook and describe how the Middle Colonies were founded. </a:t>
            </a:r>
            <a:endParaRPr lang="en-US" altLang="en-US" sz="1600" b="1">
              <a:solidFill>
                <a:srgbClr val="F2CB68"/>
              </a:solidFill>
            </a:endParaRPr>
          </a:p>
        </p:txBody>
      </p:sp>
      <p:sp>
        <p:nvSpPr>
          <p:cNvPr id="117793" name="Text Box 33"/>
          <p:cNvSpPr txBox="1">
            <a:spLocks noChangeArrowheads="1"/>
          </p:cNvSpPr>
          <p:nvPr/>
        </p:nvSpPr>
        <p:spPr bwMode="auto">
          <a:xfrm>
            <a:off x="1743075" y="3819525"/>
            <a:ext cx="7019925" cy="7571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rgbClr val="00B050"/>
                </a:solidFill>
              </a:rPr>
              <a:t>why the Middle Colonies had the most diverse populations in colonial America. </a:t>
            </a:r>
            <a:endParaRPr lang="en-US" altLang="en-US" sz="1600" b="1" dirty="0">
              <a:solidFill>
                <a:srgbClr val="00B050"/>
              </a:solidFill>
            </a:endParaRPr>
          </a:p>
        </p:txBody>
      </p:sp>
      <p:sp>
        <p:nvSpPr>
          <p:cNvPr id="117794" name="Text Box 34"/>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117795" name="Text Box 35"/>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117796" name="Text Box 36"/>
          <p:cNvSpPr txBox="1">
            <a:spLocks noChangeArrowheads="1"/>
          </p:cNvSpPr>
          <p:nvPr/>
        </p:nvSpPr>
        <p:spPr bwMode="auto">
          <a:xfrm>
            <a:off x="1743075" y="4632325"/>
            <a:ext cx="69437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dirty="0">
                <a:solidFill>
                  <a:srgbClr val="00B050"/>
                </a:solidFill>
              </a:rPr>
              <a:t>who was America’s first town planner.</a:t>
            </a:r>
            <a:endParaRPr lang="en-US" altLang="en-US" sz="1600" b="1" dirty="0">
              <a:solidFill>
                <a:srgbClr val="00B050"/>
              </a:solidFill>
            </a:endParaRPr>
          </a:p>
        </p:txBody>
      </p:sp>
    </p:spTree>
    <p:extLst>
      <p:ext uri="{BB962C8B-B14F-4D97-AF65-F5344CB8AC3E}">
        <p14:creationId xmlns:p14="http://schemas.microsoft.com/office/powerpoint/2010/main" val="10973468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7794"/>
                                        </p:tgtEl>
                                        <p:attrNameLst>
                                          <p:attrName>style.visibility</p:attrName>
                                        </p:attrNameLst>
                                      </p:cBhvr>
                                      <p:to>
                                        <p:strVal val="visible"/>
                                      </p:to>
                                    </p:set>
                                    <p:animEffect transition="in" filter="wipe(up)">
                                      <p:cBhvr>
                                        <p:cTn id="7" dur="500"/>
                                        <p:tgtEl>
                                          <p:spTgt spid="1177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7792"/>
                                        </p:tgtEl>
                                        <p:attrNameLst>
                                          <p:attrName>style.visibility</p:attrName>
                                        </p:attrNameLst>
                                      </p:cBhvr>
                                      <p:to>
                                        <p:strVal val="visible"/>
                                      </p:to>
                                    </p:set>
                                    <p:animEffect transition="in" filter="wipe(left)">
                                      <p:cBhvr>
                                        <p:cTn id="11" dur="500"/>
                                        <p:tgtEl>
                                          <p:spTgt spid="1177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17795"/>
                                        </p:tgtEl>
                                        <p:attrNameLst>
                                          <p:attrName>style.visibility</p:attrName>
                                        </p:attrNameLst>
                                      </p:cBhvr>
                                      <p:to>
                                        <p:strVal val="visible"/>
                                      </p:to>
                                    </p:set>
                                    <p:animEffect transition="in" filter="wipe(up)">
                                      <p:cBhvr>
                                        <p:cTn id="16" dur="500"/>
                                        <p:tgtEl>
                                          <p:spTgt spid="117795"/>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7793">
                                            <p:txEl>
                                              <p:pRg st="0" end="0"/>
                                            </p:txEl>
                                          </p:spTgt>
                                        </p:tgtEl>
                                        <p:attrNameLst>
                                          <p:attrName>style.visibility</p:attrName>
                                        </p:attrNameLst>
                                      </p:cBhvr>
                                      <p:to>
                                        <p:strVal val="visible"/>
                                      </p:to>
                                    </p:set>
                                    <p:animEffect transition="in" filter="wipe(left)">
                                      <p:cBhvr>
                                        <p:cTn id="20" dur="500"/>
                                        <p:tgtEl>
                                          <p:spTgt spid="117793">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7796">
                                            <p:txEl>
                                              <p:pRg st="0" end="0"/>
                                            </p:txEl>
                                          </p:spTgt>
                                        </p:tgtEl>
                                        <p:attrNameLst>
                                          <p:attrName>style.visibility</p:attrName>
                                        </p:attrNameLst>
                                      </p:cBhvr>
                                      <p:to>
                                        <p:strVal val="visible"/>
                                      </p:to>
                                    </p:set>
                                    <p:animEffect transition="in" filter="wipe(left)">
                                      <p:cBhvr>
                                        <p:cTn id="25" dur="500"/>
                                        <p:tgtEl>
                                          <p:spTgt spid="1177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2" grpId="0" autoUpdateAnimBg="0"/>
      <p:bldP spid="117793" grpId="0" build="p" autoUpdateAnimBg="0" advAuto="0"/>
      <p:bldP spid="117794" grpId="0" autoUpdateAnimBg="0"/>
      <p:bldP spid="117795" grpId="0" autoUpdateAnimBg="0"/>
      <p:bldP spid="117796"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7" name="Text Box 28"/>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18813" name="Text Box 29"/>
          <p:cNvSpPr txBox="1">
            <a:spLocks noChangeArrowheads="1"/>
          </p:cNvSpPr>
          <p:nvPr/>
        </p:nvSpPr>
        <p:spPr bwMode="auto">
          <a:xfrm>
            <a:off x="1743075" y="1676400"/>
            <a:ext cx="7019925" cy="1077913"/>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Individual Action</a:t>
            </a:r>
            <a:r>
              <a:rPr lang="en-US" altLang="en-US">
                <a:solidFill>
                  <a:schemeClr val="bg1"/>
                </a:solidFill>
              </a:rPr>
              <a:t>  Leaders such as Peter Stuyvesant and William Penn helped the Middle Colonies grow.</a:t>
            </a:r>
            <a:endParaRPr lang="en-US" altLang="en-US" sz="1600" b="1">
              <a:solidFill>
                <a:srgbClr val="F2CB68"/>
              </a:solidFill>
            </a:endParaRPr>
          </a:p>
        </p:txBody>
      </p:sp>
      <p:sp>
        <p:nvSpPr>
          <p:cNvPr id="118814" name="Text Box 3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17539987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8814"/>
                                        </p:tgtEl>
                                        <p:attrNameLst>
                                          <p:attrName>style.visibility</p:attrName>
                                        </p:attrNameLst>
                                      </p:cBhvr>
                                      <p:to>
                                        <p:strVal val="visible"/>
                                      </p:to>
                                    </p:set>
                                    <p:animEffect transition="in" filter="wipe(up)">
                                      <p:cBhvr>
                                        <p:cTn id="7" dur="500"/>
                                        <p:tgtEl>
                                          <p:spTgt spid="11881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813"/>
                                        </p:tgtEl>
                                        <p:attrNameLst>
                                          <p:attrName>style.visibility</p:attrName>
                                        </p:attrNameLst>
                                      </p:cBhvr>
                                      <p:to>
                                        <p:strVal val="visible"/>
                                      </p:to>
                                    </p:set>
                                    <p:animEffect transition="in" filter="wipe(left)">
                                      <p:cBhvr>
                                        <p:cTn id="11" dur="500"/>
                                        <p:tgtEl>
                                          <p:spTgt spid="118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3" grpId="0" autoUpdateAnimBg="0"/>
      <p:bldP spid="11881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49" name="Group 41"/>
          <p:cNvGrpSpPr>
            <a:grpSpLocks/>
          </p:cNvGrpSpPr>
          <p:nvPr/>
        </p:nvGrpSpPr>
        <p:grpSpPr bwMode="auto">
          <a:xfrm>
            <a:off x="3259138" y="1963738"/>
            <a:ext cx="3446462" cy="3779837"/>
            <a:chOff x="2053" y="1237"/>
            <a:chExt cx="2171" cy="2381"/>
          </a:xfrm>
        </p:grpSpPr>
        <p:sp>
          <p:nvSpPr>
            <p:cNvPr id="85008" name="Text Box 42"/>
            <p:cNvSpPr txBox="1">
              <a:spLocks noChangeArrowheads="1"/>
            </p:cNvSpPr>
            <p:nvPr/>
          </p:nvSpPr>
          <p:spPr bwMode="auto">
            <a:xfrm>
              <a:off x="2640" y="3456"/>
              <a:ext cx="1353" cy="16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50000"/>
                </a:spcBef>
                <a:spcAft>
                  <a:spcPct val="20000"/>
                </a:spcAft>
              </a:pPr>
              <a:r>
                <a:rPr lang="en-US" altLang="en-US" sz="1200" i="1">
                  <a:solidFill>
                    <a:schemeClr val="bg1"/>
                  </a:solidFill>
                </a:rPr>
                <a:t>English royal plate</a:t>
              </a:r>
            </a:p>
          </p:txBody>
        </p:sp>
        <p:pic>
          <p:nvPicPr>
            <p:cNvPr id="85009" name="Picture 43" descr="0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 y="1237"/>
              <a:ext cx="2171" cy="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9854" name="Picture 46" descr="a-euro-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invGray">
          <a:xfrm>
            <a:off x="3200400" y="609600"/>
            <a:ext cx="3684588"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2838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9854"/>
                                        </p:tgtEl>
                                        <p:attrNameLst>
                                          <p:attrName>style.visibility</p:attrName>
                                        </p:attrNameLst>
                                      </p:cBhvr>
                                      <p:to>
                                        <p:strVal val="visible"/>
                                      </p:to>
                                    </p:set>
                                    <p:animEffect transition="in" filter="wipe(left)">
                                      <p:cBhvr>
                                        <p:cTn id="7" dur="500"/>
                                        <p:tgtEl>
                                          <p:spTgt spid="119854"/>
                                        </p:tgtEl>
                                      </p:cBhvr>
                                    </p:animEffect>
                                  </p:childTnLst>
                                </p:cTn>
                              </p:par>
                            </p:childTnLst>
                          </p:cTn>
                        </p:par>
                        <p:par>
                          <p:cTn id="8" fill="hold" nodeType="afterGroup">
                            <p:stCondLst>
                              <p:cond delay="500"/>
                            </p:stCondLst>
                            <p:childTnLst>
                              <p:par>
                                <p:cTn id="9" presetID="4" presetClass="entr" presetSubtype="32" fill="hold" nodeType="afterEffect">
                                  <p:stCondLst>
                                    <p:cond delay="0"/>
                                  </p:stCondLst>
                                  <p:childTnLst>
                                    <p:set>
                                      <p:cBhvr>
                                        <p:cTn id="10" dur="1" fill="hold">
                                          <p:stCondLst>
                                            <p:cond delay="0"/>
                                          </p:stCondLst>
                                        </p:cTn>
                                        <p:tgtEl>
                                          <p:spTgt spid="119849"/>
                                        </p:tgtEl>
                                        <p:attrNameLst>
                                          <p:attrName>style.visibility</p:attrName>
                                        </p:attrNameLst>
                                      </p:cBhvr>
                                      <p:to>
                                        <p:strVal val="visible"/>
                                      </p:to>
                                    </p:set>
                                    <p:animEffect transition="in" filter="box(out)">
                                      <p:cBhvr>
                                        <p:cTn id="11" dur="500"/>
                                        <p:tgtEl>
                                          <p:spTgt spid="119849"/>
                                        </p:tgtEl>
                                      </p:cBhvr>
                                    </p:animEffect>
                                  </p:childTnLst>
                                  <p:subTnLst>
                                    <p:audio>
                                      <p:cMediaNode>
                                        <p:cTn display="0" masterRel="sameClick">
                                          <p:stCondLst>
                                            <p:cond evt="begin" delay="0">
                                              <p:tn val="9"/>
                                            </p:cond>
                                          </p:stCondLst>
                                          <p:endCondLst>
                                            <p:cond evt="onStopAudio" delay="0">
                                              <p:tgtEl>
                                                <p:sldTgt/>
                                              </p:tgtEl>
                                            </p:cond>
                                          </p:endCondLst>
                                        </p:cTn>
                                        <p:tgtEl>
                                          <p:sndTgt r:embed="rId2" name="TAJ_8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altLang="en-US" smtClean="0"/>
          </a:p>
        </p:txBody>
      </p:sp>
      <p:sp>
        <p:nvSpPr>
          <p:cNvPr id="20483" name="Content Placeholder 2"/>
          <p:cNvSpPr>
            <a:spLocks noGrp="1"/>
          </p:cNvSpPr>
          <p:nvPr>
            <p:ph idx="1"/>
          </p:nvPr>
        </p:nvSpPr>
        <p:spPr bwMode="auto">
          <a:xfrm>
            <a:off x="6629400" y="0"/>
            <a:ext cx="2514600" cy="612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Practice the names of these colonies with a partner. </a:t>
            </a:r>
          </a:p>
          <a:p>
            <a:r>
              <a:rPr lang="en-US" altLang="en-US" dirty="0" smtClean="0"/>
              <a:t>Remember you may have a pop test at any time.</a:t>
            </a:r>
            <a:endParaRPr lang="en-US" altLang="en-US" dirty="0" smtClean="0"/>
          </a:p>
        </p:txBody>
      </p:sp>
      <p:pic>
        <p:nvPicPr>
          <p:cNvPr id="20484" name="Picture 2" descr="https://faculty.unlv.edu/pwerth/Blankmap-US-13colon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76200"/>
            <a:ext cx="6604000" cy="699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3785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62" name="Text Box 30"/>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and the Colonies </a:t>
            </a:r>
          </a:p>
        </p:txBody>
      </p:sp>
      <p:sp>
        <p:nvSpPr>
          <p:cNvPr id="120863" name="Text Box 31"/>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In 1660 England had two groups of colonies:  </a:t>
            </a:r>
          </a:p>
        </p:txBody>
      </p:sp>
      <p:sp>
        <p:nvSpPr>
          <p:cNvPr id="86027" name="Text Box 32"/>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82–84)</a:t>
            </a:r>
          </a:p>
        </p:txBody>
      </p:sp>
      <p:sp>
        <p:nvSpPr>
          <p:cNvPr id="120865" name="Text Box 33"/>
          <p:cNvSpPr txBox="1">
            <a:spLocks noChangeArrowheads="1"/>
          </p:cNvSpPr>
          <p:nvPr/>
        </p:nvSpPr>
        <p:spPr bwMode="auto">
          <a:xfrm>
            <a:off x="1733550" y="4445000"/>
            <a:ext cx="7170738"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England wanted to gain control of the Dutch-controlled land </a:t>
            </a:r>
            <a:r>
              <a:rPr lang="en-US" altLang="en-US" sz="2800" dirty="0" smtClean="0">
                <a:solidFill>
                  <a:srgbClr val="00B0F0"/>
                </a:solidFill>
              </a:rPr>
              <a:t>(Now New York) </a:t>
            </a:r>
            <a:r>
              <a:rPr lang="en-US" altLang="en-US" sz="2800" dirty="0" smtClean="0">
                <a:solidFill>
                  <a:srgbClr val="FF0000"/>
                </a:solidFill>
              </a:rPr>
              <a:t>in </a:t>
            </a:r>
            <a:r>
              <a:rPr lang="en-US" altLang="en-US" sz="2800" dirty="0">
                <a:solidFill>
                  <a:srgbClr val="FF0000"/>
                </a:solidFill>
              </a:rPr>
              <a:t>between </a:t>
            </a:r>
            <a:r>
              <a:rPr lang="en-US" altLang="en-US" sz="2800" dirty="0">
                <a:solidFill>
                  <a:schemeClr val="bg1"/>
                </a:solidFill>
              </a:rPr>
              <a:t>these two groups of colonies </a:t>
            </a:r>
            <a:r>
              <a:rPr lang="en-US" altLang="en-US" sz="2800" dirty="0">
                <a:solidFill>
                  <a:srgbClr val="FF0000"/>
                </a:solidFill>
              </a:rPr>
              <a:t>because of its harbor</a:t>
            </a:r>
            <a:r>
              <a:rPr lang="en-US" altLang="en-US" sz="2800" dirty="0">
                <a:solidFill>
                  <a:schemeClr val="bg1"/>
                </a:solidFill>
              </a:rPr>
              <a:t> and river trade.</a:t>
            </a:r>
            <a:endParaRPr lang="en-US" altLang="en-US" sz="1600" b="1" dirty="0">
              <a:solidFill>
                <a:srgbClr val="F2CB68"/>
              </a:solidFill>
            </a:endParaRPr>
          </a:p>
        </p:txBody>
      </p:sp>
      <p:sp>
        <p:nvSpPr>
          <p:cNvPr id="120867" name="Text Box 35"/>
          <p:cNvSpPr txBox="1">
            <a:spLocks noChangeArrowheads="1"/>
          </p:cNvSpPr>
          <p:nvPr/>
        </p:nvSpPr>
        <p:spPr bwMode="auto">
          <a:xfrm>
            <a:off x="1731963" y="2176463"/>
            <a:ext cx="7324725" cy="223445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dirty="0">
                <a:solidFill>
                  <a:srgbClr val="FF0000"/>
                </a:solidFill>
              </a:rPr>
              <a:t>The New England colonies</a:t>
            </a:r>
            <a:r>
              <a:rPr lang="en-US" altLang="en-US" dirty="0">
                <a:solidFill>
                  <a:schemeClr val="bg1"/>
                </a:solidFill>
              </a:rPr>
              <a:t> were run by private corporations under a royal charter. They were Massachusetts, New Hampshire, Connecticut, and Rhode Island. </a:t>
            </a:r>
          </a:p>
          <a:p>
            <a:pPr>
              <a:lnSpc>
                <a:spcPct val="90000"/>
              </a:lnSpc>
              <a:spcBef>
                <a:spcPct val="20000"/>
              </a:spcBef>
              <a:spcAft>
                <a:spcPct val="20000"/>
              </a:spcAft>
              <a:buFont typeface="Arial" charset="0"/>
              <a:buChar char="-"/>
            </a:pPr>
            <a:r>
              <a:rPr lang="en-US" altLang="en-US" dirty="0" smtClean="0">
                <a:solidFill>
                  <a:srgbClr val="FF0000"/>
                </a:solidFill>
              </a:rPr>
              <a:t>And</a:t>
            </a:r>
            <a:r>
              <a:rPr lang="en-US" altLang="en-US" dirty="0" smtClean="0">
                <a:solidFill>
                  <a:schemeClr val="bg1"/>
                </a:solidFill>
              </a:rPr>
              <a:t> the </a:t>
            </a:r>
            <a:r>
              <a:rPr lang="en-US" altLang="en-US" dirty="0">
                <a:solidFill>
                  <a:schemeClr val="bg1"/>
                </a:solidFill>
              </a:rPr>
              <a:t>royal colonies were run by England. They were </a:t>
            </a:r>
            <a:r>
              <a:rPr lang="en-US" altLang="en-US" dirty="0">
                <a:solidFill>
                  <a:srgbClr val="FF0000"/>
                </a:solidFill>
              </a:rPr>
              <a:t>Maryland and Virginia.  </a:t>
            </a:r>
          </a:p>
        </p:txBody>
      </p:sp>
    </p:spTree>
    <p:extLst>
      <p:ext uri="{BB962C8B-B14F-4D97-AF65-F5344CB8AC3E}">
        <p14:creationId xmlns:p14="http://schemas.microsoft.com/office/powerpoint/2010/main" val="180151110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0862"/>
                                        </p:tgtEl>
                                        <p:attrNameLst>
                                          <p:attrName>style.visibility</p:attrName>
                                        </p:attrNameLst>
                                      </p:cBhvr>
                                      <p:to>
                                        <p:strVal val="visible"/>
                                      </p:to>
                                    </p:set>
                                    <p:animEffect transition="in" filter="checkerboard(across)">
                                      <p:cBhvr>
                                        <p:cTn id="7" dur="500"/>
                                        <p:tgtEl>
                                          <p:spTgt spid="1208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0863"/>
                                        </p:tgtEl>
                                        <p:attrNameLst>
                                          <p:attrName>style.visibility</p:attrName>
                                        </p:attrNameLst>
                                      </p:cBhvr>
                                      <p:to>
                                        <p:strVal val="visible"/>
                                      </p:to>
                                    </p:set>
                                    <p:animEffect transition="in" filter="wipe(left)">
                                      <p:cBhvr>
                                        <p:cTn id="11" dur="500"/>
                                        <p:tgtEl>
                                          <p:spTgt spid="120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120867">
                                            <p:txEl>
                                              <p:pRg st="0" end="0"/>
                                            </p:txEl>
                                          </p:spTgt>
                                        </p:tgtEl>
                                        <p:attrNameLst>
                                          <p:attrName>style.visibility</p:attrName>
                                        </p:attrNameLst>
                                      </p:cBhvr>
                                      <p:to>
                                        <p:strVal val="visible"/>
                                      </p:to>
                                    </p:set>
                                    <p:animEffect transition="in" filter="box(out)">
                                      <p:cBhvr>
                                        <p:cTn id="16" dur="500"/>
                                        <p:tgtEl>
                                          <p:spTgt spid="1208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20867">
                                            <p:txEl>
                                              <p:pRg st="1" end="1"/>
                                            </p:txEl>
                                          </p:spTgt>
                                        </p:tgtEl>
                                        <p:attrNameLst>
                                          <p:attrName>style.visibility</p:attrName>
                                        </p:attrNameLst>
                                      </p:cBhvr>
                                      <p:to>
                                        <p:strVal val="visible"/>
                                      </p:to>
                                    </p:set>
                                    <p:animEffect transition="in" filter="box(out)">
                                      <p:cBhvr>
                                        <p:cTn id="21" dur="500"/>
                                        <p:tgtEl>
                                          <p:spTgt spid="120867">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20865">
                                            <p:txEl>
                                              <p:pRg st="0" end="0"/>
                                            </p:txEl>
                                          </p:spTgt>
                                        </p:tgtEl>
                                        <p:attrNameLst>
                                          <p:attrName>style.visibility</p:attrName>
                                        </p:attrNameLst>
                                      </p:cBhvr>
                                      <p:to>
                                        <p:strVal val="visible"/>
                                      </p:to>
                                    </p:set>
                                    <p:animEffect transition="in" filter="wipe(left)">
                                      <p:cBhvr>
                                        <p:cTn id="26" dur="500"/>
                                        <p:tgtEl>
                                          <p:spTgt spid="1208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62" grpId="0" autoUpdateAnimBg="0"/>
      <p:bldP spid="120863" grpId="0" autoUpdateAnimBg="0"/>
      <p:bldP spid="120865" grpId="0" build="p" autoUpdateAnimBg="0"/>
      <p:bldP spid="12086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86" name="Text Box 30"/>
          <p:cNvSpPr txBox="1">
            <a:spLocks noChangeArrowheads="1"/>
          </p:cNvSpPr>
          <p:nvPr/>
        </p:nvSpPr>
        <p:spPr bwMode="auto">
          <a:xfrm>
            <a:off x="1744663" y="1187450"/>
            <a:ext cx="73231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The Dutch colony was New Netherland. </a:t>
            </a:r>
            <a:endParaRPr lang="en-US" altLang="en-US" sz="1600" b="1" dirty="0">
              <a:solidFill>
                <a:srgbClr val="E80000"/>
              </a:solidFill>
            </a:endParaRPr>
          </a:p>
        </p:txBody>
      </p:sp>
      <p:sp>
        <p:nvSpPr>
          <p:cNvPr id="87049" name="Text Box 32"/>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and the Colonies </a:t>
            </a:r>
            <a:r>
              <a:rPr lang="en-US" altLang="en-US" b="1">
                <a:solidFill>
                  <a:srgbClr val="F2CB68"/>
                </a:solidFill>
              </a:rPr>
              <a:t>(cont.)</a:t>
            </a:r>
            <a:r>
              <a:rPr lang="en-US" altLang="en-US" sz="3200" b="1">
                <a:solidFill>
                  <a:srgbClr val="F2CB68"/>
                </a:solidFill>
              </a:rPr>
              <a:t> </a:t>
            </a:r>
          </a:p>
        </p:txBody>
      </p:sp>
      <p:sp>
        <p:nvSpPr>
          <p:cNvPr id="121891" name="Text Box 35"/>
          <p:cNvSpPr txBox="1">
            <a:spLocks noChangeArrowheads="1"/>
          </p:cNvSpPr>
          <p:nvPr/>
        </p:nvSpPr>
        <p:spPr bwMode="auto">
          <a:xfrm>
            <a:off x="1744663" y="1735138"/>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Its main settlement of </a:t>
            </a:r>
            <a:r>
              <a:rPr lang="en-US" altLang="en-US" sz="2800" dirty="0">
                <a:solidFill>
                  <a:srgbClr val="E80000"/>
                </a:solidFill>
              </a:rPr>
              <a:t>New Amsterdam on Manhattan Island was a center of shipping to and from the Americas. </a:t>
            </a:r>
          </a:p>
          <a:p>
            <a:pPr>
              <a:lnSpc>
                <a:spcPct val="90000"/>
              </a:lnSpc>
              <a:spcBef>
                <a:spcPct val="20000"/>
              </a:spcBef>
              <a:spcAft>
                <a:spcPct val="20000"/>
              </a:spcAft>
              <a:buFontTx/>
              <a:buChar char="•"/>
            </a:pPr>
            <a:r>
              <a:rPr lang="en-US" altLang="en-US" sz="2800" dirty="0">
                <a:solidFill>
                  <a:schemeClr val="bg1"/>
                </a:solidFill>
              </a:rPr>
              <a:t>The Dutch West India Company gave new settlers who brought at least 50 settlers with them a large estate. </a:t>
            </a:r>
          </a:p>
          <a:p>
            <a:pPr>
              <a:lnSpc>
                <a:spcPct val="90000"/>
              </a:lnSpc>
              <a:spcBef>
                <a:spcPct val="20000"/>
              </a:spcBef>
              <a:spcAft>
                <a:spcPct val="20000"/>
              </a:spcAft>
              <a:buFontTx/>
              <a:buChar char="•"/>
            </a:pPr>
            <a:r>
              <a:rPr lang="en-US" altLang="en-US" sz="2800" dirty="0" smtClean="0">
                <a:solidFill>
                  <a:srgbClr val="E80000"/>
                </a:solidFill>
              </a:rPr>
              <a:t>Dutch </a:t>
            </a:r>
            <a:r>
              <a:rPr lang="en-US" altLang="en-US" sz="2800" dirty="0">
                <a:solidFill>
                  <a:srgbClr val="E80000"/>
                </a:solidFill>
              </a:rPr>
              <a:t>landowners </a:t>
            </a:r>
            <a:r>
              <a:rPr lang="en-US" altLang="en-US" sz="2800" dirty="0">
                <a:solidFill>
                  <a:schemeClr val="bg1"/>
                </a:solidFill>
              </a:rPr>
              <a:t>gained riverfront estates and </a:t>
            </a:r>
            <a:r>
              <a:rPr lang="en-US" altLang="en-US" sz="2800" dirty="0">
                <a:solidFill>
                  <a:srgbClr val="E80000"/>
                </a:solidFill>
              </a:rPr>
              <a:t>ruled like kings. They were called </a:t>
            </a:r>
            <a:r>
              <a:rPr lang="en-US" altLang="en-US" sz="2800" b="1" dirty="0">
                <a:solidFill>
                  <a:srgbClr val="E80000"/>
                </a:solidFill>
              </a:rPr>
              <a:t>patroons.</a:t>
            </a:r>
            <a:r>
              <a:rPr lang="en-US" altLang="en-US" sz="2800" dirty="0">
                <a:solidFill>
                  <a:srgbClr val="E80000"/>
                </a:solidFill>
              </a:rPr>
              <a:t> </a:t>
            </a:r>
            <a:r>
              <a:rPr lang="en-US" altLang="en-US" sz="2800" dirty="0" smtClean="0">
                <a:solidFill>
                  <a:srgbClr val="E80000"/>
                </a:solidFill>
              </a:rPr>
              <a:t> </a:t>
            </a:r>
            <a:endParaRPr lang="en-US" altLang="en-US" sz="2800" dirty="0">
              <a:solidFill>
                <a:srgbClr val="00B0F0"/>
              </a:solidFill>
            </a:endParaRPr>
          </a:p>
        </p:txBody>
      </p:sp>
    </p:spTree>
    <p:extLst>
      <p:ext uri="{BB962C8B-B14F-4D97-AF65-F5344CB8AC3E}">
        <p14:creationId xmlns:p14="http://schemas.microsoft.com/office/powerpoint/2010/main" val="330328778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886"/>
                                        </p:tgtEl>
                                        <p:attrNameLst>
                                          <p:attrName>style.visibility</p:attrName>
                                        </p:attrNameLst>
                                      </p:cBhvr>
                                      <p:to>
                                        <p:strVal val="visible"/>
                                      </p:to>
                                    </p:set>
                                    <p:animEffect transition="in" filter="wipe(left)">
                                      <p:cBhvr>
                                        <p:cTn id="7" dur="500"/>
                                        <p:tgtEl>
                                          <p:spTgt spid="121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1891">
                                            <p:txEl>
                                              <p:pRg st="0" end="0"/>
                                            </p:txEl>
                                          </p:spTgt>
                                        </p:tgtEl>
                                        <p:attrNameLst>
                                          <p:attrName>style.visibility</p:attrName>
                                        </p:attrNameLst>
                                      </p:cBhvr>
                                      <p:to>
                                        <p:strVal val="visible"/>
                                      </p:to>
                                    </p:set>
                                    <p:animEffect transition="in" filter="wipe(left)">
                                      <p:cBhvr>
                                        <p:cTn id="12" dur="500"/>
                                        <p:tgtEl>
                                          <p:spTgt spid="1218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1891">
                                            <p:txEl>
                                              <p:pRg st="1" end="1"/>
                                            </p:txEl>
                                          </p:spTgt>
                                        </p:tgtEl>
                                        <p:attrNameLst>
                                          <p:attrName>style.visibility</p:attrName>
                                        </p:attrNameLst>
                                      </p:cBhvr>
                                      <p:to>
                                        <p:strVal val="visible"/>
                                      </p:to>
                                    </p:set>
                                    <p:animEffect transition="in" filter="wipe(left)">
                                      <p:cBhvr>
                                        <p:cTn id="17" dur="500"/>
                                        <p:tgtEl>
                                          <p:spTgt spid="1218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1891">
                                            <p:txEl>
                                              <p:pRg st="2" end="2"/>
                                            </p:txEl>
                                          </p:spTgt>
                                        </p:tgtEl>
                                        <p:attrNameLst>
                                          <p:attrName>style.visibility</p:attrName>
                                        </p:attrNameLst>
                                      </p:cBhvr>
                                      <p:to>
                                        <p:strVal val="visible"/>
                                      </p:to>
                                    </p:set>
                                    <p:animEffect transition="in" filter="wipe(left)">
                                      <p:cBhvr>
                                        <p:cTn id="22" dur="500"/>
                                        <p:tgtEl>
                                          <p:spTgt spid="121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6" grpId="0" autoUpdateAnimBg="0"/>
      <p:bldP spid="121891"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507" name="Text Box 27"/>
          <p:cNvSpPr txBox="1">
            <a:spLocks noChangeArrowheads="1"/>
          </p:cNvSpPr>
          <p:nvPr/>
        </p:nvSpPr>
        <p:spPr bwMode="auto">
          <a:xfrm>
            <a:off x="1744663" y="1187450"/>
            <a:ext cx="7323137" cy="844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rgbClr val="E80000"/>
                </a:solidFill>
              </a:rPr>
              <a:t>In 1644 the English sent a fleet to attack New Amsterdam</a:t>
            </a:r>
            <a:r>
              <a:rPr lang="en-US" altLang="en-US" sz="2800" dirty="0">
                <a:solidFill>
                  <a:schemeClr val="bg1"/>
                </a:solidFill>
              </a:rPr>
              <a:t>.  </a:t>
            </a:r>
          </a:p>
        </p:txBody>
      </p:sp>
      <p:sp>
        <p:nvSpPr>
          <p:cNvPr id="148508" name="Text Box 28"/>
          <p:cNvSpPr txBox="1">
            <a:spLocks noChangeArrowheads="1"/>
          </p:cNvSpPr>
          <p:nvPr/>
        </p:nvSpPr>
        <p:spPr bwMode="auto">
          <a:xfrm>
            <a:off x="1744663" y="2101850"/>
            <a:ext cx="7399337" cy="160915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chemeClr val="bg1"/>
                </a:solidFill>
              </a:rPr>
              <a:t>The governor of New Amsterdam,  </a:t>
            </a:r>
            <a:r>
              <a:rPr lang="en-US" altLang="en-US" sz="2800" dirty="0" smtClean="0">
                <a:solidFill>
                  <a:srgbClr val="E80000"/>
                </a:solidFill>
              </a:rPr>
              <a:t>New Amsterdam’s governor, </a:t>
            </a:r>
            <a:r>
              <a:rPr lang="en-US" altLang="en-US" sz="2800" dirty="0" smtClean="0">
                <a:solidFill>
                  <a:srgbClr val="00B0F0"/>
                </a:solidFill>
              </a:rPr>
              <a:t>Peter </a:t>
            </a:r>
            <a:r>
              <a:rPr lang="en-US" altLang="en-US" sz="2800" dirty="0">
                <a:solidFill>
                  <a:srgbClr val="00B0F0"/>
                </a:solidFill>
              </a:rPr>
              <a:t>Stuyvesant, was </a:t>
            </a:r>
            <a:r>
              <a:rPr lang="en-US" altLang="en-US" sz="2800" dirty="0">
                <a:solidFill>
                  <a:srgbClr val="FF0000"/>
                </a:solidFill>
              </a:rPr>
              <a:t>unprepared for a battle</a:t>
            </a:r>
            <a:r>
              <a:rPr lang="en-US" altLang="en-US" sz="2800" dirty="0">
                <a:solidFill>
                  <a:srgbClr val="00B0F0"/>
                </a:solidFill>
              </a:rPr>
              <a:t>, so he surrendered the colony.</a:t>
            </a:r>
          </a:p>
        </p:txBody>
      </p:sp>
      <p:sp>
        <p:nvSpPr>
          <p:cNvPr id="88075" name="Text Box 29"/>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and the Colonies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60634522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507"/>
                                        </p:tgtEl>
                                        <p:attrNameLst>
                                          <p:attrName>style.visibility</p:attrName>
                                        </p:attrNameLst>
                                      </p:cBhvr>
                                      <p:to>
                                        <p:strVal val="visible"/>
                                      </p:to>
                                    </p:set>
                                    <p:animEffect transition="in" filter="wipe(left)">
                                      <p:cBhvr>
                                        <p:cTn id="7" dur="500"/>
                                        <p:tgtEl>
                                          <p:spTgt spid="148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508">
                                            <p:txEl>
                                              <p:pRg st="0" end="0"/>
                                            </p:txEl>
                                          </p:spTgt>
                                        </p:tgtEl>
                                        <p:attrNameLst>
                                          <p:attrName>style.visibility</p:attrName>
                                        </p:attrNameLst>
                                      </p:cBhvr>
                                      <p:to>
                                        <p:strVal val="visible"/>
                                      </p:to>
                                    </p:set>
                                    <p:animEffect transition="in" filter="wipe(left)">
                                      <p:cBhvr>
                                        <p:cTn id="12" dur="500"/>
                                        <p:tgtEl>
                                          <p:spTgt spid="14850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07" grpId="0" autoUpdateAnimBg="0"/>
      <p:bldP spid="14850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32" name="Text Box 28"/>
          <p:cNvSpPr txBox="1">
            <a:spLocks noChangeArrowheads="1"/>
          </p:cNvSpPr>
          <p:nvPr/>
        </p:nvSpPr>
        <p:spPr bwMode="auto">
          <a:xfrm>
            <a:off x="1744663" y="1187450"/>
            <a:ext cx="7323137" cy="125572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smtClean="0">
                <a:solidFill>
                  <a:srgbClr val="E80000"/>
                </a:solidFill>
              </a:rPr>
              <a:t>The English King gave the land to his brother the Duke of York who renamed it New </a:t>
            </a:r>
            <a:r>
              <a:rPr lang="en-US" altLang="en-US" sz="2800" dirty="0">
                <a:solidFill>
                  <a:srgbClr val="E80000"/>
                </a:solidFill>
              </a:rPr>
              <a:t>York. </a:t>
            </a:r>
            <a:endParaRPr lang="en-US" altLang="en-US" sz="1600" dirty="0">
              <a:solidFill>
                <a:srgbClr val="E80000"/>
              </a:solidFill>
            </a:endParaRPr>
          </a:p>
        </p:txBody>
      </p:sp>
      <p:sp>
        <p:nvSpPr>
          <p:cNvPr id="149533" name="Text Box 29"/>
          <p:cNvSpPr txBox="1">
            <a:spLocks noChangeArrowheads="1"/>
          </p:cNvSpPr>
          <p:nvPr/>
        </p:nvSpPr>
        <p:spPr bwMode="auto">
          <a:xfrm>
            <a:off x="1749611" y="2462970"/>
            <a:ext cx="7170737" cy="315163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He promised the colonists freedom of </a:t>
            </a:r>
            <a:r>
              <a:rPr lang="en-US" altLang="en-US" sz="2800" dirty="0" smtClean="0">
                <a:solidFill>
                  <a:srgbClr val="E80000"/>
                </a:solidFill>
              </a:rPr>
              <a:t>religion.</a:t>
            </a:r>
            <a:endParaRPr lang="en-US" altLang="en-US" sz="1600" dirty="0">
              <a:solidFill>
                <a:srgbClr val="E80000"/>
              </a:solidFill>
            </a:endParaRPr>
          </a:p>
          <a:p>
            <a:pPr>
              <a:lnSpc>
                <a:spcPct val="90000"/>
              </a:lnSpc>
              <a:spcBef>
                <a:spcPct val="20000"/>
              </a:spcBef>
              <a:spcAft>
                <a:spcPct val="20000"/>
              </a:spcAft>
              <a:buFontTx/>
              <a:buChar char="•"/>
            </a:pPr>
            <a:r>
              <a:rPr lang="en-US" altLang="en-US" sz="2800" dirty="0">
                <a:solidFill>
                  <a:schemeClr val="bg1"/>
                </a:solidFill>
              </a:rPr>
              <a:t>The population of New York grew to about 8,000 in 1664. </a:t>
            </a:r>
          </a:p>
          <a:p>
            <a:pPr>
              <a:lnSpc>
                <a:spcPct val="90000"/>
              </a:lnSpc>
              <a:spcBef>
                <a:spcPct val="20000"/>
              </a:spcBef>
              <a:spcAft>
                <a:spcPct val="20000"/>
              </a:spcAft>
              <a:buFontTx/>
              <a:buChar char="•"/>
            </a:pPr>
            <a:r>
              <a:rPr lang="en-US" altLang="en-US" sz="2800" dirty="0">
                <a:solidFill>
                  <a:srgbClr val="E80000"/>
                </a:solidFill>
              </a:rPr>
              <a:t>New Amsterdam, now called New York City, became one of the fastest-growing </a:t>
            </a:r>
            <a:r>
              <a:rPr lang="en-US" altLang="en-US" sz="2800" dirty="0" smtClean="0">
                <a:solidFill>
                  <a:srgbClr val="E80000"/>
                </a:solidFill>
              </a:rPr>
              <a:t>cities. </a:t>
            </a:r>
            <a:endParaRPr lang="en-US" altLang="en-US" sz="2800" dirty="0">
              <a:solidFill>
                <a:srgbClr val="E80000"/>
              </a:solidFill>
            </a:endParaRPr>
          </a:p>
        </p:txBody>
      </p:sp>
      <p:sp>
        <p:nvSpPr>
          <p:cNvPr id="89099" name="Text Box 30"/>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and the Colonies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40033074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532"/>
                                        </p:tgtEl>
                                        <p:attrNameLst>
                                          <p:attrName>style.visibility</p:attrName>
                                        </p:attrNameLst>
                                      </p:cBhvr>
                                      <p:to>
                                        <p:strVal val="visible"/>
                                      </p:to>
                                    </p:set>
                                    <p:animEffect transition="in" filter="wipe(left)">
                                      <p:cBhvr>
                                        <p:cTn id="7" dur="500"/>
                                        <p:tgtEl>
                                          <p:spTgt spid="1495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9533">
                                            <p:txEl>
                                              <p:pRg st="0" end="0"/>
                                            </p:txEl>
                                          </p:spTgt>
                                        </p:tgtEl>
                                        <p:attrNameLst>
                                          <p:attrName>style.visibility</p:attrName>
                                        </p:attrNameLst>
                                      </p:cBhvr>
                                      <p:to>
                                        <p:strVal val="visible"/>
                                      </p:to>
                                    </p:set>
                                    <p:animEffect transition="in" filter="wipe(left)">
                                      <p:cBhvr>
                                        <p:cTn id="12" dur="500"/>
                                        <p:tgtEl>
                                          <p:spTgt spid="14953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9533">
                                            <p:txEl>
                                              <p:pRg st="1" end="1"/>
                                            </p:txEl>
                                          </p:spTgt>
                                        </p:tgtEl>
                                        <p:attrNameLst>
                                          <p:attrName>style.visibility</p:attrName>
                                        </p:attrNameLst>
                                      </p:cBhvr>
                                      <p:to>
                                        <p:strVal val="visible"/>
                                      </p:to>
                                    </p:set>
                                    <p:animEffect transition="in" filter="wipe(left)">
                                      <p:cBhvr>
                                        <p:cTn id="17" dur="500"/>
                                        <p:tgtEl>
                                          <p:spTgt spid="14953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9533">
                                            <p:txEl>
                                              <p:pRg st="2" end="2"/>
                                            </p:txEl>
                                          </p:spTgt>
                                        </p:tgtEl>
                                        <p:attrNameLst>
                                          <p:attrName>style.visibility</p:attrName>
                                        </p:attrNameLst>
                                      </p:cBhvr>
                                      <p:to>
                                        <p:strVal val="visible"/>
                                      </p:to>
                                    </p:set>
                                    <p:animEffect transition="in" filter="wipe(left)">
                                      <p:cBhvr>
                                        <p:cTn id="22" dur="500"/>
                                        <p:tgtEl>
                                          <p:spTgt spid="1495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32" grpId="0" autoUpdateAnimBg="0"/>
      <p:bldP spid="14953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34"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The southern part of New York </a:t>
            </a:r>
            <a:r>
              <a:rPr lang="en-US" altLang="en-US" sz="2800" dirty="0">
                <a:solidFill>
                  <a:schemeClr val="bg1"/>
                </a:solidFill>
              </a:rPr>
              <a:t>between the Hudson and the Delaware Rivers </a:t>
            </a:r>
            <a:r>
              <a:rPr lang="en-US" altLang="en-US" sz="2800" dirty="0">
                <a:solidFill>
                  <a:srgbClr val="E80000"/>
                </a:solidFill>
              </a:rPr>
              <a:t>became New Jersey. </a:t>
            </a:r>
            <a:endParaRPr lang="en-US" altLang="en-US" sz="1600" dirty="0">
              <a:solidFill>
                <a:srgbClr val="E80000"/>
              </a:solidFill>
            </a:endParaRPr>
          </a:p>
        </p:txBody>
      </p:sp>
      <p:sp>
        <p:nvSpPr>
          <p:cNvPr id="90121" name="Text Box 16"/>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England and the Colonies </a:t>
            </a:r>
            <a:r>
              <a:rPr lang="en-US" altLang="en-US" b="1">
                <a:solidFill>
                  <a:srgbClr val="F2CB68"/>
                </a:solidFill>
              </a:rPr>
              <a:t>(cont.)</a:t>
            </a:r>
            <a:r>
              <a:rPr lang="en-US" altLang="en-US" sz="3200" b="1">
                <a:solidFill>
                  <a:srgbClr val="F2CB68"/>
                </a:solidFill>
              </a:rPr>
              <a:t> </a:t>
            </a:r>
          </a:p>
        </p:txBody>
      </p:sp>
      <p:sp>
        <p:nvSpPr>
          <p:cNvPr id="414739" name="Text Box 19"/>
          <p:cNvSpPr txBox="1">
            <a:spLocks noChangeArrowheads="1"/>
          </p:cNvSpPr>
          <p:nvPr/>
        </p:nvSpPr>
        <p:spPr bwMode="auto">
          <a:xfrm>
            <a:off x="1744663" y="2522538"/>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Its inhabitants were diverse in ethnicity and religion, like those from New York. </a:t>
            </a:r>
            <a:endParaRPr lang="en-US" altLang="en-US" sz="1600" dirty="0">
              <a:solidFill>
                <a:schemeClr val="bg1"/>
              </a:solidFill>
            </a:endParaRPr>
          </a:p>
          <a:p>
            <a:pPr>
              <a:lnSpc>
                <a:spcPct val="90000"/>
              </a:lnSpc>
              <a:spcBef>
                <a:spcPct val="20000"/>
              </a:spcBef>
              <a:spcAft>
                <a:spcPct val="20000"/>
              </a:spcAft>
              <a:buFontTx/>
              <a:buChar char="•"/>
            </a:pPr>
            <a:r>
              <a:rPr lang="en-US" altLang="en-US" sz="2800" dirty="0">
                <a:solidFill>
                  <a:srgbClr val="E80000"/>
                </a:solidFill>
              </a:rPr>
              <a:t>Without a major port or city, however, </a:t>
            </a:r>
            <a:r>
              <a:rPr lang="en-US" altLang="en-US" sz="2800" dirty="0" smtClean="0">
                <a:solidFill>
                  <a:srgbClr val="E80000"/>
                </a:solidFill>
              </a:rPr>
              <a:t>NJ was unsuccessful </a:t>
            </a:r>
            <a:r>
              <a:rPr lang="en-US" altLang="en-US" sz="2800" dirty="0">
                <a:solidFill>
                  <a:schemeClr val="bg1"/>
                </a:solidFill>
              </a:rPr>
              <a:t>did not make the money the landowners expected. </a:t>
            </a:r>
          </a:p>
          <a:p>
            <a:pPr>
              <a:lnSpc>
                <a:spcPct val="90000"/>
              </a:lnSpc>
              <a:spcBef>
                <a:spcPct val="20000"/>
              </a:spcBef>
              <a:spcAft>
                <a:spcPct val="20000"/>
              </a:spcAft>
              <a:buFontTx/>
              <a:buChar char="•"/>
            </a:pPr>
            <a:r>
              <a:rPr lang="en-US" altLang="en-US" sz="2800" dirty="0">
                <a:solidFill>
                  <a:schemeClr val="bg1"/>
                </a:solidFill>
              </a:rPr>
              <a:t>By 1702 New Jersey became a royal colony, yet it continued to make </a:t>
            </a:r>
            <a:br>
              <a:rPr lang="en-US" altLang="en-US" sz="2800" dirty="0">
                <a:solidFill>
                  <a:schemeClr val="bg1"/>
                </a:solidFill>
              </a:rPr>
            </a:br>
            <a:r>
              <a:rPr lang="en-US" altLang="en-US" sz="2800" dirty="0">
                <a:solidFill>
                  <a:schemeClr val="bg1"/>
                </a:solidFill>
              </a:rPr>
              <a:t>local laws.</a:t>
            </a:r>
          </a:p>
        </p:txBody>
      </p:sp>
    </p:spTree>
    <p:extLst>
      <p:ext uri="{BB962C8B-B14F-4D97-AF65-F5344CB8AC3E}">
        <p14:creationId xmlns:p14="http://schemas.microsoft.com/office/powerpoint/2010/main" val="180084079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34"/>
                                        </p:tgtEl>
                                        <p:attrNameLst>
                                          <p:attrName>style.visibility</p:attrName>
                                        </p:attrNameLst>
                                      </p:cBhvr>
                                      <p:to>
                                        <p:strVal val="visible"/>
                                      </p:to>
                                    </p:set>
                                    <p:animEffect transition="in" filter="wipe(left)">
                                      <p:cBhvr>
                                        <p:cTn id="7" dur="500"/>
                                        <p:tgtEl>
                                          <p:spTgt spid="4147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4739">
                                            <p:txEl>
                                              <p:pRg st="0" end="0"/>
                                            </p:txEl>
                                          </p:spTgt>
                                        </p:tgtEl>
                                        <p:attrNameLst>
                                          <p:attrName>style.visibility</p:attrName>
                                        </p:attrNameLst>
                                      </p:cBhvr>
                                      <p:to>
                                        <p:strVal val="visible"/>
                                      </p:to>
                                    </p:set>
                                    <p:animEffect transition="in" filter="wipe(left)">
                                      <p:cBhvr>
                                        <p:cTn id="12" dur="500"/>
                                        <p:tgtEl>
                                          <p:spTgt spid="4147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4739">
                                            <p:txEl>
                                              <p:pRg st="1" end="1"/>
                                            </p:txEl>
                                          </p:spTgt>
                                        </p:tgtEl>
                                        <p:attrNameLst>
                                          <p:attrName>style.visibility</p:attrName>
                                        </p:attrNameLst>
                                      </p:cBhvr>
                                      <p:to>
                                        <p:strVal val="visible"/>
                                      </p:to>
                                    </p:set>
                                    <p:animEffect transition="in" filter="wipe(left)">
                                      <p:cBhvr>
                                        <p:cTn id="17" dur="500"/>
                                        <p:tgtEl>
                                          <p:spTgt spid="4147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4739">
                                            <p:txEl>
                                              <p:pRg st="2" end="2"/>
                                            </p:txEl>
                                          </p:spTgt>
                                        </p:tgtEl>
                                        <p:attrNameLst>
                                          <p:attrName>style.visibility</p:attrName>
                                        </p:attrNameLst>
                                      </p:cBhvr>
                                      <p:to>
                                        <p:strVal val="visible"/>
                                      </p:to>
                                    </p:set>
                                    <p:animEffect transition="in" filter="wipe(left)">
                                      <p:cBhvr>
                                        <p:cTn id="22" dur="500"/>
                                        <p:tgtEl>
                                          <p:spTgt spid="4147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34" grpId="0" autoUpdateAnimBg="0"/>
      <p:bldP spid="414739"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33" name="Text Box 29"/>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Pennsylvania </a:t>
            </a:r>
          </a:p>
        </p:txBody>
      </p:sp>
      <p:sp>
        <p:nvSpPr>
          <p:cNvPr id="123934" name="Text Box 30"/>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William Penn received </a:t>
            </a:r>
            <a:r>
              <a:rPr lang="en-US" altLang="en-US" sz="2800" dirty="0">
                <a:solidFill>
                  <a:srgbClr val="00B0F0"/>
                </a:solidFill>
              </a:rPr>
              <a:t>a large tract of land in America from the king as a repayment of a debt. The colony</a:t>
            </a:r>
            <a:r>
              <a:rPr lang="en-US" altLang="en-US" sz="2800" dirty="0">
                <a:solidFill>
                  <a:srgbClr val="E80000"/>
                </a:solidFill>
              </a:rPr>
              <a:t> was Pennsylvania.  </a:t>
            </a:r>
          </a:p>
        </p:txBody>
      </p:sp>
      <p:sp>
        <p:nvSpPr>
          <p:cNvPr id="123936" name="Text Box 32"/>
          <p:cNvSpPr txBox="1">
            <a:spLocks noChangeArrowheads="1"/>
          </p:cNvSpPr>
          <p:nvPr/>
        </p:nvSpPr>
        <p:spPr bwMode="auto">
          <a:xfrm>
            <a:off x="1744663" y="2514600"/>
            <a:ext cx="7170737" cy="388414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E80000"/>
                </a:solidFill>
              </a:rPr>
              <a:t>Penn, a Quaker, saw Pennsylvania as a chance to put the Quaker ideas of tolerance and equality into practice. </a:t>
            </a:r>
          </a:p>
          <a:p>
            <a:pPr>
              <a:lnSpc>
                <a:spcPct val="90000"/>
              </a:lnSpc>
              <a:spcBef>
                <a:spcPct val="20000"/>
              </a:spcBef>
              <a:spcAft>
                <a:spcPct val="20000"/>
              </a:spcAft>
              <a:buFontTx/>
              <a:buChar char="•"/>
            </a:pPr>
            <a:r>
              <a:rPr lang="en-US" altLang="en-US" sz="2800" dirty="0" smtClean="0">
                <a:solidFill>
                  <a:srgbClr val="00B0F0"/>
                </a:solidFill>
              </a:rPr>
              <a:t>Quakers have some unusual beliefs:</a:t>
            </a:r>
          </a:p>
          <a:p>
            <a:pPr lvl="1">
              <a:lnSpc>
                <a:spcPct val="90000"/>
              </a:lnSpc>
              <a:spcBef>
                <a:spcPct val="20000"/>
              </a:spcBef>
              <a:spcAft>
                <a:spcPct val="20000"/>
              </a:spcAft>
              <a:buFontTx/>
              <a:buChar char="•"/>
            </a:pPr>
            <a:r>
              <a:rPr lang="en-US" altLang="en-US" sz="2800" dirty="0" smtClean="0">
                <a:solidFill>
                  <a:srgbClr val="00B0F0"/>
                </a:solidFill>
              </a:rPr>
              <a:t>Pacifists</a:t>
            </a:r>
          </a:p>
          <a:p>
            <a:pPr lvl="1">
              <a:lnSpc>
                <a:spcPct val="90000"/>
              </a:lnSpc>
              <a:spcBef>
                <a:spcPct val="20000"/>
              </a:spcBef>
              <a:spcAft>
                <a:spcPct val="20000"/>
              </a:spcAft>
              <a:buFontTx/>
              <a:buChar char="•"/>
            </a:pPr>
            <a:r>
              <a:rPr lang="en-US" altLang="en-US" sz="2800" dirty="0" smtClean="0">
                <a:solidFill>
                  <a:srgbClr val="00B0F0"/>
                </a:solidFill>
              </a:rPr>
              <a:t>Inner light that guides to salvation</a:t>
            </a:r>
          </a:p>
          <a:p>
            <a:pPr>
              <a:lnSpc>
                <a:spcPct val="90000"/>
              </a:lnSpc>
              <a:spcBef>
                <a:spcPct val="20000"/>
              </a:spcBef>
              <a:spcAft>
                <a:spcPct val="20000"/>
              </a:spcAft>
              <a:buFontTx/>
              <a:buChar char="•"/>
            </a:pPr>
            <a:r>
              <a:rPr lang="en-US" altLang="en-US" sz="2800" dirty="0" smtClean="0">
                <a:solidFill>
                  <a:srgbClr val="E80000"/>
                </a:solidFill>
              </a:rPr>
              <a:t>He </a:t>
            </a:r>
            <a:r>
              <a:rPr lang="en-US" altLang="en-US" sz="2800" dirty="0">
                <a:solidFill>
                  <a:srgbClr val="E80000"/>
                </a:solidFill>
              </a:rPr>
              <a:t>designed the city of Philadelphia and wrote the first constitution.</a:t>
            </a:r>
          </a:p>
        </p:txBody>
      </p:sp>
    </p:spTree>
    <p:extLst>
      <p:ext uri="{BB962C8B-B14F-4D97-AF65-F5344CB8AC3E}">
        <p14:creationId xmlns:p14="http://schemas.microsoft.com/office/powerpoint/2010/main" val="368792471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3933"/>
                                        </p:tgtEl>
                                        <p:attrNameLst>
                                          <p:attrName>style.visibility</p:attrName>
                                        </p:attrNameLst>
                                      </p:cBhvr>
                                      <p:to>
                                        <p:strVal val="visible"/>
                                      </p:to>
                                    </p:set>
                                    <p:animEffect transition="in" filter="checkerboard(across)">
                                      <p:cBhvr>
                                        <p:cTn id="7" dur="500"/>
                                        <p:tgtEl>
                                          <p:spTgt spid="1239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3934"/>
                                        </p:tgtEl>
                                        <p:attrNameLst>
                                          <p:attrName>style.visibility</p:attrName>
                                        </p:attrNameLst>
                                      </p:cBhvr>
                                      <p:to>
                                        <p:strVal val="visible"/>
                                      </p:to>
                                    </p:set>
                                    <p:animEffect transition="in" filter="wipe(left)">
                                      <p:cBhvr>
                                        <p:cTn id="11" dur="500"/>
                                        <p:tgtEl>
                                          <p:spTgt spid="1239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3936">
                                            <p:txEl>
                                              <p:pRg st="0" end="0"/>
                                            </p:txEl>
                                          </p:spTgt>
                                        </p:tgtEl>
                                        <p:attrNameLst>
                                          <p:attrName>style.visibility</p:attrName>
                                        </p:attrNameLst>
                                      </p:cBhvr>
                                      <p:to>
                                        <p:strVal val="visible"/>
                                      </p:to>
                                    </p:set>
                                    <p:animEffect transition="in" filter="wipe(left)">
                                      <p:cBhvr>
                                        <p:cTn id="16" dur="500"/>
                                        <p:tgtEl>
                                          <p:spTgt spid="12393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936">
                                            <p:txEl>
                                              <p:pRg st="1" end="1"/>
                                            </p:txEl>
                                          </p:spTgt>
                                        </p:tgtEl>
                                        <p:attrNameLst>
                                          <p:attrName>style.visibility</p:attrName>
                                        </p:attrNameLst>
                                      </p:cBhvr>
                                      <p:to>
                                        <p:strVal val="visible"/>
                                      </p:to>
                                    </p:set>
                                    <p:animEffect transition="in" filter="wipe(left)">
                                      <p:cBhvr>
                                        <p:cTn id="21" dur="500"/>
                                        <p:tgtEl>
                                          <p:spTgt spid="12393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3936">
                                            <p:txEl>
                                              <p:pRg st="2" end="2"/>
                                            </p:txEl>
                                          </p:spTgt>
                                        </p:tgtEl>
                                        <p:attrNameLst>
                                          <p:attrName>style.visibility</p:attrName>
                                        </p:attrNameLst>
                                      </p:cBhvr>
                                      <p:to>
                                        <p:strVal val="visible"/>
                                      </p:to>
                                    </p:set>
                                    <p:animEffect transition="in" filter="wipe(left)">
                                      <p:cBhvr>
                                        <p:cTn id="24" dur="500"/>
                                        <p:tgtEl>
                                          <p:spTgt spid="12393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3936">
                                            <p:txEl>
                                              <p:pRg st="3" end="3"/>
                                            </p:txEl>
                                          </p:spTgt>
                                        </p:tgtEl>
                                        <p:attrNameLst>
                                          <p:attrName>style.visibility</p:attrName>
                                        </p:attrNameLst>
                                      </p:cBhvr>
                                      <p:to>
                                        <p:strVal val="visible"/>
                                      </p:to>
                                    </p:set>
                                    <p:animEffect transition="in" filter="wipe(left)">
                                      <p:cBhvr>
                                        <p:cTn id="27" dur="500"/>
                                        <p:tgtEl>
                                          <p:spTgt spid="12393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3936">
                                            <p:txEl>
                                              <p:pRg st="4" end="4"/>
                                            </p:txEl>
                                          </p:spTgt>
                                        </p:tgtEl>
                                        <p:attrNameLst>
                                          <p:attrName>style.visibility</p:attrName>
                                        </p:attrNameLst>
                                      </p:cBhvr>
                                      <p:to>
                                        <p:strVal val="visible"/>
                                      </p:to>
                                    </p:set>
                                    <p:animEffect transition="in" filter="wipe(left)">
                                      <p:cBhvr>
                                        <p:cTn id="32" dur="500"/>
                                        <p:tgtEl>
                                          <p:spTgt spid="1239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3" grpId="0" autoUpdateAnimBg="0"/>
      <p:bldP spid="123934" grpId="0" autoUpdateAnimBg="0"/>
      <p:bldP spid="12393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59" name="Text Box 31"/>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00B0F0"/>
                </a:solidFill>
              </a:rPr>
              <a:t>To encourage settlers to Pennsylvania, he advertised the colony throughout Europe in several languages. </a:t>
            </a:r>
            <a:endParaRPr lang="en-US" altLang="en-US" sz="1600" b="1" dirty="0">
              <a:solidFill>
                <a:srgbClr val="00B0F0"/>
              </a:solidFill>
            </a:endParaRPr>
          </a:p>
        </p:txBody>
      </p:sp>
      <p:sp>
        <p:nvSpPr>
          <p:cNvPr id="124960" name="Text Box 32"/>
          <p:cNvSpPr txBox="1">
            <a:spLocks noChangeArrowheads="1"/>
          </p:cNvSpPr>
          <p:nvPr/>
        </p:nvSpPr>
        <p:spPr bwMode="auto">
          <a:xfrm>
            <a:off x="1744663" y="2514600"/>
            <a:ext cx="6942137" cy="35394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By 1683 more than 3,000 English, Welsh, Irish, Dutch, and German people settled there</a:t>
            </a:r>
            <a:r>
              <a:rPr lang="en-US" altLang="en-US" sz="2800" dirty="0" smtClean="0">
                <a:solidFill>
                  <a:schemeClr val="bg1"/>
                </a:solidFill>
              </a:rPr>
              <a:t>.</a:t>
            </a:r>
          </a:p>
          <a:p>
            <a:pPr>
              <a:lnSpc>
                <a:spcPct val="90000"/>
              </a:lnSpc>
              <a:spcBef>
                <a:spcPct val="20000"/>
              </a:spcBef>
              <a:spcAft>
                <a:spcPct val="20000"/>
              </a:spcAft>
              <a:buFontTx/>
              <a:buChar char="•"/>
            </a:pPr>
            <a:r>
              <a:rPr lang="en-US" altLang="en-US" sz="2800" dirty="0">
                <a:solidFill>
                  <a:srgbClr val="E80000"/>
                </a:solidFill>
              </a:rPr>
              <a:t>In 1704 the Three Lower Counties of Pennsylvania formed their own legislature and became the colony of Delaware. </a:t>
            </a:r>
          </a:p>
          <a:p>
            <a:pPr>
              <a:lnSpc>
                <a:spcPct val="90000"/>
              </a:lnSpc>
              <a:spcBef>
                <a:spcPct val="20000"/>
              </a:spcBef>
              <a:spcAft>
                <a:spcPct val="20000"/>
              </a:spcAft>
              <a:buFontTx/>
              <a:buChar char="•"/>
            </a:pPr>
            <a:endParaRPr lang="en-US" altLang="en-US" sz="2800" dirty="0">
              <a:solidFill>
                <a:schemeClr val="bg1"/>
              </a:solidFill>
            </a:endParaRPr>
          </a:p>
        </p:txBody>
      </p:sp>
      <p:sp>
        <p:nvSpPr>
          <p:cNvPr id="93195" name="Text Box 33"/>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Pennsylvania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6510345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959"/>
                                        </p:tgtEl>
                                        <p:attrNameLst>
                                          <p:attrName>style.visibility</p:attrName>
                                        </p:attrNameLst>
                                      </p:cBhvr>
                                      <p:to>
                                        <p:strVal val="visible"/>
                                      </p:to>
                                    </p:set>
                                    <p:animEffect transition="in" filter="wipe(left)">
                                      <p:cBhvr>
                                        <p:cTn id="7" dur="500"/>
                                        <p:tgtEl>
                                          <p:spTgt spid="1249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60">
                                            <p:txEl>
                                              <p:pRg st="0" end="0"/>
                                            </p:txEl>
                                          </p:spTgt>
                                        </p:tgtEl>
                                        <p:attrNameLst>
                                          <p:attrName>style.visibility</p:attrName>
                                        </p:attrNameLst>
                                      </p:cBhvr>
                                      <p:to>
                                        <p:strVal val="visible"/>
                                      </p:to>
                                    </p:set>
                                    <p:animEffect transition="in" filter="wipe(left)">
                                      <p:cBhvr>
                                        <p:cTn id="12" dur="500"/>
                                        <p:tgtEl>
                                          <p:spTgt spid="1249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60">
                                            <p:txEl>
                                              <p:pRg st="1" end="1"/>
                                            </p:txEl>
                                          </p:spTgt>
                                        </p:tgtEl>
                                        <p:attrNameLst>
                                          <p:attrName>style.visibility</p:attrName>
                                        </p:attrNameLst>
                                      </p:cBhvr>
                                      <p:to>
                                        <p:strVal val="visible"/>
                                      </p:to>
                                    </p:set>
                                    <p:animEffect transition="in" filter="wipe(left)">
                                      <p:cBhvr>
                                        <p:cTn id="17" dur="500"/>
                                        <p:tgtEl>
                                          <p:spTgt spid="1249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9" grpId="0" autoUpdateAnimBg="0"/>
      <p:bldP spid="124960"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50"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In 1701 Penn granted the colonists the right to elect representatives to a legislative assembly. </a:t>
            </a:r>
            <a:endParaRPr lang="en-US" altLang="en-US" sz="1600">
              <a:solidFill>
                <a:schemeClr val="bg1"/>
              </a:solidFill>
            </a:endParaRPr>
          </a:p>
        </p:txBody>
      </p:sp>
      <p:sp>
        <p:nvSpPr>
          <p:cNvPr id="9421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Pennsylvania </a:t>
            </a:r>
            <a:r>
              <a:rPr lang="en-US" altLang="en-US" b="1">
                <a:solidFill>
                  <a:srgbClr val="F2CB68"/>
                </a:solidFill>
              </a:rPr>
              <a:t>(cont.)</a:t>
            </a:r>
            <a:r>
              <a:rPr lang="en-US" altLang="en-US" sz="3200" b="1">
                <a:solidFill>
                  <a:srgbClr val="F2CB68"/>
                </a:solidFill>
              </a:rPr>
              <a:t> </a:t>
            </a:r>
          </a:p>
        </p:txBody>
      </p:sp>
      <p:sp>
        <p:nvSpPr>
          <p:cNvPr id="423954" name="Text Box 18"/>
          <p:cNvSpPr txBox="1">
            <a:spLocks noChangeArrowheads="1"/>
          </p:cNvSpPr>
          <p:nvPr/>
        </p:nvSpPr>
        <p:spPr bwMode="auto">
          <a:xfrm>
            <a:off x="1744663" y="2514600"/>
            <a:ext cx="7170737" cy="25685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00B0F0"/>
                </a:solidFill>
              </a:rPr>
              <a:t>In 1704 the Three Lower </a:t>
            </a:r>
            <a:r>
              <a:rPr lang="en-US" altLang="en-US" sz="2800" dirty="0" smtClean="0">
                <a:solidFill>
                  <a:srgbClr val="00B0F0"/>
                </a:solidFill>
              </a:rPr>
              <a:t>Counties of Pennsylvania </a:t>
            </a:r>
            <a:r>
              <a:rPr lang="en-US" altLang="en-US" sz="2800" dirty="0">
                <a:solidFill>
                  <a:srgbClr val="00B0F0"/>
                </a:solidFill>
              </a:rPr>
              <a:t>formed their own legislature and became the colony of Delaware. </a:t>
            </a:r>
          </a:p>
          <a:p>
            <a:pPr>
              <a:lnSpc>
                <a:spcPct val="90000"/>
              </a:lnSpc>
              <a:spcBef>
                <a:spcPct val="20000"/>
              </a:spcBef>
              <a:spcAft>
                <a:spcPct val="20000"/>
              </a:spcAft>
              <a:buFontTx/>
              <a:buChar char="•"/>
            </a:pPr>
            <a:r>
              <a:rPr lang="en-US" altLang="en-US" sz="2800" dirty="0">
                <a:solidFill>
                  <a:schemeClr val="bg1"/>
                </a:solidFill>
              </a:rPr>
              <a:t>The counties functioned as a separate colony known as Delaware, and were supervised by Pennsylvania’s governor.</a:t>
            </a:r>
          </a:p>
        </p:txBody>
      </p:sp>
    </p:spTree>
    <p:extLst>
      <p:ext uri="{BB962C8B-B14F-4D97-AF65-F5344CB8AC3E}">
        <p14:creationId xmlns:p14="http://schemas.microsoft.com/office/powerpoint/2010/main" val="203689026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3950"/>
                                        </p:tgtEl>
                                        <p:attrNameLst>
                                          <p:attrName>style.visibility</p:attrName>
                                        </p:attrNameLst>
                                      </p:cBhvr>
                                      <p:to>
                                        <p:strVal val="visible"/>
                                      </p:to>
                                    </p:set>
                                    <p:animEffect transition="in" filter="wipe(left)">
                                      <p:cBhvr>
                                        <p:cTn id="7" dur="500"/>
                                        <p:tgtEl>
                                          <p:spTgt spid="423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3954">
                                            <p:txEl>
                                              <p:pRg st="0" end="0"/>
                                            </p:txEl>
                                          </p:spTgt>
                                        </p:tgtEl>
                                        <p:attrNameLst>
                                          <p:attrName>style.visibility</p:attrName>
                                        </p:attrNameLst>
                                      </p:cBhvr>
                                      <p:to>
                                        <p:strVal val="visible"/>
                                      </p:to>
                                    </p:set>
                                    <p:animEffect transition="in" filter="wipe(left)">
                                      <p:cBhvr>
                                        <p:cTn id="12" dur="500"/>
                                        <p:tgtEl>
                                          <p:spTgt spid="42395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3954">
                                            <p:txEl>
                                              <p:pRg st="1" end="1"/>
                                            </p:txEl>
                                          </p:spTgt>
                                        </p:tgtEl>
                                        <p:attrNameLst>
                                          <p:attrName>style.visibility</p:attrName>
                                        </p:attrNameLst>
                                      </p:cBhvr>
                                      <p:to>
                                        <p:strVal val="visible"/>
                                      </p:to>
                                    </p:set>
                                    <p:animEffect transition="in" filter="wipe(left)">
                                      <p:cBhvr>
                                        <p:cTn id="17" dur="500"/>
                                        <p:tgtEl>
                                          <p:spTgt spid="4239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50" grpId="0" autoUpdateAnimBg="0"/>
      <p:bldP spid="423954"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122" name="Picture 2" descr="http://uscivilliberties.org/uploads/posts/2013-11/1385042673_william-penn-164417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352800" cy="433768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k-hdl.buzzfed.com/static/2014-11/23/21/enhanced/webdr10/grid-cell-27453-1416796290-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93470"/>
            <a:ext cx="4004268" cy="484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191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98" name="Text Box 50"/>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a:t>
            </a:r>
          </a:p>
        </p:txBody>
      </p:sp>
      <p:sp>
        <p:nvSpPr>
          <p:cNvPr id="155699" name="Text Box 51"/>
          <p:cNvSpPr txBox="1">
            <a:spLocks noChangeArrowheads="1"/>
          </p:cNvSpPr>
          <p:nvPr/>
        </p:nvSpPr>
        <p:spPr bwMode="auto">
          <a:xfrm>
            <a:off x="1743075" y="1676400"/>
            <a:ext cx="6696075" cy="10890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dirty="0">
                <a:solidFill>
                  <a:srgbClr val="FF0000"/>
                </a:solidFill>
              </a:rPr>
              <a:t>The Southern Colonies relied on cash crops to survive, while the French and Spanish tried to establish their own settlements. </a:t>
            </a:r>
            <a:endParaRPr lang="en-US" altLang="en-US" sz="1600" b="1" dirty="0">
              <a:solidFill>
                <a:srgbClr val="FF0000"/>
              </a:solidFill>
            </a:endParaRPr>
          </a:p>
        </p:txBody>
      </p:sp>
      <p:sp>
        <p:nvSpPr>
          <p:cNvPr id="155700" name="Text Box 52"/>
          <p:cNvSpPr txBox="1">
            <a:spLocks noChangeArrowheads="1"/>
          </p:cNvSpPr>
          <p:nvPr/>
        </p:nvSpPr>
        <p:spPr bwMode="auto">
          <a:xfrm>
            <a:off x="1743075" y="3819525"/>
            <a:ext cx="33623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indentured servant </a:t>
            </a:r>
            <a:endParaRPr lang="en-US" altLang="en-US" sz="1600" b="1">
              <a:solidFill>
                <a:srgbClr val="F2CB68"/>
              </a:solidFill>
            </a:endParaRPr>
          </a:p>
        </p:txBody>
      </p:sp>
      <p:sp>
        <p:nvSpPr>
          <p:cNvPr id="155701" name="Text Box 53"/>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Main Idea</a:t>
            </a:r>
            <a:endParaRPr lang="en-US" altLang="en-US" sz="2800">
              <a:solidFill>
                <a:srgbClr val="8DC6DF"/>
              </a:solidFill>
            </a:endParaRPr>
          </a:p>
        </p:txBody>
      </p:sp>
      <p:sp>
        <p:nvSpPr>
          <p:cNvPr id="155702" name="Text Box 54"/>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Key Terms</a:t>
            </a:r>
            <a:endParaRPr lang="en-US" altLang="en-US" sz="2800">
              <a:solidFill>
                <a:srgbClr val="8DC6DF"/>
              </a:solidFill>
            </a:endParaRPr>
          </a:p>
        </p:txBody>
      </p:sp>
      <p:sp>
        <p:nvSpPr>
          <p:cNvPr id="155703" name="Text Box 55"/>
          <p:cNvSpPr txBox="1">
            <a:spLocks noChangeArrowheads="1"/>
          </p:cNvSpPr>
          <p:nvPr/>
        </p:nvSpPr>
        <p:spPr bwMode="auto">
          <a:xfrm>
            <a:off x="1743075" y="4294188"/>
            <a:ext cx="2828925" cy="8953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constitution </a:t>
            </a:r>
          </a:p>
          <a:p>
            <a:pPr>
              <a:lnSpc>
                <a:spcPct val="90000"/>
              </a:lnSpc>
              <a:spcBef>
                <a:spcPct val="20000"/>
              </a:spcBef>
              <a:spcAft>
                <a:spcPct val="20000"/>
              </a:spcAft>
              <a:buFontTx/>
              <a:buChar char="•"/>
            </a:pPr>
            <a:r>
              <a:rPr lang="en-US" altLang="en-US">
                <a:solidFill>
                  <a:schemeClr val="bg1"/>
                </a:solidFill>
              </a:rPr>
              <a:t>debtor </a:t>
            </a:r>
          </a:p>
        </p:txBody>
      </p:sp>
      <p:sp>
        <p:nvSpPr>
          <p:cNvPr id="155705" name="Text Box 57"/>
          <p:cNvSpPr txBox="1">
            <a:spLocks noChangeArrowheads="1"/>
          </p:cNvSpPr>
          <p:nvPr/>
        </p:nvSpPr>
        <p:spPr bwMode="auto">
          <a:xfrm>
            <a:off x="5246688" y="3817938"/>
            <a:ext cx="2828925" cy="8953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tenant farmer </a:t>
            </a:r>
          </a:p>
          <a:p>
            <a:pPr>
              <a:lnSpc>
                <a:spcPct val="90000"/>
              </a:lnSpc>
              <a:spcBef>
                <a:spcPct val="20000"/>
              </a:spcBef>
              <a:spcAft>
                <a:spcPct val="20000"/>
              </a:spcAft>
              <a:buFontTx/>
              <a:buChar char="•"/>
            </a:pPr>
            <a:r>
              <a:rPr lang="en-US" altLang="en-US">
                <a:solidFill>
                  <a:schemeClr val="bg1"/>
                </a:solidFill>
              </a:rPr>
              <a:t>mission</a:t>
            </a:r>
          </a:p>
        </p:txBody>
      </p:sp>
    </p:spTree>
    <p:extLst>
      <p:ext uri="{BB962C8B-B14F-4D97-AF65-F5344CB8AC3E}">
        <p14:creationId xmlns:p14="http://schemas.microsoft.com/office/powerpoint/2010/main" val="194820342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5698"/>
                                        </p:tgtEl>
                                        <p:attrNameLst>
                                          <p:attrName>style.visibility</p:attrName>
                                        </p:attrNameLst>
                                      </p:cBhvr>
                                      <p:to>
                                        <p:strVal val="visible"/>
                                      </p:to>
                                    </p:set>
                                    <p:animEffect transition="in" filter="checkerboard(across)">
                                      <p:cBhvr>
                                        <p:cTn id="7" dur="500"/>
                                        <p:tgtEl>
                                          <p:spTgt spid="1556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55701"/>
                                        </p:tgtEl>
                                        <p:attrNameLst>
                                          <p:attrName>style.visibility</p:attrName>
                                        </p:attrNameLst>
                                      </p:cBhvr>
                                      <p:to>
                                        <p:strVal val="visible"/>
                                      </p:to>
                                    </p:set>
                                    <p:animEffect transition="in" filter="wipe(up)">
                                      <p:cBhvr>
                                        <p:cTn id="11" dur="500"/>
                                        <p:tgtEl>
                                          <p:spTgt spid="15570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5699"/>
                                        </p:tgtEl>
                                        <p:attrNameLst>
                                          <p:attrName>style.visibility</p:attrName>
                                        </p:attrNameLst>
                                      </p:cBhvr>
                                      <p:to>
                                        <p:strVal val="visible"/>
                                      </p:to>
                                    </p:set>
                                    <p:animEffect transition="in" filter="wipe(left)">
                                      <p:cBhvr>
                                        <p:cTn id="15" dur="500"/>
                                        <p:tgtEl>
                                          <p:spTgt spid="1556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55702"/>
                                        </p:tgtEl>
                                        <p:attrNameLst>
                                          <p:attrName>style.visibility</p:attrName>
                                        </p:attrNameLst>
                                      </p:cBhvr>
                                      <p:to>
                                        <p:strVal val="visible"/>
                                      </p:to>
                                    </p:set>
                                    <p:animEffect transition="in" filter="wipe(up)">
                                      <p:cBhvr>
                                        <p:cTn id="20" dur="500"/>
                                        <p:tgtEl>
                                          <p:spTgt spid="155702"/>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5700">
                                            <p:txEl>
                                              <p:pRg st="0" end="0"/>
                                            </p:txEl>
                                          </p:spTgt>
                                        </p:tgtEl>
                                        <p:attrNameLst>
                                          <p:attrName>style.visibility</p:attrName>
                                        </p:attrNameLst>
                                      </p:cBhvr>
                                      <p:to>
                                        <p:strVal val="visible"/>
                                      </p:to>
                                    </p:set>
                                    <p:animEffect transition="in" filter="wipe(left)">
                                      <p:cBhvr>
                                        <p:cTn id="24" dur="500"/>
                                        <p:tgtEl>
                                          <p:spTgt spid="155700">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5703">
                                            <p:txEl>
                                              <p:pRg st="0" end="0"/>
                                            </p:txEl>
                                          </p:spTgt>
                                        </p:tgtEl>
                                        <p:attrNameLst>
                                          <p:attrName>style.visibility</p:attrName>
                                        </p:attrNameLst>
                                      </p:cBhvr>
                                      <p:to>
                                        <p:strVal val="visible"/>
                                      </p:to>
                                    </p:set>
                                    <p:animEffect transition="in" filter="wipe(left)">
                                      <p:cBhvr>
                                        <p:cTn id="29" dur="500"/>
                                        <p:tgtEl>
                                          <p:spTgt spid="155703">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5703">
                                            <p:txEl>
                                              <p:pRg st="1" end="1"/>
                                            </p:txEl>
                                          </p:spTgt>
                                        </p:tgtEl>
                                        <p:attrNameLst>
                                          <p:attrName>style.visibility</p:attrName>
                                        </p:attrNameLst>
                                      </p:cBhvr>
                                      <p:to>
                                        <p:strVal val="visible"/>
                                      </p:to>
                                    </p:set>
                                    <p:animEffect transition="in" filter="wipe(left)">
                                      <p:cBhvr>
                                        <p:cTn id="34" dur="500"/>
                                        <p:tgtEl>
                                          <p:spTgt spid="155703">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55705">
                                            <p:txEl>
                                              <p:pRg st="0" end="0"/>
                                            </p:txEl>
                                          </p:spTgt>
                                        </p:tgtEl>
                                        <p:attrNameLst>
                                          <p:attrName>style.visibility</p:attrName>
                                        </p:attrNameLst>
                                      </p:cBhvr>
                                      <p:to>
                                        <p:strVal val="visible"/>
                                      </p:to>
                                    </p:set>
                                    <p:animEffect transition="in" filter="wipe(left)">
                                      <p:cBhvr>
                                        <p:cTn id="39" dur="500"/>
                                        <p:tgtEl>
                                          <p:spTgt spid="155705">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5705">
                                            <p:txEl>
                                              <p:pRg st="1" end="1"/>
                                            </p:txEl>
                                          </p:spTgt>
                                        </p:tgtEl>
                                        <p:attrNameLst>
                                          <p:attrName>style.visibility</p:attrName>
                                        </p:attrNameLst>
                                      </p:cBhvr>
                                      <p:to>
                                        <p:strVal val="visible"/>
                                      </p:to>
                                    </p:set>
                                    <p:animEffect transition="in" filter="wipe(left)">
                                      <p:cBhvr>
                                        <p:cTn id="44" dur="500"/>
                                        <p:tgtEl>
                                          <p:spTgt spid="15570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98" grpId="0" autoUpdateAnimBg="0"/>
      <p:bldP spid="155699" grpId="0" autoUpdateAnimBg="0"/>
      <p:bldP spid="155700" grpId="0" build="p" autoUpdateAnimBg="0" advAuto="0"/>
      <p:bldP spid="155701" grpId="0" autoUpdateAnimBg="0"/>
      <p:bldP spid="155702" grpId="0" autoUpdateAnimBg="0"/>
      <p:bldP spid="155703" grpId="0" build="p" autoUpdateAnimBg="0"/>
      <p:bldP spid="15570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Explain how the defeat of the Spanish Armada allowed the English and other nations to begin colonizing in the Americas.</a:t>
            </a:r>
          </a:p>
          <a:p>
            <a:endParaRPr lang="en-US" dirty="0"/>
          </a:p>
          <a:p>
            <a:r>
              <a:rPr lang="en-US" dirty="0" smtClean="0"/>
              <a:t>Be sure to give a description of the Spanish Armada and how it </a:t>
            </a:r>
            <a:r>
              <a:rPr lang="en-US" smtClean="0"/>
              <a:t>was defeated.</a:t>
            </a:r>
            <a:endParaRPr lang="en-US" dirty="0"/>
          </a:p>
        </p:txBody>
      </p:sp>
    </p:spTree>
    <p:extLst>
      <p:ext uri="{BB962C8B-B14F-4D97-AF65-F5344CB8AC3E}">
        <p14:creationId xmlns:p14="http://schemas.microsoft.com/office/powerpoint/2010/main" val="76140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8" name="Text Box 27"/>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56700" name="Text Box 28"/>
          <p:cNvSpPr txBox="1">
            <a:spLocks noChangeArrowheads="1"/>
          </p:cNvSpPr>
          <p:nvPr/>
        </p:nvSpPr>
        <p:spPr bwMode="auto">
          <a:xfrm>
            <a:off x="1743075" y="1676400"/>
            <a:ext cx="7019925" cy="14065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Classifying Information</a:t>
            </a:r>
            <a:r>
              <a:rPr lang="en-US" altLang="en-US">
                <a:solidFill>
                  <a:schemeClr val="bg1"/>
                </a:solidFill>
              </a:rPr>
              <a:t>  As you read this section, re-create the diagram shown on page 86 of your textbook and identify the main crops of three of the Southern Colonies. </a:t>
            </a:r>
            <a:endParaRPr lang="en-US" altLang="en-US" sz="1600" b="1">
              <a:solidFill>
                <a:srgbClr val="F2CB68"/>
              </a:solidFill>
            </a:endParaRPr>
          </a:p>
        </p:txBody>
      </p:sp>
      <p:sp>
        <p:nvSpPr>
          <p:cNvPr id="156701" name="Text Box 29"/>
          <p:cNvSpPr txBox="1">
            <a:spLocks noChangeArrowheads="1"/>
          </p:cNvSpPr>
          <p:nvPr/>
        </p:nvSpPr>
        <p:spPr bwMode="auto">
          <a:xfrm>
            <a:off x="1743075" y="3819525"/>
            <a:ext cx="7019925" cy="4206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the Southern Colonies were established. </a:t>
            </a:r>
            <a:endParaRPr lang="en-US" altLang="en-US" sz="1600" b="1">
              <a:solidFill>
                <a:srgbClr val="F2CB68"/>
              </a:solidFill>
            </a:endParaRPr>
          </a:p>
        </p:txBody>
      </p:sp>
      <p:sp>
        <p:nvSpPr>
          <p:cNvPr id="156702" name="Text Box 30"/>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Reading Strategy</a:t>
            </a:r>
            <a:endParaRPr lang="en-US" altLang="en-US" sz="2800">
              <a:solidFill>
                <a:srgbClr val="8DC6DF"/>
              </a:solidFill>
            </a:endParaRPr>
          </a:p>
        </p:txBody>
      </p:sp>
      <p:sp>
        <p:nvSpPr>
          <p:cNvPr id="156703" name="Text Box 31"/>
          <p:cNvSpPr txBox="1">
            <a:spLocks noChangeArrowheads="1"/>
          </p:cNvSpPr>
          <p:nvPr/>
        </p:nvSpPr>
        <p:spPr bwMode="black">
          <a:xfrm>
            <a:off x="1743075" y="33337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Read to Learn</a:t>
            </a:r>
            <a:endParaRPr lang="en-US" altLang="en-US" sz="2800">
              <a:solidFill>
                <a:srgbClr val="8DC6DF"/>
              </a:solidFill>
            </a:endParaRPr>
          </a:p>
        </p:txBody>
      </p:sp>
      <p:sp>
        <p:nvSpPr>
          <p:cNvPr id="156704" name="Text Box 32"/>
          <p:cNvSpPr txBox="1">
            <a:spLocks noChangeArrowheads="1"/>
          </p:cNvSpPr>
          <p:nvPr/>
        </p:nvSpPr>
        <p:spPr bwMode="auto">
          <a:xfrm>
            <a:off x="1743075" y="4292600"/>
            <a:ext cx="6943725" cy="7493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a:solidFill>
                  <a:schemeClr val="bg1"/>
                </a:solidFill>
              </a:rPr>
              <a:t>how French and Spanish colonies differed from the English colonies.</a:t>
            </a:r>
            <a:endParaRPr lang="en-US" altLang="en-US" sz="1600" b="1">
              <a:solidFill>
                <a:srgbClr val="F2CB68"/>
              </a:solidFill>
            </a:endParaRPr>
          </a:p>
        </p:txBody>
      </p:sp>
    </p:spTree>
    <p:extLst>
      <p:ext uri="{BB962C8B-B14F-4D97-AF65-F5344CB8AC3E}">
        <p14:creationId xmlns:p14="http://schemas.microsoft.com/office/powerpoint/2010/main" val="188178572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6702"/>
                                        </p:tgtEl>
                                        <p:attrNameLst>
                                          <p:attrName>style.visibility</p:attrName>
                                        </p:attrNameLst>
                                      </p:cBhvr>
                                      <p:to>
                                        <p:strVal val="visible"/>
                                      </p:to>
                                    </p:set>
                                    <p:animEffect transition="in" filter="wipe(up)">
                                      <p:cBhvr>
                                        <p:cTn id="7" dur="500"/>
                                        <p:tgtEl>
                                          <p:spTgt spid="15670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6700"/>
                                        </p:tgtEl>
                                        <p:attrNameLst>
                                          <p:attrName>style.visibility</p:attrName>
                                        </p:attrNameLst>
                                      </p:cBhvr>
                                      <p:to>
                                        <p:strVal val="visible"/>
                                      </p:to>
                                    </p:set>
                                    <p:animEffect transition="in" filter="wipe(left)">
                                      <p:cBhvr>
                                        <p:cTn id="11" dur="500"/>
                                        <p:tgtEl>
                                          <p:spTgt spid="156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6703"/>
                                        </p:tgtEl>
                                        <p:attrNameLst>
                                          <p:attrName>style.visibility</p:attrName>
                                        </p:attrNameLst>
                                      </p:cBhvr>
                                      <p:to>
                                        <p:strVal val="visible"/>
                                      </p:to>
                                    </p:set>
                                    <p:animEffect transition="in" filter="wipe(up)">
                                      <p:cBhvr>
                                        <p:cTn id="16" dur="500"/>
                                        <p:tgtEl>
                                          <p:spTgt spid="156703"/>
                                        </p:tgtEl>
                                      </p:cBhvr>
                                    </p:animEffect>
                                  </p:childTnLst>
                                </p:cTn>
                              </p:par>
                            </p:childTnLst>
                          </p:cTn>
                        </p:par>
                        <p:par>
                          <p:cTn id="17" fill="hold" nodeType="afterGroup">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6701">
                                            <p:txEl>
                                              <p:pRg st="0" end="0"/>
                                            </p:txEl>
                                          </p:spTgt>
                                        </p:tgtEl>
                                        <p:attrNameLst>
                                          <p:attrName>style.visibility</p:attrName>
                                        </p:attrNameLst>
                                      </p:cBhvr>
                                      <p:to>
                                        <p:strVal val="visible"/>
                                      </p:to>
                                    </p:set>
                                    <p:animEffect transition="in" filter="wipe(left)">
                                      <p:cBhvr>
                                        <p:cTn id="20" dur="500"/>
                                        <p:tgtEl>
                                          <p:spTgt spid="15670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6704">
                                            <p:txEl>
                                              <p:pRg st="0" end="0"/>
                                            </p:txEl>
                                          </p:spTgt>
                                        </p:tgtEl>
                                        <p:attrNameLst>
                                          <p:attrName>style.visibility</p:attrName>
                                        </p:attrNameLst>
                                      </p:cBhvr>
                                      <p:to>
                                        <p:strVal val="visible"/>
                                      </p:to>
                                    </p:set>
                                    <p:animEffect transition="in" filter="wipe(left)">
                                      <p:cBhvr>
                                        <p:cTn id="25" dur="500"/>
                                        <p:tgtEl>
                                          <p:spTgt spid="1567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0" grpId="0" autoUpdateAnimBg="0"/>
      <p:bldP spid="156701" grpId="0" build="p" autoUpdateAnimBg="0" advAuto="0"/>
      <p:bldP spid="156702" grpId="0" autoUpdateAnimBg="0"/>
      <p:bldP spid="156703" grpId="0" autoUpdateAnimBg="0"/>
      <p:bldP spid="156704"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endParaRPr lang="en-US" altLang="en-US"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6164261"/>
              </p:ext>
            </p:extLst>
          </p:nvPr>
        </p:nvGraphicFramePr>
        <p:xfrm>
          <a:off x="1905000" y="1295400"/>
          <a:ext cx="6838950" cy="3463924"/>
        </p:xfrm>
        <a:graphic>
          <a:graphicData uri="http://schemas.openxmlformats.org/drawingml/2006/table">
            <a:tbl>
              <a:tblPr firstRow="1" bandRow="1">
                <a:tableStyleId>{5C22544A-7EE6-4342-B048-85BDC9FD1C3A}</a:tableStyleId>
              </a:tblPr>
              <a:tblGrid>
                <a:gridCol w="3419475"/>
                <a:gridCol w="3419475"/>
              </a:tblGrid>
              <a:tr h="865981">
                <a:tc>
                  <a:txBody>
                    <a:bodyPr/>
                    <a:lstStyle/>
                    <a:p>
                      <a:r>
                        <a:rPr lang="en-US" sz="1800" dirty="0" smtClean="0"/>
                        <a:t>Colony</a:t>
                      </a:r>
                      <a:endParaRPr lang="en-US" sz="1800" dirty="0"/>
                    </a:p>
                  </a:txBody>
                  <a:tcPr marT="45712" marB="45712"/>
                </a:tc>
                <a:tc>
                  <a:txBody>
                    <a:bodyPr/>
                    <a:lstStyle/>
                    <a:p>
                      <a:r>
                        <a:rPr lang="en-US" sz="1800" dirty="0" smtClean="0"/>
                        <a:t>Main crop</a:t>
                      </a:r>
                      <a:endParaRPr lang="en-US" sz="1800" dirty="0"/>
                    </a:p>
                  </a:txBody>
                  <a:tcPr marT="45712" marB="45712"/>
                </a:tc>
              </a:tr>
              <a:tr h="865981">
                <a:tc>
                  <a:txBody>
                    <a:bodyPr/>
                    <a:lstStyle/>
                    <a:p>
                      <a:r>
                        <a:rPr lang="en-US" sz="1800" dirty="0" smtClean="0"/>
                        <a:t>Maryland</a:t>
                      </a:r>
                      <a:endParaRPr lang="en-US" sz="1800" dirty="0"/>
                    </a:p>
                  </a:txBody>
                  <a:tcPr marT="45712" marB="45712"/>
                </a:tc>
                <a:tc>
                  <a:txBody>
                    <a:bodyPr/>
                    <a:lstStyle/>
                    <a:p>
                      <a:r>
                        <a:rPr lang="en-US" sz="1800" b="1" dirty="0" smtClean="0"/>
                        <a:t>Tobacco</a:t>
                      </a:r>
                      <a:endParaRPr lang="en-US" sz="1800" b="1" dirty="0"/>
                    </a:p>
                  </a:txBody>
                  <a:tcPr marT="45712" marB="45712"/>
                </a:tc>
              </a:tr>
              <a:tr h="865981">
                <a:tc>
                  <a:txBody>
                    <a:bodyPr/>
                    <a:lstStyle/>
                    <a:p>
                      <a:r>
                        <a:rPr lang="en-US" sz="1800" dirty="0" smtClean="0"/>
                        <a:t>North Carolina</a:t>
                      </a:r>
                      <a:endParaRPr lang="en-US" sz="1800" dirty="0"/>
                    </a:p>
                  </a:txBody>
                  <a:tcPr marT="45712" marB="45712"/>
                </a:tc>
                <a:tc>
                  <a:txBody>
                    <a:bodyPr/>
                    <a:lstStyle/>
                    <a:p>
                      <a:r>
                        <a:rPr lang="en-US" sz="1800" b="1" dirty="0" smtClean="0"/>
                        <a:t>Tobacco</a:t>
                      </a:r>
                      <a:r>
                        <a:rPr lang="en-US" sz="1800" dirty="0" smtClean="0"/>
                        <a:t> and Timber</a:t>
                      </a:r>
                      <a:endParaRPr lang="en-US" sz="1800" dirty="0"/>
                    </a:p>
                  </a:txBody>
                  <a:tcPr marT="45712" marB="45712"/>
                </a:tc>
              </a:tr>
              <a:tr h="865981">
                <a:tc>
                  <a:txBody>
                    <a:bodyPr/>
                    <a:lstStyle/>
                    <a:p>
                      <a:r>
                        <a:rPr lang="en-US" sz="1800" dirty="0" smtClean="0"/>
                        <a:t>South Carolina</a:t>
                      </a:r>
                      <a:endParaRPr lang="en-US" sz="1800" dirty="0"/>
                    </a:p>
                  </a:txBody>
                  <a:tcPr marT="45712" marB="45712"/>
                </a:tc>
                <a:tc>
                  <a:txBody>
                    <a:bodyPr/>
                    <a:lstStyle/>
                    <a:p>
                      <a:r>
                        <a:rPr lang="en-US" sz="1800" b="1" dirty="0" smtClean="0"/>
                        <a:t>Rice</a:t>
                      </a:r>
                      <a:r>
                        <a:rPr lang="en-US" sz="1800" dirty="0" smtClean="0"/>
                        <a:t> and Indigo</a:t>
                      </a:r>
                      <a:endParaRPr lang="en-US" sz="1800" dirty="0"/>
                    </a:p>
                  </a:txBody>
                  <a:tcPr marT="45712" marB="45712"/>
                </a:tc>
              </a:tr>
            </a:tbl>
          </a:graphicData>
        </a:graphic>
      </p:graphicFrame>
    </p:spTree>
    <p:extLst>
      <p:ext uri="{BB962C8B-B14F-4D97-AF65-F5344CB8AC3E}">
        <p14:creationId xmlns:p14="http://schemas.microsoft.com/office/powerpoint/2010/main" val="1193671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5" name="Text Box 2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Guide to Reading </a:t>
            </a:r>
            <a:r>
              <a:rPr lang="en-US" altLang="en-US" b="1">
                <a:solidFill>
                  <a:srgbClr val="F2CB68"/>
                </a:solidFill>
              </a:rPr>
              <a:t>(cont.)</a:t>
            </a:r>
          </a:p>
        </p:txBody>
      </p:sp>
      <p:sp>
        <p:nvSpPr>
          <p:cNvPr id="157721" name="Text Box 25"/>
          <p:cNvSpPr txBox="1">
            <a:spLocks noChangeArrowheads="1"/>
          </p:cNvSpPr>
          <p:nvPr/>
        </p:nvSpPr>
        <p:spPr bwMode="auto">
          <a:xfrm>
            <a:off x="1743075" y="1676400"/>
            <a:ext cx="7019925" cy="10890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b="1">
                <a:solidFill>
                  <a:srgbClr val="00CC99"/>
                </a:solidFill>
              </a:rPr>
              <a:t>Groups and Institutions</a:t>
            </a:r>
            <a:r>
              <a:rPr lang="en-US" altLang="en-US">
                <a:solidFill>
                  <a:schemeClr val="bg1"/>
                </a:solidFill>
              </a:rPr>
              <a:t>  </a:t>
            </a:r>
            <a:r>
              <a:rPr lang="en-US" altLang="en-US">
                <a:solidFill>
                  <a:srgbClr val="FFFF00"/>
                </a:solidFill>
              </a:rPr>
              <a:t>Spanish and French settlements developed in different ways from English settlements.</a:t>
            </a:r>
            <a:endParaRPr lang="en-US" altLang="en-US" sz="1600" b="1">
              <a:solidFill>
                <a:srgbClr val="FFFF00"/>
              </a:solidFill>
            </a:endParaRPr>
          </a:p>
        </p:txBody>
      </p:sp>
      <p:sp>
        <p:nvSpPr>
          <p:cNvPr id="157722" name="Text Box 26"/>
          <p:cNvSpPr txBox="1">
            <a:spLocks noChangeArrowheads="1"/>
          </p:cNvSpPr>
          <p:nvPr/>
        </p:nvSpPr>
        <p:spPr bwMode="black">
          <a:xfrm>
            <a:off x="1743075" y="1187450"/>
            <a:ext cx="7137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2800" b="1">
                <a:solidFill>
                  <a:srgbClr val="8DC6DF"/>
                </a:solidFill>
              </a:rPr>
              <a:t>Section Theme</a:t>
            </a:r>
            <a:endParaRPr lang="en-US" altLang="en-US" sz="2800">
              <a:solidFill>
                <a:srgbClr val="8DC6DF"/>
              </a:solidFill>
            </a:endParaRPr>
          </a:p>
        </p:txBody>
      </p:sp>
    </p:spTree>
    <p:extLst>
      <p:ext uri="{BB962C8B-B14F-4D97-AF65-F5344CB8AC3E}">
        <p14:creationId xmlns:p14="http://schemas.microsoft.com/office/powerpoint/2010/main" val="126987613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7722"/>
                                        </p:tgtEl>
                                        <p:attrNameLst>
                                          <p:attrName>style.visibility</p:attrName>
                                        </p:attrNameLst>
                                      </p:cBhvr>
                                      <p:to>
                                        <p:strVal val="visible"/>
                                      </p:to>
                                    </p:set>
                                    <p:animEffect transition="in" filter="wipe(up)">
                                      <p:cBhvr>
                                        <p:cTn id="7" dur="500"/>
                                        <p:tgtEl>
                                          <p:spTgt spid="1577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7721"/>
                                        </p:tgtEl>
                                        <p:attrNameLst>
                                          <p:attrName>style.visibility</p:attrName>
                                        </p:attrNameLst>
                                      </p:cBhvr>
                                      <p:to>
                                        <p:strVal val="visible"/>
                                      </p:to>
                                    </p:set>
                                    <p:animEffect transition="in" filter="wipe(left)">
                                      <p:cBhvr>
                                        <p:cTn id="11" dur="500"/>
                                        <p:tgtEl>
                                          <p:spTgt spid="15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21" grpId="0" autoUpdateAnimBg="0"/>
      <p:bldP spid="157722"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Text Box 7"/>
          <p:cNvSpPr txBox="1">
            <a:spLocks noChangeArrowheads="1"/>
          </p:cNvSpPr>
          <p:nvPr/>
        </p:nvSpPr>
        <p:spPr bwMode="black">
          <a:xfrm>
            <a:off x="2209800" y="6416675"/>
            <a:ext cx="4381500"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423" dir="9200147" algn="ctr" rotWithShape="0">
                    <a:schemeClr val="tx1">
                      <a:alpha val="50000"/>
                    </a:schemeClr>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a:lnSpc>
                <a:spcPct val="90000"/>
              </a:lnSpc>
              <a:spcBef>
                <a:spcPct val="50000"/>
              </a:spcBef>
            </a:pPr>
            <a:r>
              <a:rPr lang="en-US" altLang="en-US" sz="1200">
                <a:solidFill>
                  <a:srgbClr val="F6DB96"/>
                </a:solidFill>
              </a:rPr>
              <a:t>Click the mouse button or press the </a:t>
            </a:r>
            <a:br>
              <a:rPr lang="en-US" altLang="en-US" sz="1200">
                <a:solidFill>
                  <a:srgbClr val="F6DB96"/>
                </a:solidFill>
              </a:rPr>
            </a:br>
            <a:r>
              <a:rPr lang="en-US" altLang="en-US" sz="1200">
                <a:solidFill>
                  <a:srgbClr val="F6DB96"/>
                </a:solidFill>
              </a:rPr>
              <a:t>Space Bar to display the information.</a:t>
            </a:r>
          </a:p>
        </p:txBody>
      </p:sp>
      <p:sp>
        <p:nvSpPr>
          <p:cNvPr id="159770" name="Text Box 2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Coming to America </a:t>
            </a:r>
          </a:p>
        </p:txBody>
      </p:sp>
      <p:sp>
        <p:nvSpPr>
          <p:cNvPr id="159771" name="Text Box 27"/>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The colonies needed people to grow and prosper. </a:t>
            </a:r>
            <a:endParaRPr lang="en-US" altLang="en-US" sz="1600" b="1" dirty="0">
              <a:solidFill>
                <a:srgbClr val="F2CB68"/>
              </a:solidFill>
            </a:endParaRPr>
          </a:p>
        </p:txBody>
      </p:sp>
      <p:sp>
        <p:nvSpPr>
          <p:cNvPr id="159775" name="Text Box 31"/>
          <p:cNvSpPr txBox="1">
            <a:spLocks noChangeArrowheads="1"/>
          </p:cNvSpPr>
          <p:nvPr/>
        </p:nvSpPr>
        <p:spPr bwMode="auto">
          <a:xfrm>
            <a:off x="1063625" y="3113313"/>
            <a:ext cx="7324725" cy="27146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800100" indent="-457200">
              <a:lnSpc>
                <a:spcPct val="90000"/>
              </a:lnSpc>
              <a:spcBef>
                <a:spcPct val="20000"/>
              </a:spcBef>
              <a:spcAft>
                <a:spcPct val="20000"/>
              </a:spcAft>
              <a:buFont typeface="+mj-lt"/>
              <a:buAutoNum type="arabicPeriod"/>
            </a:pPr>
            <a:r>
              <a:rPr lang="en-US" altLang="en-US" dirty="0" smtClean="0">
                <a:solidFill>
                  <a:srgbClr val="FF0000"/>
                </a:solidFill>
              </a:rPr>
              <a:t>Criminals </a:t>
            </a:r>
            <a:r>
              <a:rPr lang="en-US" altLang="en-US" dirty="0">
                <a:solidFill>
                  <a:srgbClr val="FF0000"/>
                </a:solidFill>
              </a:rPr>
              <a:t>or prisoners of war </a:t>
            </a:r>
            <a:r>
              <a:rPr lang="en-US" altLang="en-US" dirty="0">
                <a:solidFill>
                  <a:schemeClr val="bg1"/>
                </a:solidFill>
              </a:rPr>
              <a:t>from England and Scotland and could earn their release if they worked for a period of time (seven years). </a:t>
            </a:r>
          </a:p>
          <a:p>
            <a:pPr marL="800100" indent="-457200">
              <a:lnSpc>
                <a:spcPct val="90000"/>
              </a:lnSpc>
              <a:spcBef>
                <a:spcPct val="20000"/>
              </a:spcBef>
              <a:spcAft>
                <a:spcPct val="20000"/>
              </a:spcAft>
              <a:buFont typeface="+mj-lt"/>
              <a:buAutoNum type="arabicPeriod"/>
            </a:pPr>
            <a:r>
              <a:rPr lang="en-US" altLang="en-US" dirty="0" smtClean="0">
                <a:solidFill>
                  <a:srgbClr val="FF0000"/>
                </a:solidFill>
              </a:rPr>
              <a:t>Seized </a:t>
            </a:r>
            <a:r>
              <a:rPr lang="en-US" altLang="en-US" dirty="0">
                <a:solidFill>
                  <a:srgbClr val="FF0000"/>
                </a:solidFill>
              </a:rPr>
              <a:t>and brought as slaves from Africa. </a:t>
            </a:r>
          </a:p>
          <a:p>
            <a:pPr marL="800100" indent="-457200">
              <a:lnSpc>
                <a:spcPct val="90000"/>
              </a:lnSpc>
              <a:spcBef>
                <a:spcPct val="20000"/>
              </a:spcBef>
              <a:spcAft>
                <a:spcPct val="20000"/>
              </a:spcAft>
              <a:buFont typeface="+mj-lt"/>
              <a:buAutoNum type="arabicPeriod"/>
            </a:pPr>
            <a:r>
              <a:rPr lang="en-US" altLang="en-US" b="1" dirty="0" smtClean="0">
                <a:solidFill>
                  <a:srgbClr val="FF0000"/>
                </a:solidFill>
              </a:rPr>
              <a:t>Indentured </a:t>
            </a:r>
            <a:r>
              <a:rPr lang="en-US" altLang="en-US" b="1" dirty="0">
                <a:solidFill>
                  <a:srgbClr val="FF0000"/>
                </a:solidFill>
              </a:rPr>
              <a:t>servants</a:t>
            </a:r>
            <a:r>
              <a:rPr lang="en-US" altLang="en-US" dirty="0">
                <a:solidFill>
                  <a:srgbClr val="FF0000"/>
                </a:solidFill>
              </a:rPr>
              <a:t> </a:t>
            </a:r>
            <a:r>
              <a:rPr lang="en-US" altLang="en-US" dirty="0">
                <a:solidFill>
                  <a:srgbClr val="0070C0"/>
                </a:solidFill>
              </a:rPr>
              <a:t>who worked without pay for a certain period of time in exchange for their passage.</a:t>
            </a:r>
          </a:p>
        </p:txBody>
      </p:sp>
      <p:sp>
        <p:nvSpPr>
          <p:cNvPr id="159779" name="Text Box 35"/>
          <p:cNvSpPr txBox="1">
            <a:spLocks noChangeArrowheads="1"/>
          </p:cNvSpPr>
          <p:nvPr/>
        </p:nvSpPr>
        <p:spPr bwMode="auto">
          <a:xfrm>
            <a:off x="1360488" y="2245384"/>
            <a:ext cx="7696200" cy="86793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Settlers came voluntarily. Others came because they were:  </a:t>
            </a:r>
          </a:p>
        </p:txBody>
      </p:sp>
    </p:spTree>
    <p:extLst>
      <p:ext uri="{BB962C8B-B14F-4D97-AF65-F5344CB8AC3E}">
        <p14:creationId xmlns:p14="http://schemas.microsoft.com/office/powerpoint/2010/main" val="222871593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9770"/>
                                        </p:tgtEl>
                                        <p:attrNameLst>
                                          <p:attrName>style.visibility</p:attrName>
                                        </p:attrNameLst>
                                      </p:cBhvr>
                                      <p:to>
                                        <p:strVal val="visible"/>
                                      </p:to>
                                    </p:set>
                                    <p:animEffect transition="in" filter="checkerboard(across)">
                                      <p:cBhvr>
                                        <p:cTn id="7" dur="500"/>
                                        <p:tgtEl>
                                          <p:spTgt spid="15977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9771"/>
                                        </p:tgtEl>
                                        <p:attrNameLst>
                                          <p:attrName>style.visibility</p:attrName>
                                        </p:attrNameLst>
                                      </p:cBhvr>
                                      <p:to>
                                        <p:strVal val="visible"/>
                                      </p:to>
                                    </p:set>
                                    <p:animEffect transition="in" filter="wipe(left)">
                                      <p:cBhvr>
                                        <p:cTn id="11" dur="500"/>
                                        <p:tgtEl>
                                          <p:spTgt spid="1597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59779">
                                            <p:txEl>
                                              <p:pRg st="0" end="0"/>
                                            </p:txEl>
                                          </p:spTgt>
                                        </p:tgtEl>
                                        <p:attrNameLst>
                                          <p:attrName>style.visibility</p:attrName>
                                        </p:attrNameLst>
                                      </p:cBhvr>
                                      <p:to>
                                        <p:strVal val="visible"/>
                                      </p:to>
                                    </p:set>
                                    <p:animEffect transition="in" filter="wipe(left)">
                                      <p:cBhvr>
                                        <p:cTn id="16" dur="500"/>
                                        <p:tgtEl>
                                          <p:spTgt spid="15977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159775">
                                            <p:txEl>
                                              <p:pRg st="0" end="0"/>
                                            </p:txEl>
                                          </p:spTgt>
                                        </p:tgtEl>
                                        <p:attrNameLst>
                                          <p:attrName>style.visibility</p:attrName>
                                        </p:attrNameLst>
                                      </p:cBhvr>
                                      <p:to>
                                        <p:strVal val="visible"/>
                                      </p:to>
                                    </p:set>
                                    <p:animEffect transition="in" filter="box(out)">
                                      <p:cBhvr>
                                        <p:cTn id="21" dur="500"/>
                                        <p:tgtEl>
                                          <p:spTgt spid="159775">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159775">
                                            <p:txEl>
                                              <p:pRg st="1" end="1"/>
                                            </p:txEl>
                                          </p:spTgt>
                                        </p:tgtEl>
                                        <p:attrNameLst>
                                          <p:attrName>style.visibility</p:attrName>
                                        </p:attrNameLst>
                                      </p:cBhvr>
                                      <p:to>
                                        <p:strVal val="visible"/>
                                      </p:to>
                                    </p:set>
                                    <p:animEffect transition="in" filter="box(out)">
                                      <p:cBhvr>
                                        <p:cTn id="26" dur="500"/>
                                        <p:tgtEl>
                                          <p:spTgt spid="15977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59775">
                                            <p:txEl>
                                              <p:pRg st="2" end="2"/>
                                            </p:txEl>
                                          </p:spTgt>
                                        </p:tgtEl>
                                        <p:attrNameLst>
                                          <p:attrName>style.visibility</p:attrName>
                                        </p:attrNameLst>
                                      </p:cBhvr>
                                      <p:to>
                                        <p:strVal val="visible"/>
                                      </p:to>
                                    </p:set>
                                    <p:animEffect transition="in" filter="box(out)">
                                      <p:cBhvr>
                                        <p:cTn id="31" dur="500"/>
                                        <p:tgtEl>
                                          <p:spTgt spid="1597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0" grpId="0" autoUpdateAnimBg="0"/>
      <p:bldP spid="159771" grpId="0" autoUpdateAnimBg="0"/>
      <p:bldP spid="159775" grpId="0" build="p" autoUpdateAnimBg="0"/>
      <p:bldP spid="159779"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13original-colonies.weebly.com/uploads/1/4/1/9/14195416/313045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5867400" cy="635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157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96" name="Text Box 28"/>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Maryland became a proprietary colony </a:t>
            </a:r>
            <a:br>
              <a:rPr lang="en-US" altLang="en-US" sz="2800">
                <a:solidFill>
                  <a:schemeClr val="bg1"/>
                </a:solidFill>
              </a:rPr>
            </a:br>
            <a:r>
              <a:rPr lang="en-US" altLang="en-US" sz="2800">
                <a:solidFill>
                  <a:schemeClr val="bg1"/>
                </a:solidFill>
              </a:rPr>
              <a:t>in 1632. </a:t>
            </a:r>
            <a:endParaRPr lang="en-US" altLang="en-US" sz="1600" b="1">
              <a:solidFill>
                <a:srgbClr val="F2CB68"/>
              </a:solidFill>
            </a:endParaRPr>
          </a:p>
        </p:txBody>
      </p:sp>
      <p:sp>
        <p:nvSpPr>
          <p:cNvPr id="109577" name="Text Box 30"/>
          <p:cNvSpPr txBox="1">
            <a:spLocks noChangeArrowheads="1"/>
          </p:cNvSpPr>
          <p:nvPr/>
        </p:nvSpPr>
        <p:spPr bwMode="black">
          <a:xfrm>
            <a:off x="1743075" y="639763"/>
            <a:ext cx="5724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Coming to America </a:t>
            </a:r>
            <a:r>
              <a:rPr lang="en-US" altLang="en-US" b="1">
                <a:solidFill>
                  <a:srgbClr val="F2CB68"/>
                </a:solidFill>
              </a:rPr>
              <a:t>(cont.)</a:t>
            </a:r>
            <a:r>
              <a:rPr lang="en-US" altLang="en-US" sz="3200" b="1">
                <a:solidFill>
                  <a:srgbClr val="F2CB68"/>
                </a:solidFill>
              </a:rPr>
              <a:t> </a:t>
            </a:r>
          </a:p>
        </p:txBody>
      </p:sp>
      <p:sp>
        <p:nvSpPr>
          <p:cNvPr id="160804" name="Text Box 36"/>
          <p:cNvSpPr txBox="1">
            <a:spLocks noChangeArrowheads="1"/>
          </p:cNvSpPr>
          <p:nvPr/>
        </p:nvSpPr>
        <p:spPr bwMode="auto">
          <a:xfrm>
            <a:off x="1379291" y="2057400"/>
            <a:ext cx="7170737" cy="3754874"/>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King Charles I gave Sir George Calvert, called Lord Baltimore, a colony north of Virginia. </a:t>
            </a:r>
          </a:p>
          <a:p>
            <a:pPr>
              <a:lnSpc>
                <a:spcPct val="90000"/>
              </a:lnSpc>
              <a:spcBef>
                <a:spcPct val="20000"/>
              </a:spcBef>
              <a:spcAft>
                <a:spcPct val="20000"/>
              </a:spcAft>
              <a:buFontTx/>
              <a:buChar char="•"/>
            </a:pPr>
            <a:r>
              <a:rPr lang="en-US" altLang="en-US" sz="2800" dirty="0">
                <a:solidFill>
                  <a:srgbClr val="FF0000"/>
                </a:solidFill>
              </a:rPr>
              <a:t>Lord Baltimore wanted to establish a safe place for Catholics, and he also hoped that the colony of Maryland would make him rich</a:t>
            </a:r>
            <a:r>
              <a:rPr lang="en-US" altLang="en-US" sz="2800" dirty="0" smtClean="0">
                <a:solidFill>
                  <a:srgbClr val="FF0000"/>
                </a:solidFill>
              </a:rPr>
              <a:t>. </a:t>
            </a:r>
            <a:r>
              <a:rPr lang="en-US" altLang="en-US" sz="2800" dirty="0" smtClean="0">
                <a:solidFill>
                  <a:srgbClr val="0070C0"/>
                </a:solidFill>
              </a:rPr>
              <a:t>The Land was given to George Calvert but he died. Lord Baltimore was his son Cecil.</a:t>
            </a:r>
            <a:endParaRPr lang="en-US" altLang="en-US" sz="2800" dirty="0">
              <a:solidFill>
                <a:srgbClr val="0070C0"/>
              </a:solidFill>
            </a:endParaRPr>
          </a:p>
        </p:txBody>
      </p:sp>
    </p:spTree>
    <p:extLst>
      <p:ext uri="{BB962C8B-B14F-4D97-AF65-F5344CB8AC3E}">
        <p14:creationId xmlns:p14="http://schemas.microsoft.com/office/powerpoint/2010/main" val="846023248"/>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0796"/>
                                        </p:tgtEl>
                                        <p:attrNameLst>
                                          <p:attrName>style.visibility</p:attrName>
                                        </p:attrNameLst>
                                      </p:cBhvr>
                                      <p:to>
                                        <p:strVal val="visible"/>
                                      </p:to>
                                    </p:set>
                                    <p:animEffect transition="in" filter="wipe(left)">
                                      <p:cBhvr>
                                        <p:cTn id="7" dur="500"/>
                                        <p:tgtEl>
                                          <p:spTgt spid="160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0804">
                                            <p:txEl>
                                              <p:pRg st="0" end="0"/>
                                            </p:txEl>
                                          </p:spTgt>
                                        </p:tgtEl>
                                        <p:attrNameLst>
                                          <p:attrName>style.visibility</p:attrName>
                                        </p:attrNameLst>
                                      </p:cBhvr>
                                      <p:to>
                                        <p:strVal val="visible"/>
                                      </p:to>
                                    </p:set>
                                    <p:animEffect transition="in" filter="wipe(left)">
                                      <p:cBhvr>
                                        <p:cTn id="12" dur="500"/>
                                        <p:tgtEl>
                                          <p:spTgt spid="16080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0804">
                                            <p:txEl>
                                              <p:pRg st="1" end="1"/>
                                            </p:txEl>
                                          </p:spTgt>
                                        </p:tgtEl>
                                        <p:attrNameLst>
                                          <p:attrName>style.visibility</p:attrName>
                                        </p:attrNameLst>
                                      </p:cBhvr>
                                      <p:to>
                                        <p:strVal val="visible"/>
                                      </p:to>
                                    </p:set>
                                    <p:animEffect transition="in" filter="wipe(left)">
                                      <p:cBhvr>
                                        <p:cTn id="17" dur="500"/>
                                        <p:tgtEl>
                                          <p:spTgt spid="16080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96" grpId="0" autoUpdateAnimBg="0"/>
      <p:bldP spid="160804"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90" name="Text Box 14"/>
          <p:cNvSpPr txBox="1">
            <a:spLocks noChangeArrowheads="1"/>
          </p:cNvSpPr>
          <p:nvPr/>
        </p:nvSpPr>
        <p:spPr bwMode="auto">
          <a:xfrm>
            <a:off x="1744663" y="1187450"/>
            <a:ext cx="7094537" cy="20313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smtClean="0">
                <a:solidFill>
                  <a:srgbClr val="FF0000"/>
                </a:solidFill>
              </a:rPr>
              <a:t>Maryland’s </a:t>
            </a:r>
            <a:r>
              <a:rPr lang="en-US" altLang="en-US" sz="2800" dirty="0">
                <a:solidFill>
                  <a:srgbClr val="FF0000"/>
                </a:solidFill>
              </a:rPr>
              <a:t>tobacco farmers </a:t>
            </a:r>
            <a:r>
              <a:rPr lang="en-US" altLang="en-US" sz="2800" dirty="0" smtClean="0">
                <a:solidFill>
                  <a:srgbClr val="FF0000"/>
                </a:solidFill>
              </a:rPr>
              <a:t>grew very wealthy </a:t>
            </a:r>
            <a:r>
              <a:rPr lang="en-US" altLang="en-US" sz="2800" dirty="0" smtClean="0">
                <a:solidFill>
                  <a:srgbClr val="0070C0"/>
                </a:solidFill>
              </a:rPr>
              <a:t>but they also </a:t>
            </a:r>
            <a:r>
              <a:rPr lang="en-US" altLang="en-US" sz="2800" dirty="0">
                <a:solidFill>
                  <a:srgbClr val="0070C0"/>
                </a:solidFill>
              </a:rPr>
              <a:t>produced wheat, fruit, vegetables, and livestock so that they would not be dependent upon one cash crop. </a:t>
            </a:r>
            <a:endParaRPr lang="en-US" altLang="en-US" sz="1600" b="1" dirty="0">
              <a:solidFill>
                <a:srgbClr val="0070C0"/>
              </a:solidFill>
            </a:endParaRPr>
          </a:p>
        </p:txBody>
      </p:sp>
      <p:sp>
        <p:nvSpPr>
          <p:cNvPr id="331791" name="Text Box 15"/>
          <p:cNvSpPr txBox="1">
            <a:spLocks noChangeArrowheads="1"/>
          </p:cNvSpPr>
          <p:nvPr/>
        </p:nvSpPr>
        <p:spPr bwMode="auto">
          <a:xfrm>
            <a:off x="1744663" y="3651250"/>
            <a:ext cx="71707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Wealthy landowners became powerful.  </a:t>
            </a:r>
          </a:p>
          <a:p>
            <a:pPr>
              <a:lnSpc>
                <a:spcPct val="90000"/>
              </a:lnSpc>
              <a:spcBef>
                <a:spcPct val="20000"/>
              </a:spcBef>
              <a:spcAft>
                <a:spcPct val="20000"/>
              </a:spcAft>
              <a:buFontTx/>
              <a:buChar char="•"/>
            </a:pPr>
            <a:r>
              <a:rPr lang="en-US" altLang="en-US" sz="2800" dirty="0">
                <a:solidFill>
                  <a:schemeClr val="bg1"/>
                </a:solidFill>
              </a:rPr>
              <a:t>As plantations grew in number, indentured servants and enslaved Africans were used to work the plantations.</a:t>
            </a:r>
          </a:p>
        </p:txBody>
      </p:sp>
      <p:sp>
        <p:nvSpPr>
          <p:cNvPr id="110603" name="Text Box 16"/>
          <p:cNvSpPr txBox="1">
            <a:spLocks noChangeArrowheads="1"/>
          </p:cNvSpPr>
          <p:nvPr/>
        </p:nvSpPr>
        <p:spPr bwMode="black">
          <a:xfrm>
            <a:off x="1743075" y="639763"/>
            <a:ext cx="61055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Coming to America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8216329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1790"/>
                                        </p:tgtEl>
                                        <p:attrNameLst>
                                          <p:attrName>style.visibility</p:attrName>
                                        </p:attrNameLst>
                                      </p:cBhvr>
                                      <p:to>
                                        <p:strVal val="visible"/>
                                      </p:to>
                                    </p:set>
                                    <p:animEffect transition="in" filter="wipe(left)">
                                      <p:cBhvr>
                                        <p:cTn id="7" dur="500"/>
                                        <p:tgtEl>
                                          <p:spTgt spid="331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91">
                                            <p:txEl>
                                              <p:pRg st="0" end="0"/>
                                            </p:txEl>
                                          </p:spTgt>
                                        </p:tgtEl>
                                        <p:attrNameLst>
                                          <p:attrName>style.visibility</p:attrName>
                                        </p:attrNameLst>
                                      </p:cBhvr>
                                      <p:to>
                                        <p:strVal val="visible"/>
                                      </p:to>
                                    </p:set>
                                    <p:animEffect transition="in" filter="wipe(left)">
                                      <p:cBhvr>
                                        <p:cTn id="12" dur="500"/>
                                        <p:tgtEl>
                                          <p:spTgt spid="3317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1791">
                                            <p:txEl>
                                              <p:pRg st="1" end="1"/>
                                            </p:txEl>
                                          </p:spTgt>
                                        </p:tgtEl>
                                        <p:attrNameLst>
                                          <p:attrName>style.visibility</p:attrName>
                                        </p:attrNameLst>
                                      </p:cBhvr>
                                      <p:to>
                                        <p:strVal val="visible"/>
                                      </p:to>
                                    </p:set>
                                    <p:animEffect transition="in" filter="wipe(left)">
                                      <p:cBhvr>
                                        <p:cTn id="17" dur="500"/>
                                        <p:tgtEl>
                                          <p:spTgt spid="3317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90" grpId="0" autoUpdateAnimBg="0"/>
      <p:bldP spid="331791"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14"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Baltimore became the largest settlement, founded in 1729. </a:t>
            </a:r>
            <a:endParaRPr lang="en-US" altLang="en-US" sz="1600">
              <a:solidFill>
                <a:schemeClr val="bg1"/>
              </a:solidFill>
            </a:endParaRPr>
          </a:p>
        </p:txBody>
      </p:sp>
      <p:sp>
        <p:nvSpPr>
          <p:cNvPr id="332815" name="Text Box 15"/>
          <p:cNvSpPr txBox="1">
            <a:spLocks noChangeArrowheads="1"/>
          </p:cNvSpPr>
          <p:nvPr/>
        </p:nvSpPr>
        <p:spPr bwMode="auto">
          <a:xfrm>
            <a:off x="1744663" y="2144713"/>
            <a:ext cx="7170737" cy="20129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Because the boundary between Maryland and Pennsylvania was disputed,</a:t>
            </a:r>
            <a:r>
              <a:rPr lang="en-US" altLang="en-US" sz="2800" dirty="0">
                <a:solidFill>
                  <a:srgbClr val="FFFF00"/>
                </a:solidFill>
              </a:rPr>
              <a:t> </a:t>
            </a:r>
            <a:r>
              <a:rPr lang="en-US" altLang="en-US" sz="2800" dirty="0">
                <a:solidFill>
                  <a:schemeClr val="bg1"/>
                </a:solidFill>
              </a:rPr>
              <a:t>the </a:t>
            </a:r>
            <a:r>
              <a:rPr lang="en-US" altLang="en-US" sz="2800" dirty="0">
                <a:solidFill>
                  <a:srgbClr val="0070C0"/>
                </a:solidFill>
              </a:rPr>
              <a:t>British astronomers </a:t>
            </a:r>
            <a:r>
              <a:rPr lang="en-US" altLang="en-US" sz="2800" dirty="0">
                <a:solidFill>
                  <a:srgbClr val="FF0000"/>
                </a:solidFill>
              </a:rPr>
              <a:t>Mason and Dixon were hired to </a:t>
            </a:r>
            <a:r>
              <a:rPr lang="en-US" altLang="en-US" sz="2800" dirty="0">
                <a:solidFill>
                  <a:schemeClr val="bg1"/>
                </a:solidFill>
              </a:rPr>
              <a:t>resolve the issue and </a:t>
            </a:r>
            <a:r>
              <a:rPr lang="en-US" altLang="en-US" sz="2800" dirty="0">
                <a:solidFill>
                  <a:srgbClr val="FF0000"/>
                </a:solidFill>
              </a:rPr>
              <a:t>establish a boundary. </a:t>
            </a:r>
          </a:p>
        </p:txBody>
      </p:sp>
      <p:sp>
        <p:nvSpPr>
          <p:cNvPr id="111627" name="Text Box 16"/>
          <p:cNvSpPr txBox="1">
            <a:spLocks noChangeArrowheads="1"/>
          </p:cNvSpPr>
          <p:nvPr/>
        </p:nvSpPr>
        <p:spPr bwMode="black">
          <a:xfrm>
            <a:off x="1743075" y="639763"/>
            <a:ext cx="6334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Coming to America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14479178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2814"/>
                                        </p:tgtEl>
                                        <p:attrNameLst>
                                          <p:attrName>style.visibility</p:attrName>
                                        </p:attrNameLst>
                                      </p:cBhvr>
                                      <p:to>
                                        <p:strVal val="visible"/>
                                      </p:to>
                                    </p:set>
                                    <p:animEffect transition="in" filter="wipe(left)">
                                      <p:cBhvr>
                                        <p:cTn id="7" dur="500"/>
                                        <p:tgtEl>
                                          <p:spTgt spid="3328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2815">
                                            <p:txEl>
                                              <p:pRg st="0" end="0"/>
                                            </p:txEl>
                                          </p:spTgt>
                                        </p:tgtEl>
                                        <p:attrNameLst>
                                          <p:attrName>style.visibility</p:attrName>
                                        </p:attrNameLst>
                                      </p:cBhvr>
                                      <p:to>
                                        <p:strVal val="visible"/>
                                      </p:to>
                                    </p:set>
                                    <p:animEffect transition="in" filter="wipe(left)">
                                      <p:cBhvr>
                                        <p:cTn id="12" dur="500"/>
                                        <p:tgtEl>
                                          <p:spTgt spid="3328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4" grpId="0" autoUpdateAnimBg="0"/>
      <p:bldP spid="33281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A conflict between Catholics and Protestants, who outnumbered them, resulted in the passage of the Act of Toleration </a:t>
            </a:r>
            <a:r>
              <a:rPr lang="en-US" altLang="en-US" sz="2800" dirty="0">
                <a:solidFill>
                  <a:srgbClr val="0070C0"/>
                </a:solidFill>
              </a:rPr>
              <a:t>in 1649. </a:t>
            </a:r>
            <a:endParaRPr lang="en-US" altLang="en-US" sz="1600" b="1" dirty="0">
              <a:solidFill>
                <a:srgbClr val="0070C0"/>
              </a:solidFill>
            </a:endParaRPr>
          </a:p>
        </p:txBody>
      </p:sp>
      <p:sp>
        <p:nvSpPr>
          <p:cNvPr id="424975" name="Text Box 15"/>
          <p:cNvSpPr txBox="1">
            <a:spLocks noChangeArrowheads="1"/>
          </p:cNvSpPr>
          <p:nvPr/>
        </p:nvSpPr>
        <p:spPr bwMode="auto">
          <a:xfrm>
            <a:off x="1744663" y="2895600"/>
            <a:ext cx="7170737" cy="29527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It stated that both groups had the right to worship freely.</a:t>
            </a:r>
          </a:p>
          <a:p>
            <a:pPr>
              <a:lnSpc>
                <a:spcPct val="90000"/>
              </a:lnSpc>
              <a:spcBef>
                <a:spcPct val="20000"/>
              </a:spcBef>
              <a:spcAft>
                <a:spcPct val="20000"/>
              </a:spcAft>
              <a:buFontTx/>
              <a:buChar char="•"/>
            </a:pPr>
            <a:r>
              <a:rPr lang="en-US" altLang="en-US" sz="2800" dirty="0" smtClean="0">
                <a:solidFill>
                  <a:srgbClr val="FF0000"/>
                </a:solidFill>
              </a:rPr>
              <a:t>Eventually</a:t>
            </a:r>
            <a:r>
              <a:rPr lang="en-US" altLang="en-US" sz="2800" dirty="0" smtClean="0">
                <a:solidFill>
                  <a:schemeClr val="bg1"/>
                </a:solidFill>
              </a:rPr>
              <a:t>, </a:t>
            </a:r>
            <a:r>
              <a:rPr lang="en-US" altLang="en-US" sz="2800" dirty="0">
                <a:solidFill>
                  <a:schemeClr val="bg1"/>
                </a:solidFill>
              </a:rPr>
              <a:t>the Protestant-controlled assembly made </a:t>
            </a:r>
            <a:r>
              <a:rPr lang="en-US" altLang="en-US" sz="2800" dirty="0">
                <a:solidFill>
                  <a:srgbClr val="FF0000"/>
                </a:solidFill>
              </a:rPr>
              <a:t>the</a:t>
            </a:r>
            <a:r>
              <a:rPr lang="en-US" altLang="en-US" sz="2800" dirty="0">
                <a:solidFill>
                  <a:schemeClr val="bg1"/>
                </a:solidFill>
              </a:rPr>
              <a:t> </a:t>
            </a:r>
            <a:r>
              <a:rPr lang="en-US" altLang="en-US" sz="2800" dirty="0">
                <a:solidFill>
                  <a:srgbClr val="FF0000"/>
                </a:solidFill>
              </a:rPr>
              <a:t>Anglican Church </a:t>
            </a:r>
            <a:r>
              <a:rPr lang="en-US" altLang="en-US" sz="2800" dirty="0" smtClean="0">
                <a:solidFill>
                  <a:srgbClr val="FF0000"/>
                </a:solidFill>
              </a:rPr>
              <a:t>became the </a:t>
            </a:r>
            <a:r>
              <a:rPr lang="en-US" altLang="en-US" sz="2800" dirty="0">
                <a:solidFill>
                  <a:srgbClr val="FF0000"/>
                </a:solidFill>
              </a:rPr>
              <a:t>official Church in Maryland</a:t>
            </a:r>
            <a:r>
              <a:rPr lang="en-US" altLang="en-US" sz="2800" dirty="0">
                <a:solidFill>
                  <a:schemeClr val="bg1"/>
                </a:solidFill>
              </a:rPr>
              <a:t>, and imposed </a:t>
            </a:r>
            <a:r>
              <a:rPr lang="en-US" altLang="en-US" sz="2800" dirty="0">
                <a:solidFill>
                  <a:srgbClr val="0070C0"/>
                </a:solidFill>
              </a:rPr>
              <a:t>the same restrictions on Catholics that existed in England.</a:t>
            </a:r>
          </a:p>
        </p:txBody>
      </p:sp>
      <p:sp>
        <p:nvSpPr>
          <p:cNvPr id="112651" name="Text Box 16"/>
          <p:cNvSpPr txBox="1">
            <a:spLocks noChangeArrowheads="1"/>
          </p:cNvSpPr>
          <p:nvPr/>
        </p:nvSpPr>
        <p:spPr bwMode="black">
          <a:xfrm>
            <a:off x="1743075" y="639763"/>
            <a:ext cx="66389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Coming to America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108043800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4974"/>
                                        </p:tgtEl>
                                        <p:attrNameLst>
                                          <p:attrName>style.visibility</p:attrName>
                                        </p:attrNameLst>
                                      </p:cBhvr>
                                      <p:to>
                                        <p:strVal val="visible"/>
                                      </p:to>
                                    </p:set>
                                    <p:animEffect transition="in" filter="wipe(left)">
                                      <p:cBhvr>
                                        <p:cTn id="7" dur="500"/>
                                        <p:tgtEl>
                                          <p:spTgt spid="4249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4975">
                                            <p:txEl>
                                              <p:pRg st="0" end="0"/>
                                            </p:txEl>
                                          </p:spTgt>
                                        </p:tgtEl>
                                        <p:attrNameLst>
                                          <p:attrName>style.visibility</p:attrName>
                                        </p:attrNameLst>
                                      </p:cBhvr>
                                      <p:to>
                                        <p:strVal val="visible"/>
                                      </p:to>
                                    </p:set>
                                    <p:animEffect transition="in" filter="wipe(left)">
                                      <p:cBhvr>
                                        <p:cTn id="12" dur="500"/>
                                        <p:tgtEl>
                                          <p:spTgt spid="4249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4975">
                                            <p:txEl>
                                              <p:pRg st="1" end="1"/>
                                            </p:txEl>
                                          </p:spTgt>
                                        </p:tgtEl>
                                        <p:attrNameLst>
                                          <p:attrName>style.visibility</p:attrName>
                                        </p:attrNameLst>
                                      </p:cBhvr>
                                      <p:to>
                                        <p:strVal val="visible"/>
                                      </p:to>
                                    </p:set>
                                    <p:animEffect transition="in" filter="wipe(left)">
                                      <p:cBhvr>
                                        <p:cTn id="17" dur="500"/>
                                        <p:tgtEl>
                                          <p:spTgt spid="4249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74" grpId="0" autoUpdateAnimBg="0"/>
      <p:bldP spid="42497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62"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Virginia Expands </a:t>
            </a:r>
          </a:p>
        </p:txBody>
      </p:sp>
      <p:sp>
        <p:nvSpPr>
          <p:cNvPr id="334863" name="Text Box 15"/>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As Virginia grew, </a:t>
            </a:r>
            <a:r>
              <a:rPr lang="en-US" altLang="en-US" sz="2800" dirty="0">
                <a:solidFill>
                  <a:srgbClr val="FF0000"/>
                </a:solidFill>
              </a:rPr>
              <a:t>settlers moved inland </a:t>
            </a:r>
            <a:br>
              <a:rPr lang="en-US" altLang="en-US" sz="2800" dirty="0">
                <a:solidFill>
                  <a:srgbClr val="FF0000"/>
                </a:solidFill>
              </a:rPr>
            </a:br>
            <a:r>
              <a:rPr lang="en-US" altLang="en-US" sz="2800" dirty="0" smtClean="0">
                <a:solidFill>
                  <a:srgbClr val="FF0000"/>
                </a:solidFill>
              </a:rPr>
              <a:t>in the backcountry of Virginia.</a:t>
            </a:r>
            <a:r>
              <a:rPr lang="en-US" altLang="en-US" sz="2800" dirty="0" smtClean="0">
                <a:solidFill>
                  <a:schemeClr val="bg1"/>
                </a:solidFill>
              </a:rPr>
              <a:t>  </a:t>
            </a:r>
            <a:endParaRPr lang="en-US" altLang="en-US" sz="2800" dirty="0">
              <a:solidFill>
                <a:schemeClr val="bg1"/>
              </a:solidFill>
            </a:endParaRPr>
          </a:p>
        </p:txBody>
      </p:sp>
      <p:sp>
        <p:nvSpPr>
          <p:cNvPr id="334865" name="Text Box 17"/>
          <p:cNvSpPr txBox="1">
            <a:spLocks noChangeArrowheads="1"/>
          </p:cNvSpPr>
          <p:nvPr/>
        </p:nvSpPr>
        <p:spPr bwMode="auto">
          <a:xfrm>
            <a:off x="1744663" y="2135188"/>
            <a:ext cx="7170737" cy="315163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Native Americans lived on these lands. </a:t>
            </a:r>
          </a:p>
          <a:p>
            <a:pPr>
              <a:lnSpc>
                <a:spcPct val="90000"/>
              </a:lnSpc>
              <a:spcBef>
                <a:spcPct val="20000"/>
              </a:spcBef>
              <a:spcAft>
                <a:spcPct val="20000"/>
              </a:spcAft>
              <a:buFontTx/>
              <a:buChar char="•"/>
            </a:pPr>
            <a:r>
              <a:rPr lang="en-US" altLang="en-US" sz="2800" dirty="0">
                <a:solidFill>
                  <a:srgbClr val="FF0000"/>
                </a:solidFill>
              </a:rPr>
              <a:t>The governor, Sir William Berkeley, worked out an arrangement </a:t>
            </a:r>
            <a:r>
              <a:rPr lang="en-US" altLang="en-US" sz="2800" dirty="0" smtClean="0">
                <a:solidFill>
                  <a:srgbClr val="FF0000"/>
                </a:solidFill>
              </a:rPr>
              <a:t>with the Natives that </a:t>
            </a:r>
            <a:r>
              <a:rPr lang="en-US" altLang="en-US" sz="2800" dirty="0" smtClean="0">
                <a:solidFill>
                  <a:schemeClr val="bg1"/>
                </a:solidFill>
              </a:rPr>
              <a:t>in </a:t>
            </a:r>
            <a:r>
              <a:rPr lang="en-US" altLang="en-US" sz="2800" dirty="0">
                <a:solidFill>
                  <a:schemeClr val="bg1"/>
                </a:solidFill>
              </a:rPr>
              <a:t>the 1640s that </a:t>
            </a:r>
            <a:r>
              <a:rPr lang="en-US" altLang="en-US" sz="2800" dirty="0">
                <a:solidFill>
                  <a:srgbClr val="FF0000"/>
                </a:solidFill>
              </a:rPr>
              <a:t>kept settlers from moving</a:t>
            </a:r>
            <a:r>
              <a:rPr lang="en-US" altLang="en-US" sz="2800" dirty="0">
                <a:solidFill>
                  <a:schemeClr val="bg1"/>
                </a:solidFill>
              </a:rPr>
              <a:t> </a:t>
            </a:r>
            <a:r>
              <a:rPr lang="en-US" altLang="en-US" sz="2800" dirty="0" smtClean="0">
                <a:solidFill>
                  <a:srgbClr val="FF0000"/>
                </a:solidFill>
              </a:rPr>
              <a:t>onto Native </a:t>
            </a:r>
            <a:r>
              <a:rPr lang="en-US" altLang="en-US" sz="2800" dirty="0">
                <a:solidFill>
                  <a:srgbClr val="FF0000"/>
                </a:solidFill>
              </a:rPr>
              <a:t>American land. </a:t>
            </a:r>
          </a:p>
          <a:p>
            <a:pPr>
              <a:lnSpc>
                <a:spcPct val="90000"/>
              </a:lnSpc>
              <a:spcBef>
                <a:spcPct val="20000"/>
              </a:spcBef>
              <a:spcAft>
                <a:spcPct val="20000"/>
              </a:spcAft>
              <a:buFontTx/>
              <a:buChar char="•"/>
            </a:pPr>
            <a:r>
              <a:rPr lang="en-US" altLang="en-US" sz="2800" dirty="0">
                <a:solidFill>
                  <a:schemeClr val="bg1"/>
                </a:solidFill>
              </a:rPr>
              <a:t>The settlers received a large piece of land, and conflicts were diminished. </a:t>
            </a:r>
          </a:p>
        </p:txBody>
      </p:sp>
    </p:spTree>
    <p:extLst>
      <p:ext uri="{BB962C8B-B14F-4D97-AF65-F5344CB8AC3E}">
        <p14:creationId xmlns:p14="http://schemas.microsoft.com/office/powerpoint/2010/main" val="21019456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34862"/>
                                        </p:tgtEl>
                                        <p:attrNameLst>
                                          <p:attrName>style.visibility</p:attrName>
                                        </p:attrNameLst>
                                      </p:cBhvr>
                                      <p:to>
                                        <p:strVal val="visible"/>
                                      </p:to>
                                    </p:set>
                                    <p:animEffect transition="in" filter="checkerboard(across)">
                                      <p:cBhvr>
                                        <p:cTn id="7" dur="500"/>
                                        <p:tgtEl>
                                          <p:spTgt spid="3348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4863"/>
                                        </p:tgtEl>
                                        <p:attrNameLst>
                                          <p:attrName>style.visibility</p:attrName>
                                        </p:attrNameLst>
                                      </p:cBhvr>
                                      <p:to>
                                        <p:strVal val="visible"/>
                                      </p:to>
                                    </p:set>
                                    <p:animEffect transition="in" filter="wipe(left)">
                                      <p:cBhvr>
                                        <p:cTn id="11" dur="500"/>
                                        <p:tgtEl>
                                          <p:spTgt spid="334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4865">
                                            <p:txEl>
                                              <p:pRg st="0" end="0"/>
                                            </p:txEl>
                                          </p:spTgt>
                                        </p:tgtEl>
                                        <p:attrNameLst>
                                          <p:attrName>style.visibility</p:attrName>
                                        </p:attrNameLst>
                                      </p:cBhvr>
                                      <p:to>
                                        <p:strVal val="visible"/>
                                      </p:to>
                                    </p:set>
                                    <p:animEffect transition="in" filter="wipe(left)">
                                      <p:cBhvr>
                                        <p:cTn id="16" dur="500"/>
                                        <p:tgtEl>
                                          <p:spTgt spid="33486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34865">
                                            <p:txEl>
                                              <p:pRg st="1" end="1"/>
                                            </p:txEl>
                                          </p:spTgt>
                                        </p:tgtEl>
                                        <p:attrNameLst>
                                          <p:attrName>style.visibility</p:attrName>
                                        </p:attrNameLst>
                                      </p:cBhvr>
                                      <p:to>
                                        <p:strVal val="visible"/>
                                      </p:to>
                                    </p:set>
                                    <p:animEffect transition="in" filter="wipe(left)">
                                      <p:cBhvr>
                                        <p:cTn id="21" dur="500"/>
                                        <p:tgtEl>
                                          <p:spTgt spid="33486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4865">
                                            <p:txEl>
                                              <p:pRg st="2" end="2"/>
                                            </p:txEl>
                                          </p:spTgt>
                                        </p:tgtEl>
                                        <p:attrNameLst>
                                          <p:attrName>style.visibility</p:attrName>
                                        </p:attrNameLst>
                                      </p:cBhvr>
                                      <p:to>
                                        <p:strVal val="visible"/>
                                      </p:to>
                                    </p:set>
                                    <p:animEffect transition="in" filter="wipe(left)">
                                      <p:cBhvr>
                                        <p:cTn id="26" dur="500"/>
                                        <p:tgtEl>
                                          <p:spTgt spid="33486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62" grpId="0" autoUpdateAnimBg="0"/>
      <p:bldP spid="334863" grpId="0" autoUpdateAnimBg="0"/>
      <p:bldP spid="33486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R1Envxjn2sUYWI7mOxmeJjNQM49FVrQil_m0PBbmT_0kyaxr61sSmzx_KB"/>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155575" y="47624"/>
            <a:ext cx="8150225" cy="73248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Answer these questions in sentence form.</a:t>
            </a:r>
            <a:endParaRPr lang="en-US" dirty="0"/>
          </a:p>
        </p:txBody>
      </p:sp>
      <p:sp>
        <p:nvSpPr>
          <p:cNvPr id="3" name="Content Placeholder 2"/>
          <p:cNvSpPr>
            <a:spLocks noGrp="1"/>
          </p:cNvSpPr>
          <p:nvPr>
            <p:ph idx="1"/>
          </p:nvPr>
        </p:nvSpPr>
        <p:spPr>
          <a:xfrm>
            <a:off x="457200" y="47624"/>
            <a:ext cx="8229600" cy="6078539"/>
          </a:xfrm>
        </p:spPr>
        <p:txBody>
          <a:bodyPr>
            <a:normAutofit lnSpcReduction="10000"/>
          </a:bodyPr>
          <a:lstStyle/>
          <a:p>
            <a:pPr marL="0" indent="0">
              <a:buNone/>
            </a:pPr>
            <a:r>
              <a:rPr lang="en-US" dirty="0" smtClean="0"/>
              <a:t>Be sure to use </a:t>
            </a:r>
            <a:r>
              <a:rPr lang="en-US" smtClean="0"/>
              <a:t>complete sentences.</a:t>
            </a:r>
            <a:endParaRPr lang="en-US" dirty="0" smtClean="0"/>
          </a:p>
          <a:p>
            <a:pPr marL="514350" indent="-514350">
              <a:buFont typeface="+mj-lt"/>
              <a:buAutoNum type="arabicPeriod"/>
            </a:pPr>
            <a:endParaRPr lang="en-US" dirty="0"/>
          </a:p>
          <a:p>
            <a:pPr marL="514350" indent="-514350">
              <a:buFont typeface="+mj-lt"/>
              <a:buAutoNum type="arabicPeriod"/>
            </a:pPr>
            <a:r>
              <a:rPr lang="en-US" dirty="0" smtClean="0"/>
              <a:t>What language is spoken most commonly in the United States</a:t>
            </a:r>
          </a:p>
          <a:p>
            <a:pPr marL="514350" indent="-514350">
              <a:buFont typeface="+mj-lt"/>
              <a:buAutoNum type="arabicPeriod"/>
            </a:pPr>
            <a:r>
              <a:rPr lang="en-US" dirty="0" smtClean="0"/>
              <a:t>Where did this language come from?</a:t>
            </a:r>
          </a:p>
          <a:p>
            <a:pPr marL="514350" indent="-514350">
              <a:buFont typeface="+mj-lt"/>
              <a:buAutoNum type="arabicPeriod"/>
            </a:pPr>
            <a:r>
              <a:rPr lang="en-US" dirty="0" smtClean="0"/>
              <a:t>Why is it the most common language spoken here?</a:t>
            </a:r>
          </a:p>
          <a:p>
            <a:pPr marL="514350" indent="-514350">
              <a:buFont typeface="+mj-lt"/>
              <a:buAutoNum type="arabicPeriod"/>
            </a:pPr>
            <a:r>
              <a:rPr lang="en-US" dirty="0" smtClean="0"/>
              <a:t>What language is spoken most commonly in Mexico?</a:t>
            </a:r>
          </a:p>
          <a:p>
            <a:pPr marL="514350" indent="-514350">
              <a:buFont typeface="+mj-lt"/>
              <a:buAutoNum type="arabicPeriod"/>
            </a:pPr>
            <a:r>
              <a:rPr lang="en-US" dirty="0" smtClean="0"/>
              <a:t>Where did this language come from?</a:t>
            </a:r>
          </a:p>
          <a:p>
            <a:pPr marL="514350" indent="-514350">
              <a:buFont typeface="+mj-lt"/>
              <a:buAutoNum type="arabicPeriod"/>
            </a:pPr>
            <a:r>
              <a:rPr lang="en-US" dirty="0" smtClean="0"/>
              <a:t>Why is it the most commonly spoken language there? </a:t>
            </a:r>
            <a:endParaRPr lang="en-US" dirty="0"/>
          </a:p>
        </p:txBody>
      </p:sp>
    </p:spTree>
    <p:extLst>
      <p:ext uri="{BB962C8B-B14F-4D97-AF65-F5344CB8AC3E}">
        <p14:creationId xmlns:p14="http://schemas.microsoft.com/office/powerpoint/2010/main" val="205965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86" name="Text Box 14"/>
          <p:cNvSpPr txBox="1">
            <a:spLocks noChangeArrowheads="1"/>
          </p:cNvSpPr>
          <p:nvPr/>
        </p:nvSpPr>
        <p:spPr bwMode="auto">
          <a:xfrm>
            <a:off x="1744663" y="1187450"/>
            <a:ext cx="7323137" cy="12207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Many Virginia westerners resented Berkeley’s pledge to the Native Americans and settled in the lands anyway. </a:t>
            </a:r>
            <a:endParaRPr lang="en-US" altLang="en-US" sz="1600" b="1">
              <a:solidFill>
                <a:srgbClr val="F2CB68"/>
              </a:solidFill>
            </a:endParaRPr>
          </a:p>
        </p:txBody>
      </p:sp>
      <p:sp>
        <p:nvSpPr>
          <p:cNvPr id="11572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Virginia Expands </a:t>
            </a:r>
            <a:r>
              <a:rPr lang="en-US" altLang="en-US" b="1">
                <a:solidFill>
                  <a:srgbClr val="F2CB68"/>
                </a:solidFill>
              </a:rPr>
              <a:t>(cont.)</a:t>
            </a:r>
            <a:r>
              <a:rPr lang="en-US" altLang="en-US" sz="3200" b="1">
                <a:solidFill>
                  <a:srgbClr val="F2CB68"/>
                </a:solidFill>
              </a:rPr>
              <a:t> </a:t>
            </a:r>
          </a:p>
        </p:txBody>
      </p:sp>
      <p:sp>
        <p:nvSpPr>
          <p:cNvPr id="335893" name="Text Box 21"/>
          <p:cNvSpPr txBox="1">
            <a:spLocks noChangeArrowheads="1"/>
          </p:cNvSpPr>
          <p:nvPr/>
        </p:nvSpPr>
        <p:spPr bwMode="auto">
          <a:xfrm>
            <a:off x="1744663" y="2471738"/>
            <a:ext cx="7170737" cy="844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As a result, Native Americans raided these settlements.</a:t>
            </a:r>
          </a:p>
        </p:txBody>
      </p:sp>
    </p:spTree>
    <p:extLst>
      <p:ext uri="{BB962C8B-B14F-4D97-AF65-F5344CB8AC3E}">
        <p14:creationId xmlns:p14="http://schemas.microsoft.com/office/powerpoint/2010/main" val="284291006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5886"/>
                                        </p:tgtEl>
                                        <p:attrNameLst>
                                          <p:attrName>style.visibility</p:attrName>
                                        </p:attrNameLst>
                                      </p:cBhvr>
                                      <p:to>
                                        <p:strVal val="visible"/>
                                      </p:to>
                                    </p:set>
                                    <p:animEffect transition="in" filter="wipe(left)">
                                      <p:cBhvr>
                                        <p:cTn id="7" dur="500"/>
                                        <p:tgtEl>
                                          <p:spTgt spid="3358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5893">
                                            <p:txEl>
                                              <p:pRg st="0" end="0"/>
                                            </p:txEl>
                                          </p:spTgt>
                                        </p:tgtEl>
                                        <p:attrNameLst>
                                          <p:attrName>style.visibility</p:attrName>
                                        </p:attrNameLst>
                                      </p:cBhvr>
                                      <p:to>
                                        <p:strVal val="visible"/>
                                      </p:to>
                                    </p:set>
                                    <p:animEffect transition="in" filter="wipe(left)">
                                      <p:cBhvr>
                                        <p:cTn id="12" dur="500"/>
                                        <p:tgtEl>
                                          <p:spTgt spid="33589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6" grpId="0" autoUpdateAnimBg="0"/>
      <p:bldP spid="335893"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97" name="Text Box 13"/>
          <p:cNvSpPr txBox="1">
            <a:spLocks noChangeArrowheads="1"/>
          </p:cNvSpPr>
          <p:nvPr/>
        </p:nvSpPr>
        <p:spPr bwMode="auto">
          <a:xfrm>
            <a:off x="1744663" y="1187450"/>
            <a:ext cx="7323137" cy="12207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rgbClr val="FF0000"/>
                </a:solidFill>
              </a:rPr>
              <a:t>Nathaniel Bacon opposed colonial government because it was made of easterners. </a:t>
            </a:r>
            <a:endParaRPr lang="en-US" altLang="en-US" sz="1600" b="1" dirty="0">
              <a:solidFill>
                <a:srgbClr val="FF0000"/>
              </a:solidFill>
            </a:endParaRPr>
          </a:p>
        </p:txBody>
      </p:sp>
      <p:sp>
        <p:nvSpPr>
          <p:cNvPr id="116745"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Virginia Expands </a:t>
            </a:r>
            <a:r>
              <a:rPr lang="en-US" altLang="en-US" b="1">
                <a:solidFill>
                  <a:srgbClr val="F2CB68"/>
                </a:solidFill>
              </a:rPr>
              <a:t>(cont.)</a:t>
            </a:r>
            <a:r>
              <a:rPr lang="en-US" altLang="en-US" sz="3200" b="1">
                <a:solidFill>
                  <a:srgbClr val="F2CB68"/>
                </a:solidFill>
              </a:rPr>
              <a:t> </a:t>
            </a:r>
          </a:p>
        </p:txBody>
      </p:sp>
      <p:sp>
        <p:nvSpPr>
          <p:cNvPr id="426003" name="Text Box 19"/>
          <p:cNvSpPr txBox="1">
            <a:spLocks noChangeArrowheads="1"/>
          </p:cNvSpPr>
          <p:nvPr/>
        </p:nvSpPr>
        <p:spPr bwMode="auto">
          <a:xfrm>
            <a:off x="1744663" y="2471738"/>
            <a:ext cx="7170737" cy="290194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rgbClr val="00B0F0"/>
                </a:solidFill>
              </a:rPr>
              <a:t>He led attacks on Native American villages, set fire to the capital, marched into Jamestown, and drove Berkeley </a:t>
            </a:r>
            <a:br>
              <a:rPr lang="en-US" altLang="en-US" sz="2800" dirty="0">
                <a:solidFill>
                  <a:srgbClr val="00B0F0"/>
                </a:solidFill>
              </a:rPr>
            </a:br>
            <a:r>
              <a:rPr lang="en-US" altLang="en-US" sz="2800" dirty="0">
                <a:solidFill>
                  <a:srgbClr val="00B0F0"/>
                </a:solidFill>
              </a:rPr>
              <a:t>into exile. </a:t>
            </a:r>
            <a:endParaRPr lang="en-US" altLang="en-US" sz="2800" dirty="0" smtClean="0">
              <a:solidFill>
                <a:srgbClr val="00B0F0"/>
              </a:solidFill>
            </a:endParaRPr>
          </a:p>
          <a:p>
            <a:pPr>
              <a:lnSpc>
                <a:spcPct val="88000"/>
              </a:lnSpc>
              <a:spcBef>
                <a:spcPct val="18000"/>
              </a:spcBef>
              <a:spcAft>
                <a:spcPct val="18000"/>
              </a:spcAft>
              <a:buFontTx/>
              <a:buChar char="•"/>
            </a:pPr>
            <a:r>
              <a:rPr lang="en-US" altLang="en-US" sz="2800" dirty="0" smtClean="0">
                <a:solidFill>
                  <a:srgbClr val="FF0000"/>
                </a:solidFill>
              </a:rPr>
              <a:t>Bacon died of an illness shortly afterwards. </a:t>
            </a:r>
            <a:r>
              <a:rPr lang="en-US" altLang="en-US" sz="2800" dirty="0" smtClean="0">
                <a:solidFill>
                  <a:schemeClr val="bg1"/>
                </a:solidFill>
              </a:rPr>
              <a:t>England </a:t>
            </a:r>
            <a:r>
              <a:rPr lang="en-US" altLang="en-US" sz="2800" dirty="0">
                <a:solidFill>
                  <a:schemeClr val="bg1"/>
                </a:solidFill>
              </a:rPr>
              <a:t>summoned Berkeley and sent troops to restore order. </a:t>
            </a:r>
          </a:p>
        </p:txBody>
      </p:sp>
    </p:spTree>
    <p:extLst>
      <p:ext uri="{BB962C8B-B14F-4D97-AF65-F5344CB8AC3E}">
        <p14:creationId xmlns:p14="http://schemas.microsoft.com/office/powerpoint/2010/main" val="216762325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5997"/>
                                        </p:tgtEl>
                                        <p:attrNameLst>
                                          <p:attrName>style.visibility</p:attrName>
                                        </p:attrNameLst>
                                      </p:cBhvr>
                                      <p:to>
                                        <p:strVal val="visible"/>
                                      </p:to>
                                    </p:set>
                                    <p:animEffect transition="in" filter="wipe(left)">
                                      <p:cBhvr>
                                        <p:cTn id="7" dur="500"/>
                                        <p:tgtEl>
                                          <p:spTgt spid="4259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6003">
                                            <p:txEl>
                                              <p:pRg st="0" end="0"/>
                                            </p:txEl>
                                          </p:spTgt>
                                        </p:tgtEl>
                                        <p:attrNameLst>
                                          <p:attrName>style.visibility</p:attrName>
                                        </p:attrNameLst>
                                      </p:cBhvr>
                                      <p:to>
                                        <p:strVal val="visible"/>
                                      </p:to>
                                    </p:set>
                                    <p:animEffect transition="in" filter="wipe(left)">
                                      <p:cBhvr>
                                        <p:cTn id="12" dur="500"/>
                                        <p:tgtEl>
                                          <p:spTgt spid="4260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6003">
                                            <p:txEl>
                                              <p:pRg st="1" end="1"/>
                                            </p:txEl>
                                          </p:spTgt>
                                        </p:tgtEl>
                                        <p:attrNameLst>
                                          <p:attrName>style.visibility</p:attrName>
                                        </p:attrNameLst>
                                      </p:cBhvr>
                                      <p:to>
                                        <p:strVal val="visible"/>
                                      </p:to>
                                    </p:set>
                                    <p:animEffect transition="in" filter="wipe(left)">
                                      <p:cBhvr>
                                        <p:cTn id="17" dur="500"/>
                                        <p:tgtEl>
                                          <p:spTgt spid="426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97" grpId="0" autoUpdateAnimBg="0"/>
      <p:bldP spid="42600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50"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the Carolinas </a:t>
            </a:r>
          </a:p>
        </p:txBody>
      </p:sp>
      <p:sp>
        <p:nvSpPr>
          <p:cNvPr id="347151" name="Text Box 15"/>
          <p:cNvSpPr txBox="1">
            <a:spLocks noChangeArrowheads="1"/>
          </p:cNvSpPr>
          <p:nvPr/>
        </p:nvSpPr>
        <p:spPr bwMode="auto">
          <a:xfrm>
            <a:off x="1744663" y="1187450"/>
            <a:ext cx="7323137" cy="2763834"/>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King Charles II founded the colony of Carolina. </a:t>
            </a:r>
            <a:endParaRPr lang="en-US" altLang="en-US" sz="2800" dirty="0" smtClean="0">
              <a:solidFill>
                <a:srgbClr val="FF0000"/>
              </a:solidFill>
            </a:endParaRPr>
          </a:p>
          <a:p>
            <a:pPr>
              <a:lnSpc>
                <a:spcPct val="90000"/>
              </a:lnSpc>
              <a:spcBef>
                <a:spcPct val="20000"/>
              </a:spcBef>
              <a:spcAft>
                <a:spcPct val="20000"/>
              </a:spcAft>
              <a:buFontTx/>
              <a:buChar char="•"/>
            </a:pPr>
            <a:r>
              <a:rPr lang="en-US" altLang="en-US" sz="2800" dirty="0" smtClean="0">
                <a:solidFill>
                  <a:srgbClr val="FF0000"/>
                </a:solidFill>
              </a:rPr>
              <a:t>Carolina means “Charles Land”</a:t>
            </a:r>
          </a:p>
          <a:p>
            <a:pPr>
              <a:lnSpc>
                <a:spcPct val="90000"/>
              </a:lnSpc>
              <a:spcBef>
                <a:spcPct val="20000"/>
              </a:spcBef>
              <a:spcAft>
                <a:spcPct val="20000"/>
              </a:spcAft>
              <a:buFontTx/>
              <a:buChar char="•"/>
            </a:pPr>
            <a:r>
              <a:rPr lang="en-US" altLang="en-US" sz="2800" dirty="0" smtClean="0">
                <a:solidFill>
                  <a:schemeClr val="bg1"/>
                </a:solidFill>
              </a:rPr>
              <a:t>The </a:t>
            </a:r>
            <a:r>
              <a:rPr lang="en-US" altLang="en-US" sz="2800" dirty="0">
                <a:solidFill>
                  <a:schemeClr val="bg1"/>
                </a:solidFill>
              </a:rPr>
              <a:t>proprietors took large estates for themselves and hoped to sell and rent land to new settlers.  </a:t>
            </a:r>
          </a:p>
        </p:txBody>
      </p:sp>
      <p:sp>
        <p:nvSpPr>
          <p:cNvPr id="347153" name="Text Box 17"/>
          <p:cNvSpPr txBox="1">
            <a:spLocks noChangeArrowheads="1"/>
          </p:cNvSpPr>
          <p:nvPr/>
        </p:nvSpPr>
        <p:spPr bwMode="auto">
          <a:xfrm>
            <a:off x="1553081" y="4038600"/>
            <a:ext cx="71707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In 1670 English settlers arrived, and by 1680 they founded Charleston. </a:t>
            </a:r>
          </a:p>
          <a:p>
            <a:pPr>
              <a:lnSpc>
                <a:spcPct val="90000"/>
              </a:lnSpc>
              <a:spcBef>
                <a:spcPct val="20000"/>
              </a:spcBef>
              <a:spcAft>
                <a:spcPct val="20000"/>
              </a:spcAft>
              <a:buFontTx/>
              <a:buChar char="•"/>
            </a:pPr>
            <a:r>
              <a:rPr lang="en-US" altLang="en-US" sz="2800" dirty="0">
                <a:solidFill>
                  <a:srgbClr val="FF0000"/>
                </a:solidFill>
              </a:rPr>
              <a:t>The English philosopher John Locke wrote their </a:t>
            </a:r>
            <a:r>
              <a:rPr lang="en-US" altLang="en-US" sz="2800" b="1" dirty="0">
                <a:solidFill>
                  <a:srgbClr val="FF0000"/>
                </a:solidFill>
              </a:rPr>
              <a:t>constitution.</a:t>
            </a:r>
            <a:endParaRPr lang="en-US" altLang="en-US" sz="2800" dirty="0">
              <a:solidFill>
                <a:srgbClr val="FF0000"/>
              </a:solidFill>
            </a:endParaRPr>
          </a:p>
        </p:txBody>
      </p:sp>
      <p:sp>
        <p:nvSpPr>
          <p:cNvPr id="2" name="Title 1"/>
          <p:cNvSpPr>
            <a:spLocks noGrp="1"/>
          </p:cNvSpPr>
          <p:nvPr>
            <p:ph type="ctrTitle"/>
          </p:nvPr>
        </p:nvSpPr>
        <p:spPr/>
        <p:txBody>
          <a:bodyPr/>
          <a:lstStyle/>
          <a:p>
            <a:endParaRPr lang="en-US"/>
          </a:p>
        </p:txBody>
      </p:sp>
    </p:spTree>
    <p:extLst>
      <p:ext uri="{BB962C8B-B14F-4D97-AF65-F5344CB8AC3E}">
        <p14:creationId xmlns:p14="http://schemas.microsoft.com/office/powerpoint/2010/main" val="357776321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47150"/>
                                        </p:tgtEl>
                                        <p:attrNameLst>
                                          <p:attrName>style.visibility</p:attrName>
                                        </p:attrNameLst>
                                      </p:cBhvr>
                                      <p:to>
                                        <p:strVal val="visible"/>
                                      </p:to>
                                    </p:set>
                                    <p:animEffect transition="in" filter="checkerboard(across)">
                                      <p:cBhvr>
                                        <p:cTn id="7" dur="500"/>
                                        <p:tgtEl>
                                          <p:spTgt spid="3471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7151"/>
                                        </p:tgtEl>
                                        <p:attrNameLst>
                                          <p:attrName>style.visibility</p:attrName>
                                        </p:attrNameLst>
                                      </p:cBhvr>
                                      <p:to>
                                        <p:strVal val="visible"/>
                                      </p:to>
                                    </p:set>
                                    <p:animEffect transition="in" filter="wipe(left)">
                                      <p:cBhvr>
                                        <p:cTn id="11" dur="500"/>
                                        <p:tgtEl>
                                          <p:spTgt spid="34715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47153">
                                            <p:txEl>
                                              <p:pRg st="0" end="0"/>
                                            </p:txEl>
                                          </p:spTgt>
                                        </p:tgtEl>
                                        <p:attrNameLst>
                                          <p:attrName>style.visibility</p:attrName>
                                        </p:attrNameLst>
                                      </p:cBhvr>
                                      <p:to>
                                        <p:strVal val="visible"/>
                                      </p:to>
                                    </p:set>
                                    <p:animEffect transition="in" filter="wipe(left)">
                                      <p:cBhvr>
                                        <p:cTn id="16" dur="500"/>
                                        <p:tgtEl>
                                          <p:spTgt spid="34715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47153">
                                            <p:txEl>
                                              <p:pRg st="1" end="1"/>
                                            </p:txEl>
                                          </p:spTgt>
                                        </p:tgtEl>
                                        <p:attrNameLst>
                                          <p:attrName>style.visibility</p:attrName>
                                        </p:attrNameLst>
                                      </p:cBhvr>
                                      <p:to>
                                        <p:strVal val="visible"/>
                                      </p:to>
                                    </p:set>
                                    <p:animEffect transition="in" filter="wipe(left)">
                                      <p:cBhvr>
                                        <p:cTn id="21" dur="500"/>
                                        <p:tgtEl>
                                          <p:spTgt spid="3471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50" grpId="0" autoUpdateAnimBg="0"/>
      <p:bldP spid="347151" grpId="0" autoUpdateAnimBg="0"/>
      <p:bldP spid="347153"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4"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Northern Carolina was settled by small farmers. </a:t>
            </a:r>
            <a:endParaRPr lang="en-US" altLang="en-US" sz="1600" b="1">
              <a:solidFill>
                <a:srgbClr val="F2CB68"/>
              </a:solidFill>
            </a:endParaRPr>
          </a:p>
        </p:txBody>
      </p:sp>
      <p:sp>
        <p:nvSpPr>
          <p:cNvPr id="119817" name="Text Box 16"/>
          <p:cNvSpPr txBox="1">
            <a:spLocks noChangeArrowheads="1"/>
          </p:cNvSpPr>
          <p:nvPr/>
        </p:nvSpPr>
        <p:spPr bwMode="black">
          <a:xfrm>
            <a:off x="1743075" y="639763"/>
            <a:ext cx="55721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the Carolinas </a:t>
            </a:r>
            <a:r>
              <a:rPr lang="en-US" altLang="en-US" b="1">
                <a:solidFill>
                  <a:srgbClr val="F2CB68"/>
                </a:solidFill>
              </a:rPr>
              <a:t>(cont.)</a:t>
            </a:r>
            <a:r>
              <a:rPr lang="en-US" altLang="en-US" sz="3200" b="1">
                <a:solidFill>
                  <a:srgbClr val="F2CB68"/>
                </a:solidFill>
              </a:rPr>
              <a:t> </a:t>
            </a:r>
          </a:p>
        </p:txBody>
      </p:sp>
      <p:sp>
        <p:nvSpPr>
          <p:cNvPr id="119818" name="Text Box 17"/>
          <p:cNvSpPr txBox="1">
            <a:spLocks noChangeArrowheads="1"/>
          </p:cNvSpPr>
          <p:nvPr/>
        </p:nvSpPr>
        <p:spPr bwMode="auto">
          <a:xfrm>
            <a:off x="7677150" y="6134100"/>
            <a:ext cx="1422400" cy="274638"/>
          </a:xfrm>
          <a:prstGeom prst="rect">
            <a:avLst/>
          </a:prstGeom>
          <a:noFill/>
          <a:ln>
            <a:noFill/>
          </a:ln>
          <a:effectLst>
            <a:outerShdw dist="17961" dir="8100000" algn="ctr" rotWithShape="0">
              <a:schemeClr val="tx1">
                <a:alpha val="50000"/>
              </a:schemeClr>
            </a:outerShdw>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Lst>
        </p:spPr>
        <p:txBody>
          <a:bodyPr rIns="4572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spcBef>
                <a:spcPct val="50000"/>
              </a:spcBef>
            </a:pPr>
            <a:r>
              <a:rPr lang="en-US" altLang="en-US" sz="1200" b="1">
                <a:solidFill>
                  <a:srgbClr val="F2CB68"/>
                </a:solidFill>
              </a:rPr>
              <a:t>(pages 89–90)</a:t>
            </a:r>
          </a:p>
        </p:txBody>
      </p:sp>
      <p:sp>
        <p:nvSpPr>
          <p:cNvPr id="348181" name="Text Box 21"/>
          <p:cNvSpPr txBox="1">
            <a:spLocks noChangeArrowheads="1"/>
          </p:cNvSpPr>
          <p:nvPr/>
        </p:nvSpPr>
        <p:spPr bwMode="auto">
          <a:xfrm>
            <a:off x="1676328" y="1905000"/>
            <a:ext cx="7170737" cy="38925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Because this northern region did not have a good harbor, settlers relied on Virginia’s ports. </a:t>
            </a:r>
          </a:p>
          <a:p>
            <a:pPr>
              <a:lnSpc>
                <a:spcPct val="90000"/>
              </a:lnSpc>
              <a:spcBef>
                <a:spcPct val="20000"/>
              </a:spcBef>
              <a:spcAft>
                <a:spcPct val="20000"/>
              </a:spcAft>
              <a:buFontTx/>
              <a:buChar char="•"/>
            </a:pPr>
            <a:r>
              <a:rPr lang="en-US" altLang="en-US" sz="2800" dirty="0">
                <a:solidFill>
                  <a:srgbClr val="FF0000"/>
                </a:solidFill>
              </a:rPr>
              <a:t>Southern Carolina was more prosperous due to the fertile farmland and its harbor city, Charles Town. </a:t>
            </a:r>
            <a:endParaRPr lang="en-US" altLang="en-US" sz="1600" b="1" dirty="0">
              <a:solidFill>
                <a:srgbClr val="FF0000"/>
              </a:solidFill>
            </a:endParaRPr>
          </a:p>
          <a:p>
            <a:pPr>
              <a:lnSpc>
                <a:spcPct val="90000"/>
              </a:lnSpc>
              <a:spcBef>
                <a:spcPct val="20000"/>
              </a:spcBef>
              <a:spcAft>
                <a:spcPct val="20000"/>
              </a:spcAft>
              <a:buFontTx/>
              <a:buChar char="•"/>
            </a:pPr>
            <a:r>
              <a:rPr lang="en-US" altLang="en-US" sz="2800" dirty="0">
                <a:solidFill>
                  <a:srgbClr val="FF0000"/>
                </a:solidFill>
              </a:rPr>
              <a:t>Rice became the leading crop, and indigo, a blue flowering plant, became the “blue gold” of Carolina</a:t>
            </a:r>
            <a:r>
              <a:rPr lang="en-US" altLang="en-US" sz="2800" dirty="0" smtClean="0">
                <a:solidFill>
                  <a:srgbClr val="FF0000"/>
                </a:solidFill>
              </a:rPr>
              <a:t>. </a:t>
            </a:r>
            <a:endParaRPr lang="en-US" altLang="en-US" sz="2800" dirty="0">
              <a:solidFill>
                <a:srgbClr val="FF0000"/>
              </a:solidFill>
            </a:endParaRPr>
          </a:p>
        </p:txBody>
      </p:sp>
    </p:spTree>
    <p:extLst>
      <p:ext uri="{BB962C8B-B14F-4D97-AF65-F5344CB8AC3E}">
        <p14:creationId xmlns:p14="http://schemas.microsoft.com/office/powerpoint/2010/main" val="216339601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8174"/>
                                        </p:tgtEl>
                                        <p:attrNameLst>
                                          <p:attrName>style.visibility</p:attrName>
                                        </p:attrNameLst>
                                      </p:cBhvr>
                                      <p:to>
                                        <p:strVal val="visible"/>
                                      </p:to>
                                    </p:set>
                                    <p:animEffect transition="in" filter="wipe(left)">
                                      <p:cBhvr>
                                        <p:cTn id="7" dur="500"/>
                                        <p:tgtEl>
                                          <p:spTgt spid="348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8181">
                                            <p:txEl>
                                              <p:pRg st="0" end="0"/>
                                            </p:txEl>
                                          </p:spTgt>
                                        </p:tgtEl>
                                        <p:attrNameLst>
                                          <p:attrName>style.visibility</p:attrName>
                                        </p:attrNameLst>
                                      </p:cBhvr>
                                      <p:to>
                                        <p:strVal val="visible"/>
                                      </p:to>
                                    </p:set>
                                    <p:animEffect transition="in" filter="wipe(left)">
                                      <p:cBhvr>
                                        <p:cTn id="12" dur="500"/>
                                        <p:tgtEl>
                                          <p:spTgt spid="34818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8181">
                                            <p:txEl>
                                              <p:pRg st="1" end="1"/>
                                            </p:txEl>
                                          </p:spTgt>
                                        </p:tgtEl>
                                        <p:attrNameLst>
                                          <p:attrName>style.visibility</p:attrName>
                                        </p:attrNameLst>
                                      </p:cBhvr>
                                      <p:to>
                                        <p:strVal val="visible"/>
                                      </p:to>
                                    </p:set>
                                    <p:animEffect transition="in" filter="wipe(left)">
                                      <p:cBhvr>
                                        <p:cTn id="17" dur="500"/>
                                        <p:tgtEl>
                                          <p:spTgt spid="34818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8181">
                                            <p:txEl>
                                              <p:pRg st="2" end="2"/>
                                            </p:txEl>
                                          </p:spTgt>
                                        </p:tgtEl>
                                        <p:attrNameLst>
                                          <p:attrName>style.visibility</p:attrName>
                                        </p:attrNameLst>
                                      </p:cBhvr>
                                      <p:to>
                                        <p:strVal val="visible"/>
                                      </p:to>
                                    </p:set>
                                    <p:animEffect transition="in" filter="wipe(left)">
                                      <p:cBhvr>
                                        <p:cTn id="22" dur="500"/>
                                        <p:tgtEl>
                                          <p:spTgt spid="34818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4" grpId="0" autoUpdateAnimBg="0"/>
      <p:bldP spid="34818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98"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Most of the settlers of southern Carolina came from the English colony of Barbados in the West Indies. </a:t>
            </a:r>
          </a:p>
        </p:txBody>
      </p:sp>
      <p:sp>
        <p:nvSpPr>
          <p:cNvPr id="120841" name="Text Box 16"/>
          <p:cNvSpPr txBox="1">
            <a:spLocks noChangeArrowheads="1"/>
          </p:cNvSpPr>
          <p:nvPr/>
        </p:nvSpPr>
        <p:spPr bwMode="black">
          <a:xfrm>
            <a:off x="1743075" y="639763"/>
            <a:ext cx="5800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the Carolinas </a:t>
            </a:r>
            <a:r>
              <a:rPr lang="en-US" altLang="en-US" b="1">
                <a:solidFill>
                  <a:srgbClr val="F2CB68"/>
                </a:solidFill>
              </a:rPr>
              <a:t>(cont.)</a:t>
            </a:r>
            <a:r>
              <a:rPr lang="en-US" altLang="en-US" sz="3200" b="1">
                <a:solidFill>
                  <a:srgbClr val="F2CB68"/>
                </a:solidFill>
              </a:rPr>
              <a:t> </a:t>
            </a:r>
          </a:p>
        </p:txBody>
      </p:sp>
      <p:sp>
        <p:nvSpPr>
          <p:cNvPr id="349205" name="Text Box 21"/>
          <p:cNvSpPr txBox="1">
            <a:spLocks noChangeArrowheads="1"/>
          </p:cNvSpPr>
          <p:nvPr/>
        </p:nvSpPr>
        <p:spPr bwMode="auto">
          <a:xfrm>
            <a:off x="1749930" y="2432050"/>
            <a:ext cx="7170737" cy="35083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They brought with them enslaved Africans to work in the rice fields. </a:t>
            </a:r>
          </a:p>
          <a:p>
            <a:pPr>
              <a:lnSpc>
                <a:spcPct val="90000"/>
              </a:lnSpc>
              <a:spcBef>
                <a:spcPct val="20000"/>
              </a:spcBef>
              <a:spcAft>
                <a:spcPct val="20000"/>
              </a:spcAft>
              <a:buFontTx/>
              <a:buChar char="•"/>
            </a:pPr>
            <a:r>
              <a:rPr lang="en-US" altLang="en-US" sz="2800" dirty="0">
                <a:solidFill>
                  <a:srgbClr val="FF0000"/>
                </a:solidFill>
              </a:rPr>
              <a:t>Because so much labor was needed to grow rice, the demand for slaves increased. </a:t>
            </a:r>
          </a:p>
          <a:p>
            <a:pPr>
              <a:lnSpc>
                <a:spcPct val="90000"/>
              </a:lnSpc>
              <a:spcBef>
                <a:spcPct val="20000"/>
              </a:spcBef>
              <a:spcAft>
                <a:spcPct val="20000"/>
              </a:spcAft>
              <a:buFontTx/>
              <a:buChar char="•"/>
            </a:pPr>
            <a:r>
              <a:rPr lang="en-US" altLang="en-US" sz="2800" dirty="0">
                <a:solidFill>
                  <a:schemeClr val="bg1"/>
                </a:solidFill>
              </a:rPr>
              <a:t>By 1708 more than half of southern Carolina’s new settlers were enslaved Africans.</a:t>
            </a:r>
            <a:endParaRPr lang="en-US" altLang="en-US" sz="1600" b="1" dirty="0">
              <a:solidFill>
                <a:srgbClr val="F2CB68"/>
              </a:solidFill>
            </a:endParaRPr>
          </a:p>
        </p:txBody>
      </p:sp>
    </p:spTree>
    <p:extLst>
      <p:ext uri="{BB962C8B-B14F-4D97-AF65-F5344CB8AC3E}">
        <p14:creationId xmlns:p14="http://schemas.microsoft.com/office/powerpoint/2010/main" val="73074718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9198"/>
                                        </p:tgtEl>
                                        <p:attrNameLst>
                                          <p:attrName>style.visibility</p:attrName>
                                        </p:attrNameLst>
                                      </p:cBhvr>
                                      <p:to>
                                        <p:strVal val="visible"/>
                                      </p:to>
                                    </p:set>
                                    <p:animEffect transition="in" filter="wipe(left)">
                                      <p:cBhvr>
                                        <p:cTn id="7" dur="500"/>
                                        <p:tgtEl>
                                          <p:spTgt spid="349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9205">
                                            <p:txEl>
                                              <p:pRg st="0" end="0"/>
                                            </p:txEl>
                                          </p:spTgt>
                                        </p:tgtEl>
                                        <p:attrNameLst>
                                          <p:attrName>style.visibility</p:attrName>
                                        </p:attrNameLst>
                                      </p:cBhvr>
                                      <p:to>
                                        <p:strVal val="visible"/>
                                      </p:to>
                                    </p:set>
                                    <p:animEffect transition="in" filter="wipe(left)">
                                      <p:cBhvr>
                                        <p:cTn id="12" dur="500"/>
                                        <p:tgtEl>
                                          <p:spTgt spid="34920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9205">
                                            <p:txEl>
                                              <p:pRg st="1" end="1"/>
                                            </p:txEl>
                                          </p:spTgt>
                                        </p:tgtEl>
                                        <p:attrNameLst>
                                          <p:attrName>style.visibility</p:attrName>
                                        </p:attrNameLst>
                                      </p:cBhvr>
                                      <p:to>
                                        <p:strVal val="visible"/>
                                      </p:to>
                                    </p:set>
                                    <p:animEffect transition="in" filter="wipe(left)">
                                      <p:cBhvr>
                                        <p:cTn id="17" dur="500"/>
                                        <p:tgtEl>
                                          <p:spTgt spid="34920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9205">
                                            <p:txEl>
                                              <p:pRg st="2" end="2"/>
                                            </p:txEl>
                                          </p:spTgt>
                                        </p:tgtEl>
                                        <p:attrNameLst>
                                          <p:attrName>style.visibility</p:attrName>
                                        </p:attrNameLst>
                                      </p:cBhvr>
                                      <p:to>
                                        <p:strVal val="visible"/>
                                      </p:to>
                                    </p:set>
                                    <p:animEffect transition="in" filter="wipe(left)">
                                      <p:cBhvr>
                                        <p:cTn id="22" dur="500"/>
                                        <p:tgtEl>
                                          <p:spTgt spid="3492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8" grpId="0" autoUpdateAnimBg="0"/>
      <p:bldP spid="349205" grpId="0" build="p"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21" name="Text Box 13"/>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Carolina’s settlers were angry at the proprietors. They wanted a greater role </a:t>
            </a:r>
            <a:br>
              <a:rPr lang="en-US" altLang="en-US" sz="2800">
                <a:solidFill>
                  <a:schemeClr val="bg1"/>
                </a:solidFill>
              </a:rPr>
            </a:br>
            <a:r>
              <a:rPr lang="en-US" altLang="en-US" sz="2800">
                <a:solidFill>
                  <a:schemeClr val="bg1"/>
                </a:solidFill>
              </a:rPr>
              <a:t>in the colony’s government. </a:t>
            </a:r>
            <a:endParaRPr lang="en-US" altLang="en-US" sz="1600" b="1">
              <a:solidFill>
                <a:srgbClr val="F2CB68"/>
              </a:solidFill>
            </a:endParaRPr>
          </a:p>
        </p:txBody>
      </p:sp>
      <p:sp>
        <p:nvSpPr>
          <p:cNvPr id="121865" name="Text Box 14"/>
          <p:cNvSpPr txBox="1">
            <a:spLocks noChangeArrowheads="1"/>
          </p:cNvSpPr>
          <p:nvPr/>
        </p:nvSpPr>
        <p:spPr bwMode="black">
          <a:xfrm>
            <a:off x="1743075" y="639763"/>
            <a:ext cx="58007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Settling the Carolinas </a:t>
            </a:r>
            <a:r>
              <a:rPr lang="en-US" altLang="en-US" b="1">
                <a:solidFill>
                  <a:srgbClr val="F2CB68"/>
                </a:solidFill>
              </a:rPr>
              <a:t>(cont.)</a:t>
            </a:r>
            <a:r>
              <a:rPr lang="en-US" altLang="en-US" sz="3200" b="1">
                <a:solidFill>
                  <a:srgbClr val="F2CB68"/>
                </a:solidFill>
              </a:rPr>
              <a:t> </a:t>
            </a:r>
          </a:p>
        </p:txBody>
      </p:sp>
      <p:sp>
        <p:nvSpPr>
          <p:cNvPr id="427029" name="Text Box 21"/>
          <p:cNvSpPr txBox="1">
            <a:spLocks noChangeArrowheads="1"/>
          </p:cNvSpPr>
          <p:nvPr/>
        </p:nvSpPr>
        <p:spPr bwMode="auto">
          <a:xfrm>
            <a:off x="1743075" y="2508250"/>
            <a:ext cx="7323138"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In 1719 the settlers in southern Carolina seized control from its proprietors. </a:t>
            </a:r>
          </a:p>
          <a:p>
            <a:pPr>
              <a:lnSpc>
                <a:spcPct val="90000"/>
              </a:lnSpc>
              <a:spcBef>
                <a:spcPct val="20000"/>
              </a:spcBef>
              <a:spcAft>
                <a:spcPct val="20000"/>
              </a:spcAft>
              <a:buFontTx/>
              <a:buChar char="•"/>
            </a:pPr>
            <a:r>
              <a:rPr lang="en-US" altLang="en-US" sz="2800">
                <a:solidFill>
                  <a:schemeClr val="bg1"/>
                </a:solidFill>
              </a:rPr>
              <a:t>Carolina was formally divided into two colonies–North Carolina and South Carolina–in 1729. </a:t>
            </a:r>
          </a:p>
        </p:txBody>
      </p:sp>
    </p:spTree>
    <p:extLst>
      <p:ext uri="{BB962C8B-B14F-4D97-AF65-F5344CB8AC3E}">
        <p14:creationId xmlns:p14="http://schemas.microsoft.com/office/powerpoint/2010/main" val="396100022"/>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7021"/>
                                        </p:tgtEl>
                                        <p:attrNameLst>
                                          <p:attrName>style.visibility</p:attrName>
                                        </p:attrNameLst>
                                      </p:cBhvr>
                                      <p:to>
                                        <p:strVal val="visible"/>
                                      </p:to>
                                    </p:set>
                                    <p:animEffect transition="in" filter="wipe(left)">
                                      <p:cBhvr>
                                        <p:cTn id="7" dur="500"/>
                                        <p:tgtEl>
                                          <p:spTgt spid="427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7029">
                                            <p:txEl>
                                              <p:pRg st="0" end="0"/>
                                            </p:txEl>
                                          </p:spTgt>
                                        </p:tgtEl>
                                        <p:attrNameLst>
                                          <p:attrName>style.visibility</p:attrName>
                                        </p:attrNameLst>
                                      </p:cBhvr>
                                      <p:to>
                                        <p:strVal val="visible"/>
                                      </p:to>
                                    </p:set>
                                    <p:animEffect transition="in" filter="wipe(left)">
                                      <p:cBhvr>
                                        <p:cTn id="12" dur="500"/>
                                        <p:tgtEl>
                                          <p:spTgt spid="42702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7029">
                                            <p:txEl>
                                              <p:pRg st="1" end="1"/>
                                            </p:txEl>
                                          </p:spTgt>
                                        </p:tgtEl>
                                        <p:attrNameLst>
                                          <p:attrName>style.visibility</p:attrName>
                                        </p:attrNameLst>
                                      </p:cBhvr>
                                      <p:to>
                                        <p:strVal val="visible"/>
                                      </p:to>
                                    </p:set>
                                    <p:animEffect transition="in" filter="wipe(left)">
                                      <p:cBhvr>
                                        <p:cTn id="17" dur="500"/>
                                        <p:tgtEl>
                                          <p:spTgt spid="4270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21" grpId="0" autoUpdateAnimBg="0"/>
      <p:bldP spid="427029"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94"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Georgia </a:t>
            </a:r>
          </a:p>
        </p:txBody>
      </p:sp>
      <p:sp>
        <p:nvSpPr>
          <p:cNvPr id="353295" name="Text Box 15"/>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James Oglethorpe founded the colony of Georgia in 1733. </a:t>
            </a:r>
            <a:endParaRPr lang="en-US" altLang="en-US" sz="1600" b="1">
              <a:solidFill>
                <a:srgbClr val="F2CB68"/>
              </a:solidFill>
            </a:endParaRPr>
          </a:p>
        </p:txBody>
      </p:sp>
      <p:sp>
        <p:nvSpPr>
          <p:cNvPr id="353299" name="Text Box 19"/>
          <p:cNvSpPr txBox="1">
            <a:spLocks noChangeArrowheads="1"/>
          </p:cNvSpPr>
          <p:nvPr/>
        </p:nvSpPr>
        <p:spPr bwMode="auto">
          <a:xfrm>
            <a:off x="1370013" y="4038600"/>
            <a:ext cx="7324725" cy="19018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dirty="0">
                <a:solidFill>
                  <a:srgbClr val="FF0000"/>
                </a:solidFill>
              </a:rPr>
              <a:t>Settled as a place where British </a:t>
            </a:r>
            <a:r>
              <a:rPr lang="en-US" altLang="en-US" b="1" dirty="0">
                <a:solidFill>
                  <a:srgbClr val="FF0000"/>
                </a:solidFill>
              </a:rPr>
              <a:t>debtors</a:t>
            </a:r>
            <a:r>
              <a:rPr lang="en-US" altLang="en-US" dirty="0">
                <a:solidFill>
                  <a:srgbClr val="FF0000"/>
                </a:solidFill>
              </a:rPr>
              <a:t> and poor people could make a fresh start </a:t>
            </a:r>
          </a:p>
          <a:p>
            <a:pPr>
              <a:lnSpc>
                <a:spcPct val="90000"/>
              </a:lnSpc>
              <a:spcBef>
                <a:spcPct val="20000"/>
              </a:spcBef>
              <a:spcAft>
                <a:spcPct val="20000"/>
              </a:spcAft>
              <a:buFont typeface="Arial" charset="0"/>
              <a:buChar char="-"/>
            </a:pPr>
            <a:r>
              <a:rPr lang="en-US" altLang="en-US" dirty="0">
                <a:solidFill>
                  <a:srgbClr val="FF0000"/>
                </a:solidFill>
              </a:rPr>
              <a:t>as a military barrier </a:t>
            </a:r>
            <a:r>
              <a:rPr lang="en-US" altLang="en-US" dirty="0">
                <a:solidFill>
                  <a:schemeClr val="bg1"/>
                </a:solidFill>
              </a:rPr>
              <a:t>to protect the other British colonies from Spain due to its location between Spanish Florida and South Carolina</a:t>
            </a:r>
          </a:p>
        </p:txBody>
      </p:sp>
      <p:sp>
        <p:nvSpPr>
          <p:cNvPr id="353303" name="Text Box 23"/>
          <p:cNvSpPr txBox="1">
            <a:spLocks noChangeArrowheads="1"/>
          </p:cNvSpPr>
          <p:nvPr/>
        </p:nvSpPr>
        <p:spPr bwMode="auto">
          <a:xfrm>
            <a:off x="1744663" y="2128838"/>
            <a:ext cx="72469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Georgia was the last British colony to be founded in the Americas.</a:t>
            </a:r>
          </a:p>
          <a:p>
            <a:pPr>
              <a:lnSpc>
                <a:spcPct val="90000"/>
              </a:lnSpc>
              <a:spcBef>
                <a:spcPct val="20000"/>
              </a:spcBef>
              <a:spcAft>
                <a:spcPct val="20000"/>
              </a:spcAft>
              <a:buFontTx/>
              <a:buChar char="•"/>
            </a:pPr>
            <a:r>
              <a:rPr lang="en-US" altLang="en-US" sz="2800" dirty="0">
                <a:solidFill>
                  <a:schemeClr val="bg1"/>
                </a:solidFill>
              </a:rPr>
              <a:t>Great Britain created Georgia for several reasons:  </a:t>
            </a:r>
          </a:p>
        </p:txBody>
      </p:sp>
    </p:spTree>
    <p:extLst>
      <p:ext uri="{BB962C8B-B14F-4D97-AF65-F5344CB8AC3E}">
        <p14:creationId xmlns:p14="http://schemas.microsoft.com/office/powerpoint/2010/main" val="333347174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3294"/>
                                        </p:tgtEl>
                                        <p:attrNameLst>
                                          <p:attrName>style.visibility</p:attrName>
                                        </p:attrNameLst>
                                      </p:cBhvr>
                                      <p:to>
                                        <p:strVal val="visible"/>
                                      </p:to>
                                    </p:set>
                                    <p:animEffect transition="in" filter="checkerboard(across)">
                                      <p:cBhvr>
                                        <p:cTn id="7" dur="500"/>
                                        <p:tgtEl>
                                          <p:spTgt spid="35329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3295"/>
                                        </p:tgtEl>
                                        <p:attrNameLst>
                                          <p:attrName>style.visibility</p:attrName>
                                        </p:attrNameLst>
                                      </p:cBhvr>
                                      <p:to>
                                        <p:strVal val="visible"/>
                                      </p:to>
                                    </p:set>
                                    <p:animEffect transition="in" filter="wipe(left)">
                                      <p:cBhvr>
                                        <p:cTn id="11" dur="500"/>
                                        <p:tgtEl>
                                          <p:spTgt spid="3532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3303">
                                            <p:txEl>
                                              <p:pRg st="0" end="0"/>
                                            </p:txEl>
                                          </p:spTgt>
                                        </p:tgtEl>
                                        <p:attrNameLst>
                                          <p:attrName>style.visibility</p:attrName>
                                        </p:attrNameLst>
                                      </p:cBhvr>
                                      <p:to>
                                        <p:strVal val="visible"/>
                                      </p:to>
                                    </p:set>
                                    <p:animEffect transition="in" filter="wipe(left)">
                                      <p:cBhvr>
                                        <p:cTn id="16" dur="500"/>
                                        <p:tgtEl>
                                          <p:spTgt spid="35330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3303">
                                            <p:txEl>
                                              <p:pRg st="1" end="1"/>
                                            </p:txEl>
                                          </p:spTgt>
                                        </p:tgtEl>
                                        <p:attrNameLst>
                                          <p:attrName>style.visibility</p:attrName>
                                        </p:attrNameLst>
                                      </p:cBhvr>
                                      <p:to>
                                        <p:strVal val="visible"/>
                                      </p:to>
                                    </p:set>
                                    <p:animEffect transition="in" filter="wipe(left)">
                                      <p:cBhvr>
                                        <p:cTn id="21" dur="500"/>
                                        <p:tgtEl>
                                          <p:spTgt spid="35330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353299">
                                            <p:txEl>
                                              <p:pRg st="0" end="0"/>
                                            </p:txEl>
                                          </p:spTgt>
                                        </p:tgtEl>
                                        <p:attrNameLst>
                                          <p:attrName>style.visibility</p:attrName>
                                        </p:attrNameLst>
                                      </p:cBhvr>
                                      <p:to>
                                        <p:strVal val="visible"/>
                                      </p:to>
                                    </p:set>
                                    <p:animEffect transition="in" filter="box(out)">
                                      <p:cBhvr>
                                        <p:cTn id="26" dur="500"/>
                                        <p:tgtEl>
                                          <p:spTgt spid="353299">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353299">
                                            <p:txEl>
                                              <p:pRg st="1" end="1"/>
                                            </p:txEl>
                                          </p:spTgt>
                                        </p:tgtEl>
                                        <p:attrNameLst>
                                          <p:attrName>style.visibility</p:attrName>
                                        </p:attrNameLst>
                                      </p:cBhvr>
                                      <p:to>
                                        <p:strVal val="visible"/>
                                      </p:to>
                                    </p:set>
                                    <p:animEffect transition="in" filter="box(out)">
                                      <p:cBhvr>
                                        <p:cTn id="31" dur="500"/>
                                        <p:tgtEl>
                                          <p:spTgt spid="3532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94" grpId="0" autoUpdateAnimBg="0"/>
      <p:bldP spid="353295" grpId="0" autoUpdateAnimBg="0"/>
      <p:bldP spid="353299" grpId="0" build="p" autoUpdateAnimBg="0"/>
      <p:bldP spid="35330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18"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Georgia did receive poor people but few debtors.  </a:t>
            </a:r>
          </a:p>
        </p:txBody>
      </p:sp>
      <p:sp>
        <p:nvSpPr>
          <p:cNvPr id="354319" name="Text Box 15"/>
          <p:cNvSpPr txBox="1">
            <a:spLocks noChangeArrowheads="1"/>
          </p:cNvSpPr>
          <p:nvPr/>
        </p:nvSpPr>
        <p:spPr bwMode="auto">
          <a:xfrm>
            <a:off x="1744663" y="2133600"/>
            <a:ext cx="7246937" cy="14160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Religious refugees also settled there. </a:t>
            </a:r>
          </a:p>
          <a:p>
            <a:pPr>
              <a:lnSpc>
                <a:spcPct val="90000"/>
              </a:lnSpc>
              <a:spcBef>
                <a:spcPct val="20000"/>
              </a:spcBef>
              <a:spcAft>
                <a:spcPct val="20000"/>
              </a:spcAft>
              <a:buFontTx/>
              <a:buChar char="•"/>
            </a:pPr>
            <a:r>
              <a:rPr lang="en-US" altLang="en-US" sz="2800">
                <a:solidFill>
                  <a:schemeClr val="bg1"/>
                </a:solidFill>
              </a:rPr>
              <a:t>The town of Savannah was created </a:t>
            </a:r>
            <a:br>
              <a:rPr lang="en-US" altLang="en-US" sz="2800">
                <a:solidFill>
                  <a:schemeClr val="bg1"/>
                </a:solidFill>
              </a:rPr>
            </a:br>
            <a:r>
              <a:rPr lang="en-US" altLang="en-US" sz="2800">
                <a:solidFill>
                  <a:schemeClr val="bg1"/>
                </a:solidFill>
              </a:rPr>
              <a:t>in 1733.</a:t>
            </a:r>
          </a:p>
        </p:txBody>
      </p:sp>
      <p:sp>
        <p:nvSpPr>
          <p:cNvPr id="124939"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Georgia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4248493029"/>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4318"/>
                                        </p:tgtEl>
                                        <p:attrNameLst>
                                          <p:attrName>style.visibility</p:attrName>
                                        </p:attrNameLst>
                                      </p:cBhvr>
                                      <p:to>
                                        <p:strVal val="visible"/>
                                      </p:to>
                                    </p:set>
                                    <p:animEffect transition="in" filter="wipe(left)">
                                      <p:cBhvr>
                                        <p:cTn id="7" dur="500"/>
                                        <p:tgtEl>
                                          <p:spTgt spid="354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4319">
                                            <p:txEl>
                                              <p:pRg st="0" end="0"/>
                                            </p:txEl>
                                          </p:spTgt>
                                        </p:tgtEl>
                                        <p:attrNameLst>
                                          <p:attrName>style.visibility</p:attrName>
                                        </p:attrNameLst>
                                      </p:cBhvr>
                                      <p:to>
                                        <p:strVal val="visible"/>
                                      </p:to>
                                    </p:set>
                                    <p:animEffect transition="in" filter="wipe(left)">
                                      <p:cBhvr>
                                        <p:cTn id="12" dur="500"/>
                                        <p:tgtEl>
                                          <p:spTgt spid="35431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4319">
                                            <p:txEl>
                                              <p:pRg st="1" end="1"/>
                                            </p:txEl>
                                          </p:spTgt>
                                        </p:tgtEl>
                                        <p:attrNameLst>
                                          <p:attrName>style.visibility</p:attrName>
                                        </p:attrNameLst>
                                      </p:cBhvr>
                                      <p:to>
                                        <p:strVal val="visible"/>
                                      </p:to>
                                    </p:set>
                                    <p:animEffect transition="in" filter="wipe(left)">
                                      <p:cBhvr>
                                        <p:cTn id="17" dur="500"/>
                                        <p:tgtEl>
                                          <p:spTgt spid="3543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8" grpId="0" autoUpdateAnimBg="0"/>
      <p:bldP spid="354319"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58" name="Text Box 14"/>
          <p:cNvSpPr txBox="1">
            <a:spLocks noChangeArrowheads="1"/>
          </p:cNvSpPr>
          <p:nvPr/>
        </p:nvSpPr>
        <p:spPr bwMode="auto">
          <a:xfrm>
            <a:off x="1744663" y="1187450"/>
            <a:ext cx="7323137" cy="12446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Oglethorpe banned slavery, Catholics, </a:t>
            </a:r>
            <a:br>
              <a:rPr lang="en-US" altLang="en-US" sz="2800">
                <a:solidFill>
                  <a:schemeClr val="bg1"/>
                </a:solidFill>
              </a:rPr>
            </a:br>
            <a:r>
              <a:rPr lang="en-US" altLang="en-US" sz="2800">
                <a:solidFill>
                  <a:schemeClr val="bg1"/>
                </a:solidFill>
              </a:rPr>
              <a:t>and rum in the colony and limited the size of farms. </a:t>
            </a:r>
            <a:endParaRPr lang="en-US" altLang="en-US" sz="1600">
              <a:solidFill>
                <a:schemeClr val="bg1"/>
              </a:solidFill>
            </a:endParaRPr>
          </a:p>
        </p:txBody>
      </p:sp>
      <p:sp>
        <p:nvSpPr>
          <p:cNvPr id="125961"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Georgia </a:t>
            </a:r>
            <a:r>
              <a:rPr lang="en-US" altLang="en-US" b="1">
                <a:solidFill>
                  <a:srgbClr val="F2CB68"/>
                </a:solidFill>
              </a:rPr>
              <a:t>(cont.)</a:t>
            </a:r>
            <a:r>
              <a:rPr lang="en-US" altLang="en-US" sz="3200" b="1">
                <a:solidFill>
                  <a:srgbClr val="F2CB68"/>
                </a:solidFill>
              </a:rPr>
              <a:t> </a:t>
            </a:r>
          </a:p>
        </p:txBody>
      </p:sp>
      <p:sp>
        <p:nvSpPr>
          <p:cNvPr id="415765" name="Text Box 21"/>
          <p:cNvSpPr txBox="1">
            <a:spLocks noChangeArrowheads="1"/>
          </p:cNvSpPr>
          <p:nvPr/>
        </p:nvSpPr>
        <p:spPr bwMode="auto">
          <a:xfrm>
            <a:off x="1744663" y="2528888"/>
            <a:ext cx="72469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As settlers came, they objected to the laws, so he lifted all the bans except the ban on slavery. </a:t>
            </a:r>
          </a:p>
          <a:p>
            <a:pPr>
              <a:lnSpc>
                <a:spcPct val="90000"/>
              </a:lnSpc>
              <a:spcBef>
                <a:spcPct val="20000"/>
              </a:spcBef>
              <a:spcAft>
                <a:spcPct val="20000"/>
              </a:spcAft>
              <a:buFontTx/>
              <a:buChar char="•"/>
            </a:pPr>
            <a:r>
              <a:rPr lang="en-US" altLang="en-US" sz="2800">
                <a:solidFill>
                  <a:schemeClr val="bg1"/>
                </a:solidFill>
              </a:rPr>
              <a:t>In 1751, he turned the colony back to </a:t>
            </a:r>
            <a:br>
              <a:rPr lang="en-US" altLang="en-US" sz="2800">
                <a:solidFill>
                  <a:schemeClr val="bg1"/>
                </a:solidFill>
              </a:rPr>
            </a:br>
            <a:r>
              <a:rPr lang="en-US" altLang="en-US" sz="2800">
                <a:solidFill>
                  <a:schemeClr val="bg1"/>
                </a:solidFill>
              </a:rPr>
              <a:t>the king.</a:t>
            </a:r>
            <a:endParaRPr lang="en-US" altLang="en-US" sz="1600" b="1">
              <a:solidFill>
                <a:srgbClr val="F2CB68"/>
              </a:solidFill>
            </a:endParaRPr>
          </a:p>
        </p:txBody>
      </p:sp>
    </p:spTree>
    <p:extLst>
      <p:ext uri="{BB962C8B-B14F-4D97-AF65-F5344CB8AC3E}">
        <p14:creationId xmlns:p14="http://schemas.microsoft.com/office/powerpoint/2010/main" val="1451871331"/>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5758"/>
                                        </p:tgtEl>
                                        <p:attrNameLst>
                                          <p:attrName>style.visibility</p:attrName>
                                        </p:attrNameLst>
                                      </p:cBhvr>
                                      <p:to>
                                        <p:strVal val="visible"/>
                                      </p:to>
                                    </p:set>
                                    <p:animEffect transition="in" filter="wipe(left)">
                                      <p:cBhvr>
                                        <p:cTn id="7" dur="500"/>
                                        <p:tgtEl>
                                          <p:spTgt spid="4157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5765">
                                            <p:txEl>
                                              <p:pRg st="0" end="0"/>
                                            </p:txEl>
                                          </p:spTgt>
                                        </p:tgtEl>
                                        <p:attrNameLst>
                                          <p:attrName>style.visibility</p:attrName>
                                        </p:attrNameLst>
                                      </p:cBhvr>
                                      <p:to>
                                        <p:strVal val="visible"/>
                                      </p:to>
                                    </p:set>
                                    <p:animEffect transition="in" filter="wipe(left)">
                                      <p:cBhvr>
                                        <p:cTn id="12" dur="500"/>
                                        <p:tgtEl>
                                          <p:spTgt spid="41576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5765">
                                            <p:txEl>
                                              <p:pRg st="1" end="1"/>
                                            </p:txEl>
                                          </p:spTgt>
                                        </p:tgtEl>
                                        <p:attrNameLst>
                                          <p:attrName>style.visibility</p:attrName>
                                        </p:attrNameLst>
                                      </p:cBhvr>
                                      <p:to>
                                        <p:strVal val="visible"/>
                                      </p:to>
                                    </p:set>
                                    <p:animEffect transition="in" filter="wipe(left)">
                                      <p:cBhvr>
                                        <p:cTn id="17" dur="500"/>
                                        <p:tgtEl>
                                          <p:spTgt spid="4157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8" grpId="0" autoUpdateAnimBg="0"/>
      <p:bldP spid="415765"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66" name="Text Box 14"/>
          <p:cNvSpPr txBox="1">
            <a:spLocks noChangeArrowheads="1"/>
          </p:cNvSpPr>
          <p:nvPr/>
        </p:nvSpPr>
        <p:spPr bwMode="auto">
          <a:xfrm>
            <a:off x="1744663" y="1187450"/>
            <a:ext cx="73231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French settlement in the Americas grew slowly. </a:t>
            </a:r>
            <a:endParaRPr lang="en-US" altLang="en-US" sz="1600" b="1">
              <a:solidFill>
                <a:srgbClr val="F2CB68"/>
              </a:solidFill>
            </a:endParaRPr>
          </a:p>
        </p:txBody>
      </p:sp>
      <p:sp>
        <p:nvSpPr>
          <p:cNvPr id="356368"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France</a:t>
            </a:r>
          </a:p>
        </p:txBody>
      </p:sp>
      <p:sp>
        <p:nvSpPr>
          <p:cNvPr id="356375" name="Text Box 23"/>
          <p:cNvSpPr txBox="1">
            <a:spLocks noChangeArrowheads="1"/>
          </p:cNvSpPr>
          <p:nvPr/>
        </p:nvSpPr>
        <p:spPr bwMode="auto">
          <a:xfrm>
            <a:off x="1744663" y="2133600"/>
            <a:ext cx="7246937"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French were interested mainly in the fishing and fur trade at first. </a:t>
            </a:r>
          </a:p>
          <a:p>
            <a:pPr>
              <a:lnSpc>
                <a:spcPct val="90000"/>
              </a:lnSpc>
              <a:spcBef>
                <a:spcPct val="20000"/>
              </a:spcBef>
              <a:spcAft>
                <a:spcPct val="20000"/>
              </a:spcAft>
              <a:buFontTx/>
              <a:buChar char="•"/>
            </a:pPr>
            <a:r>
              <a:rPr lang="en-US" altLang="en-US" sz="2800" dirty="0">
                <a:solidFill>
                  <a:schemeClr val="bg1"/>
                </a:solidFill>
              </a:rPr>
              <a:t>Their settlement called New France became a royal colony in 1663. </a:t>
            </a:r>
          </a:p>
        </p:txBody>
      </p:sp>
    </p:spTree>
    <p:extLst>
      <p:ext uri="{BB962C8B-B14F-4D97-AF65-F5344CB8AC3E}">
        <p14:creationId xmlns:p14="http://schemas.microsoft.com/office/powerpoint/2010/main" val="3200119475"/>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56368"/>
                                        </p:tgtEl>
                                        <p:attrNameLst>
                                          <p:attrName>style.visibility</p:attrName>
                                        </p:attrNameLst>
                                      </p:cBhvr>
                                      <p:to>
                                        <p:strVal val="visible"/>
                                      </p:to>
                                    </p:set>
                                    <p:animEffect transition="in" filter="checkerboard(across)">
                                      <p:cBhvr>
                                        <p:cTn id="7" dur="500"/>
                                        <p:tgtEl>
                                          <p:spTgt spid="35636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6366"/>
                                        </p:tgtEl>
                                        <p:attrNameLst>
                                          <p:attrName>style.visibility</p:attrName>
                                        </p:attrNameLst>
                                      </p:cBhvr>
                                      <p:to>
                                        <p:strVal val="visible"/>
                                      </p:to>
                                    </p:set>
                                    <p:animEffect transition="in" filter="wipe(left)">
                                      <p:cBhvr>
                                        <p:cTn id="11" dur="500"/>
                                        <p:tgtEl>
                                          <p:spTgt spid="35636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56375">
                                            <p:txEl>
                                              <p:pRg st="0" end="0"/>
                                            </p:txEl>
                                          </p:spTgt>
                                        </p:tgtEl>
                                        <p:attrNameLst>
                                          <p:attrName>style.visibility</p:attrName>
                                        </p:attrNameLst>
                                      </p:cBhvr>
                                      <p:to>
                                        <p:strVal val="visible"/>
                                      </p:to>
                                    </p:set>
                                    <p:animEffect transition="in" filter="wipe(left)">
                                      <p:cBhvr>
                                        <p:cTn id="16" dur="500"/>
                                        <p:tgtEl>
                                          <p:spTgt spid="35637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56375">
                                            <p:txEl>
                                              <p:pRg st="1" end="1"/>
                                            </p:txEl>
                                          </p:spTgt>
                                        </p:tgtEl>
                                        <p:attrNameLst>
                                          <p:attrName>style.visibility</p:attrName>
                                        </p:attrNameLst>
                                      </p:cBhvr>
                                      <p:to>
                                        <p:strVal val="visible"/>
                                      </p:to>
                                    </p:set>
                                    <p:animEffect transition="in" filter="wipe(left)">
                                      <p:cBhvr>
                                        <p:cTn id="21" dur="500"/>
                                        <p:tgtEl>
                                          <p:spTgt spid="3563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66" grpId="0" autoUpdateAnimBg="0"/>
      <p:bldP spid="356368" grpId="0" autoUpdateAnimBg="0"/>
      <p:bldP spid="35637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r>
              <a:rPr lang="en-US" dirty="0" smtClean="0"/>
              <a:t>Explain the similarities and differences in the hardships faced by the English colonists in Virginia and in the New England Colonies.</a:t>
            </a:r>
          </a:p>
          <a:p>
            <a:pPr lvl="1"/>
            <a:r>
              <a:rPr lang="en-US" dirty="0" smtClean="0"/>
              <a:t>It may help you to consider factors such as:</a:t>
            </a:r>
          </a:p>
          <a:p>
            <a:pPr lvl="2"/>
            <a:r>
              <a:rPr lang="en-US" dirty="0" smtClean="0"/>
              <a:t>Environmental factors (disease, starvation, cold)</a:t>
            </a:r>
          </a:p>
          <a:p>
            <a:pPr lvl="2"/>
            <a:r>
              <a:rPr lang="en-US" dirty="0" smtClean="0"/>
              <a:t>Social factors (religion and government)</a:t>
            </a:r>
          </a:p>
          <a:p>
            <a:pPr lvl="2"/>
            <a:r>
              <a:rPr lang="en-US" dirty="0" smtClean="0"/>
              <a:t>Native American clashes</a:t>
            </a:r>
            <a:endParaRPr lang="en-US" dirty="0"/>
          </a:p>
          <a:p>
            <a:pPr marL="914400" lvl="2" indent="0">
              <a:buNone/>
            </a:pPr>
            <a:r>
              <a:rPr lang="en-US" dirty="0" smtClean="0"/>
              <a:t>Rubric continued on next slide.</a:t>
            </a:r>
          </a:p>
        </p:txBody>
      </p:sp>
      <p:graphicFrame>
        <p:nvGraphicFramePr>
          <p:cNvPr id="4" name="Table 3"/>
          <p:cNvGraphicFramePr>
            <a:graphicFrameLocks noGrp="1"/>
          </p:cNvGraphicFramePr>
          <p:nvPr>
            <p:extLst>
              <p:ext uri="{D42A27DB-BD31-4B8C-83A1-F6EECF244321}">
                <p14:modId xmlns:p14="http://schemas.microsoft.com/office/powerpoint/2010/main" val="1484719907"/>
              </p:ext>
            </p:extLst>
          </p:nvPr>
        </p:nvGraphicFramePr>
        <p:xfrm>
          <a:off x="609600" y="5410200"/>
          <a:ext cx="7924800" cy="4600727"/>
        </p:xfrm>
        <a:graphic>
          <a:graphicData uri="http://schemas.openxmlformats.org/drawingml/2006/table">
            <a:tbl>
              <a:tblPr firstRow="1" bandRow="1">
                <a:tableStyleId>{5C22544A-7EE6-4342-B048-85BDC9FD1C3A}</a:tableStyleId>
              </a:tblPr>
              <a:tblGrid>
                <a:gridCol w="1981200"/>
                <a:gridCol w="1981200"/>
                <a:gridCol w="1981200"/>
                <a:gridCol w="1981200"/>
              </a:tblGrid>
              <a:tr h="0">
                <a:tc>
                  <a:txBody>
                    <a:bodyPr/>
                    <a:lstStyle/>
                    <a:p>
                      <a:r>
                        <a:rPr lang="en-US" dirty="0" smtClean="0"/>
                        <a:t>3 pts</a:t>
                      </a:r>
                      <a:endParaRPr lang="en-US" dirty="0"/>
                    </a:p>
                  </a:txBody>
                  <a:tcPr/>
                </a:tc>
                <a:tc>
                  <a:txBody>
                    <a:bodyPr/>
                    <a:lstStyle/>
                    <a:p>
                      <a:r>
                        <a:rPr lang="en-US" dirty="0" smtClean="0"/>
                        <a:t>2 pts</a:t>
                      </a:r>
                      <a:endParaRPr lang="en-US" dirty="0"/>
                    </a:p>
                  </a:txBody>
                  <a:tcPr/>
                </a:tc>
                <a:tc>
                  <a:txBody>
                    <a:bodyPr/>
                    <a:lstStyle/>
                    <a:p>
                      <a:r>
                        <a:rPr lang="en-US" dirty="0" smtClean="0"/>
                        <a:t>1 </a:t>
                      </a:r>
                      <a:r>
                        <a:rPr lang="en-US" dirty="0" err="1" smtClean="0"/>
                        <a:t>pt</a:t>
                      </a:r>
                      <a:endParaRPr lang="en-US" dirty="0"/>
                    </a:p>
                  </a:txBody>
                  <a:tcPr/>
                </a:tc>
                <a:tc>
                  <a:txBody>
                    <a:bodyPr/>
                    <a:lstStyle/>
                    <a:p>
                      <a:r>
                        <a:rPr lang="en-US" dirty="0" smtClean="0"/>
                        <a:t>0 pts</a:t>
                      </a:r>
                      <a:endParaRPr lang="en-US" dirty="0"/>
                    </a:p>
                  </a:txBody>
                  <a:tcPr/>
                </a:tc>
              </a:tr>
              <a:tr h="1583207">
                <a:tc>
                  <a:txBody>
                    <a:bodyPr/>
                    <a:lstStyle/>
                    <a:p>
                      <a:r>
                        <a:rPr lang="en-US" dirty="0" smtClean="0"/>
                        <a:t>At least three correct similarities and supporting</a:t>
                      </a:r>
                      <a:r>
                        <a:rPr lang="en-US" baseline="0" dirty="0" smtClean="0"/>
                        <a:t> details</a:t>
                      </a:r>
                      <a:r>
                        <a:rPr lang="en-US" dirty="0" smtClean="0"/>
                        <a:t> </a:t>
                      </a:r>
                      <a:endParaRPr lang="en-US" dirty="0"/>
                    </a:p>
                  </a:txBody>
                  <a:tcPr/>
                </a:tc>
                <a:tc>
                  <a:txBody>
                    <a:bodyPr/>
                    <a:lstStyle/>
                    <a:p>
                      <a:r>
                        <a:rPr lang="en-US" dirty="0" smtClean="0"/>
                        <a:t>At least 2 correct</a:t>
                      </a:r>
                      <a:r>
                        <a:rPr lang="en-US" baseline="0" dirty="0" smtClean="0"/>
                        <a:t> similarities and supporting details</a:t>
                      </a:r>
                      <a:endParaRPr lang="en-US" dirty="0"/>
                    </a:p>
                  </a:txBody>
                  <a:tcPr/>
                </a:tc>
                <a:tc>
                  <a:txBody>
                    <a:bodyPr/>
                    <a:lstStyle/>
                    <a:p>
                      <a:r>
                        <a:rPr lang="en-US" dirty="0" smtClean="0"/>
                        <a:t>1 correct similarity and a</a:t>
                      </a:r>
                      <a:r>
                        <a:rPr lang="en-US" baseline="0" dirty="0" smtClean="0"/>
                        <a:t> supporting detail</a:t>
                      </a:r>
                      <a:endParaRPr lang="en-US" dirty="0"/>
                    </a:p>
                  </a:txBody>
                  <a:tcPr/>
                </a:tc>
                <a:tc>
                  <a:txBody>
                    <a:bodyPr/>
                    <a:lstStyle/>
                    <a:p>
                      <a:r>
                        <a:rPr lang="en-US" dirty="0" smtClean="0"/>
                        <a:t>0 similarities</a:t>
                      </a:r>
                      <a:r>
                        <a:rPr lang="en-US" baseline="0" dirty="0" smtClean="0"/>
                        <a:t> or lack of supporting detail</a:t>
                      </a:r>
                      <a:endParaRPr lang="en-US" dirty="0"/>
                    </a:p>
                  </a:txBody>
                  <a:tcPr/>
                </a:tc>
              </a:tr>
              <a:tr h="493906">
                <a:tc>
                  <a:txBody>
                    <a:bodyPr/>
                    <a:lstStyle/>
                    <a:p>
                      <a:r>
                        <a:rPr lang="en-US" dirty="0" smtClean="0"/>
                        <a:t>At</a:t>
                      </a:r>
                      <a:r>
                        <a:rPr lang="en-US" baseline="0" dirty="0" smtClean="0"/>
                        <a:t> least 3 accurate differences and supporting detail</a:t>
                      </a:r>
                      <a:endParaRPr lang="en-US" dirty="0"/>
                    </a:p>
                  </a:txBody>
                  <a:tcPr/>
                </a:tc>
                <a:tc>
                  <a:txBody>
                    <a:bodyPr/>
                    <a:lstStyle/>
                    <a:p>
                      <a:r>
                        <a:rPr lang="en-US" dirty="0" smtClean="0"/>
                        <a:t>2 correct differences</a:t>
                      </a:r>
                      <a:r>
                        <a:rPr lang="en-US" baseline="0" dirty="0" smtClean="0"/>
                        <a:t> and supporting detail</a:t>
                      </a:r>
                      <a:endParaRPr lang="en-US" dirty="0"/>
                    </a:p>
                  </a:txBody>
                  <a:tcPr/>
                </a:tc>
                <a:tc>
                  <a:txBody>
                    <a:bodyPr/>
                    <a:lstStyle/>
                    <a:p>
                      <a:r>
                        <a:rPr lang="en-US" dirty="0" smtClean="0"/>
                        <a:t>1 correct</a:t>
                      </a:r>
                      <a:r>
                        <a:rPr lang="en-US" baseline="0" dirty="0" smtClean="0"/>
                        <a:t> difference and supporting detail</a:t>
                      </a:r>
                      <a:endParaRPr lang="en-US" dirty="0"/>
                    </a:p>
                  </a:txBody>
                  <a:tcPr/>
                </a:tc>
                <a:tc>
                  <a:txBody>
                    <a:bodyPr/>
                    <a:lstStyle/>
                    <a:p>
                      <a:r>
                        <a:rPr lang="en-US" dirty="0" smtClean="0"/>
                        <a:t>0 differences or lack of supporting detail</a:t>
                      </a:r>
                      <a:endParaRPr lang="en-US" dirty="0"/>
                    </a:p>
                  </a:txBody>
                  <a:tcPr/>
                </a:tc>
              </a:tr>
              <a:tr h="493906">
                <a:tc>
                  <a:txBody>
                    <a:bodyPr/>
                    <a:lstStyle/>
                    <a:p>
                      <a:r>
                        <a:rPr lang="en-US" dirty="0" smtClean="0"/>
                        <a:t>Not copied</a:t>
                      </a:r>
                      <a:r>
                        <a:rPr lang="en-US" baseline="0" dirty="0" smtClean="0"/>
                        <a:t> directly. Easy to read. Contains a main idea. Uses punctuation correctly</a:t>
                      </a:r>
                      <a:endParaRPr lang="en-US" dirty="0"/>
                    </a:p>
                  </a:txBody>
                  <a:tcPr/>
                </a:tc>
                <a:tc>
                  <a:txBody>
                    <a:bodyPr/>
                    <a:lstStyle/>
                    <a:p>
                      <a:r>
                        <a:rPr lang="en-US" dirty="0" smtClean="0"/>
                        <a:t>Not copied</a:t>
                      </a:r>
                      <a:r>
                        <a:rPr lang="en-US" baseline="0" dirty="0" smtClean="0"/>
                        <a:t> directly. Contains a main idea</a:t>
                      </a:r>
                      <a:endParaRPr lang="en-US" dirty="0"/>
                    </a:p>
                  </a:txBody>
                  <a:tcPr/>
                </a:tc>
                <a:tc>
                  <a:txBody>
                    <a:bodyPr/>
                    <a:lstStyle/>
                    <a:p>
                      <a:r>
                        <a:rPr lang="en-US" dirty="0" smtClean="0"/>
                        <a:t>Not copied directly.</a:t>
                      </a:r>
                      <a:endParaRPr lang="en-US" dirty="0"/>
                    </a:p>
                  </a:txBody>
                  <a:tcPr/>
                </a:tc>
                <a:tc>
                  <a:txBody>
                    <a:bodyPr/>
                    <a:lstStyle/>
                    <a:p>
                      <a:r>
                        <a:rPr lang="en-US" dirty="0" err="1" smtClean="0"/>
                        <a:t>Plaigerized</a:t>
                      </a:r>
                      <a:endParaRPr lang="en-US" dirty="0"/>
                    </a:p>
                  </a:txBody>
                  <a:tcPr/>
                </a:tc>
              </a:tr>
            </a:tbl>
          </a:graphicData>
        </a:graphic>
      </p:graphicFrame>
    </p:spTree>
    <p:extLst>
      <p:ext uri="{BB962C8B-B14F-4D97-AF65-F5344CB8AC3E}">
        <p14:creationId xmlns:p14="http://schemas.microsoft.com/office/powerpoint/2010/main" val="3527189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94" name="Text Box 14"/>
          <p:cNvSpPr txBox="1">
            <a:spLocks noChangeArrowheads="1"/>
          </p:cNvSpPr>
          <p:nvPr/>
        </p:nvSpPr>
        <p:spPr bwMode="auto">
          <a:xfrm>
            <a:off x="1744663" y="1187450"/>
            <a:ext cx="70945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smtClean="0">
                <a:solidFill>
                  <a:srgbClr val="FF0000"/>
                </a:solidFill>
              </a:rPr>
              <a:t>France </a:t>
            </a:r>
            <a:r>
              <a:rPr lang="en-US" altLang="en-US" sz="2800" dirty="0">
                <a:solidFill>
                  <a:srgbClr val="FF0000"/>
                </a:solidFill>
              </a:rPr>
              <a:t>had settlements in two regions:  </a:t>
            </a:r>
          </a:p>
        </p:txBody>
      </p:sp>
      <p:sp>
        <p:nvSpPr>
          <p:cNvPr id="404495" name="Text Box 15"/>
          <p:cNvSpPr txBox="1">
            <a:spLocks noChangeArrowheads="1"/>
          </p:cNvSpPr>
          <p:nvPr/>
        </p:nvSpPr>
        <p:spPr bwMode="auto">
          <a:xfrm>
            <a:off x="1744663" y="2901950"/>
            <a:ext cx="7170737" cy="31273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1600" b="1">
              <a:solidFill>
                <a:srgbClr val="F2CB68"/>
              </a:solidFill>
            </a:endParaRPr>
          </a:p>
        </p:txBody>
      </p:sp>
      <p:sp>
        <p:nvSpPr>
          <p:cNvPr id="129034"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France </a:t>
            </a:r>
            <a:r>
              <a:rPr lang="en-US" altLang="en-US" b="1">
                <a:solidFill>
                  <a:srgbClr val="F2CB68"/>
                </a:solidFill>
              </a:rPr>
              <a:t>(cont.)</a:t>
            </a:r>
            <a:r>
              <a:rPr lang="en-US" altLang="en-US" sz="3200" b="1">
                <a:solidFill>
                  <a:srgbClr val="F2CB68"/>
                </a:solidFill>
              </a:rPr>
              <a:t> </a:t>
            </a:r>
          </a:p>
        </p:txBody>
      </p:sp>
      <p:sp>
        <p:nvSpPr>
          <p:cNvPr id="404501" name="Text Box 21"/>
          <p:cNvSpPr txBox="1">
            <a:spLocks noChangeArrowheads="1"/>
          </p:cNvSpPr>
          <p:nvPr/>
        </p:nvSpPr>
        <p:spPr bwMode="auto">
          <a:xfrm>
            <a:off x="1731963" y="1795463"/>
            <a:ext cx="7324725" cy="195421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 typeface="Arial" charset="0"/>
              <a:buChar char="-"/>
            </a:pPr>
            <a:r>
              <a:rPr lang="en-US" altLang="en-US" dirty="0">
                <a:solidFill>
                  <a:srgbClr val="FF0000"/>
                </a:solidFill>
              </a:rPr>
              <a:t>North in Quebec </a:t>
            </a:r>
            <a:r>
              <a:rPr lang="en-US" altLang="en-US" dirty="0">
                <a:solidFill>
                  <a:schemeClr val="bg1"/>
                </a:solidFill>
              </a:rPr>
              <a:t>and along the St. Lawrence River. They consisted mostly of forts, trading posts, and later large estates. </a:t>
            </a:r>
          </a:p>
          <a:p>
            <a:pPr>
              <a:lnSpc>
                <a:spcPct val="90000"/>
              </a:lnSpc>
              <a:spcBef>
                <a:spcPct val="20000"/>
              </a:spcBef>
              <a:spcAft>
                <a:spcPct val="20000"/>
              </a:spcAft>
              <a:buFont typeface="Arial" charset="0"/>
              <a:buChar char="-"/>
            </a:pPr>
            <a:r>
              <a:rPr lang="en-US" altLang="en-US" dirty="0">
                <a:solidFill>
                  <a:srgbClr val="FF0000"/>
                </a:solidFill>
              </a:rPr>
              <a:t>South along the Mississippi River </a:t>
            </a:r>
            <a:r>
              <a:rPr lang="en-US" altLang="en-US" dirty="0">
                <a:solidFill>
                  <a:schemeClr val="bg1"/>
                </a:solidFill>
              </a:rPr>
              <a:t>to the Gulf </a:t>
            </a:r>
            <a:br>
              <a:rPr lang="en-US" altLang="en-US" dirty="0">
                <a:solidFill>
                  <a:schemeClr val="bg1"/>
                </a:solidFill>
              </a:rPr>
            </a:br>
            <a:r>
              <a:rPr lang="en-US" altLang="en-US" dirty="0">
                <a:solidFill>
                  <a:schemeClr val="bg1"/>
                </a:solidFill>
              </a:rPr>
              <a:t>of Mexico. </a:t>
            </a:r>
          </a:p>
        </p:txBody>
      </p:sp>
      <p:sp>
        <p:nvSpPr>
          <p:cNvPr id="404502" name="Text Box 22"/>
          <p:cNvSpPr txBox="1">
            <a:spLocks noChangeArrowheads="1"/>
          </p:cNvSpPr>
          <p:nvPr/>
        </p:nvSpPr>
        <p:spPr bwMode="auto">
          <a:xfrm>
            <a:off x="1733550" y="4402138"/>
            <a:ext cx="7246938"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2800">
              <a:solidFill>
                <a:schemeClr val="bg1"/>
              </a:solidFill>
            </a:endParaRPr>
          </a:p>
        </p:txBody>
      </p:sp>
      <p:sp>
        <p:nvSpPr>
          <p:cNvPr id="404510" name="Text Box 30"/>
          <p:cNvSpPr txBox="1">
            <a:spLocks noChangeArrowheads="1"/>
          </p:cNvSpPr>
          <p:nvPr/>
        </p:nvSpPr>
        <p:spPr bwMode="auto">
          <a:xfrm>
            <a:off x="1731963" y="3733800"/>
            <a:ext cx="7324725" cy="18002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La Salle claimed the region called Louisiana for France. </a:t>
            </a:r>
          </a:p>
          <a:p>
            <a:pPr>
              <a:lnSpc>
                <a:spcPct val="90000"/>
              </a:lnSpc>
              <a:spcBef>
                <a:spcPct val="20000"/>
              </a:spcBef>
              <a:spcAft>
                <a:spcPct val="20000"/>
              </a:spcAft>
              <a:buFontTx/>
              <a:buChar char="•"/>
            </a:pPr>
            <a:r>
              <a:rPr lang="en-US" altLang="en-US" sz="2800">
                <a:solidFill>
                  <a:schemeClr val="bg1"/>
                </a:solidFill>
              </a:rPr>
              <a:t>In 1718 the port city of New Orleans was founded.</a:t>
            </a:r>
            <a:endParaRPr lang="en-US" altLang="en-US" sz="2800" b="1">
              <a:solidFill>
                <a:srgbClr val="F2CB68"/>
              </a:solidFill>
            </a:endParaRPr>
          </a:p>
        </p:txBody>
      </p:sp>
    </p:spTree>
    <p:extLst>
      <p:ext uri="{BB962C8B-B14F-4D97-AF65-F5344CB8AC3E}">
        <p14:creationId xmlns:p14="http://schemas.microsoft.com/office/powerpoint/2010/main" val="396988992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4494"/>
                                        </p:tgtEl>
                                        <p:attrNameLst>
                                          <p:attrName>style.visibility</p:attrName>
                                        </p:attrNameLst>
                                      </p:cBhvr>
                                      <p:to>
                                        <p:strVal val="visible"/>
                                      </p:to>
                                    </p:set>
                                    <p:animEffect transition="in" filter="wipe(left)">
                                      <p:cBhvr>
                                        <p:cTn id="7" dur="500"/>
                                        <p:tgtEl>
                                          <p:spTgt spid="4044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04495">
                                            <p:txEl>
                                              <p:pRg st="0" end="0"/>
                                            </p:txEl>
                                          </p:spTgt>
                                        </p:tgtEl>
                                        <p:attrNameLst>
                                          <p:attrName>style.visibility</p:attrName>
                                        </p:attrNameLst>
                                      </p:cBhvr>
                                      <p:to>
                                        <p:strVal val="visible"/>
                                      </p:to>
                                    </p:set>
                                    <p:animEffect transition="in" filter="wipe(left)">
                                      <p:cBhvr>
                                        <p:cTn id="12" dur="500"/>
                                        <p:tgtEl>
                                          <p:spTgt spid="4044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04501">
                                            <p:txEl>
                                              <p:pRg st="0" end="0"/>
                                            </p:txEl>
                                          </p:spTgt>
                                        </p:tgtEl>
                                        <p:attrNameLst>
                                          <p:attrName>style.visibility</p:attrName>
                                        </p:attrNameLst>
                                      </p:cBhvr>
                                      <p:to>
                                        <p:strVal val="visible"/>
                                      </p:to>
                                    </p:set>
                                    <p:animEffect transition="in" filter="box(out)">
                                      <p:cBhvr>
                                        <p:cTn id="17" dur="500"/>
                                        <p:tgtEl>
                                          <p:spTgt spid="40450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04501">
                                            <p:txEl>
                                              <p:pRg st="1" end="1"/>
                                            </p:txEl>
                                          </p:spTgt>
                                        </p:tgtEl>
                                        <p:attrNameLst>
                                          <p:attrName>style.visibility</p:attrName>
                                        </p:attrNameLst>
                                      </p:cBhvr>
                                      <p:to>
                                        <p:strVal val="visible"/>
                                      </p:to>
                                    </p:set>
                                    <p:animEffect transition="in" filter="box(out)">
                                      <p:cBhvr>
                                        <p:cTn id="22" dur="500"/>
                                        <p:tgtEl>
                                          <p:spTgt spid="404501">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nodePh="1">
                                  <p:stCondLst>
                                    <p:cond delay="0"/>
                                  </p:stCondLst>
                                  <p:endCondLst>
                                    <p:cond evt="begin" delay="0">
                                      <p:tn val="25"/>
                                    </p:cond>
                                  </p:endCondLst>
                                  <p:childTnLst>
                                    <p:set>
                                      <p:cBhvr>
                                        <p:cTn id="26" dur="1" fill="hold">
                                          <p:stCondLst>
                                            <p:cond delay="0"/>
                                          </p:stCondLst>
                                        </p:cTn>
                                        <p:tgtEl>
                                          <p:spTgt spid="404502">
                                            <p:txEl>
                                              <p:pRg st="0" end="0"/>
                                            </p:txEl>
                                          </p:spTgt>
                                        </p:tgtEl>
                                        <p:attrNameLst>
                                          <p:attrName>style.visibility</p:attrName>
                                        </p:attrNameLst>
                                      </p:cBhvr>
                                      <p:to>
                                        <p:strVal val="visible"/>
                                      </p:to>
                                    </p:set>
                                    <p:animEffect transition="in" filter="wipe(left)">
                                      <p:cBhvr>
                                        <p:cTn id="27" dur="500"/>
                                        <p:tgtEl>
                                          <p:spTgt spid="40450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4510">
                                            <p:txEl>
                                              <p:pRg st="0" end="0"/>
                                            </p:txEl>
                                          </p:spTgt>
                                        </p:tgtEl>
                                        <p:attrNameLst>
                                          <p:attrName>style.visibility</p:attrName>
                                        </p:attrNameLst>
                                      </p:cBhvr>
                                      <p:to>
                                        <p:strVal val="visible"/>
                                      </p:to>
                                    </p:set>
                                    <p:animEffect transition="in" filter="wipe(left)">
                                      <p:cBhvr>
                                        <p:cTn id="32" dur="500"/>
                                        <p:tgtEl>
                                          <p:spTgt spid="40451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04510">
                                            <p:txEl>
                                              <p:pRg st="1" end="1"/>
                                            </p:txEl>
                                          </p:spTgt>
                                        </p:tgtEl>
                                        <p:attrNameLst>
                                          <p:attrName>style.visibility</p:attrName>
                                        </p:attrNameLst>
                                      </p:cBhvr>
                                      <p:to>
                                        <p:strVal val="visible"/>
                                      </p:to>
                                    </p:set>
                                    <p:animEffect transition="in" filter="wipe(left)">
                                      <p:cBhvr>
                                        <p:cTn id="37" dur="500"/>
                                        <p:tgtEl>
                                          <p:spTgt spid="4045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94" grpId="0" autoUpdateAnimBg="0"/>
      <p:bldP spid="404495" grpId="0" build="p" autoUpdateAnimBg="0"/>
      <p:bldP spid="404501" grpId="0" build="p" autoUpdateAnimBg="0"/>
      <p:bldP spid="404502" grpId="0" build="p" autoUpdateAnimBg="0"/>
      <p:bldP spid="404510"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18" name="Text Box 14"/>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a:solidFill>
                  <a:schemeClr val="bg1"/>
                </a:solidFill>
              </a:rPr>
              <a:t>The French, years later, did send explorers, traders, and missionaries farther west to the Rocky Mountains and southwest to the Rio Grande.</a:t>
            </a:r>
            <a:endParaRPr lang="en-US" altLang="en-US" sz="1600" b="1">
              <a:solidFill>
                <a:srgbClr val="F2CB68"/>
              </a:solidFill>
            </a:endParaRPr>
          </a:p>
        </p:txBody>
      </p:sp>
      <p:sp>
        <p:nvSpPr>
          <p:cNvPr id="13005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France </a:t>
            </a:r>
            <a:r>
              <a:rPr lang="en-US" altLang="en-US" b="1">
                <a:solidFill>
                  <a:srgbClr val="F2CB68"/>
                </a:solidFill>
              </a:rPr>
              <a:t>(cont.)</a:t>
            </a:r>
            <a:r>
              <a:rPr lang="en-US" altLang="en-US" sz="3200" b="1">
                <a:solidFill>
                  <a:srgbClr val="F2CB68"/>
                </a:solidFill>
              </a:rPr>
              <a:t> </a:t>
            </a:r>
          </a:p>
        </p:txBody>
      </p:sp>
      <p:sp>
        <p:nvSpPr>
          <p:cNvPr id="405525" name="Text Box 21"/>
          <p:cNvSpPr txBox="1">
            <a:spLocks noChangeArrowheads="1"/>
          </p:cNvSpPr>
          <p:nvPr/>
        </p:nvSpPr>
        <p:spPr bwMode="auto">
          <a:xfrm>
            <a:off x="1744663" y="2901950"/>
            <a:ext cx="7246937" cy="47625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endParaRPr lang="en-US" altLang="en-US" sz="2800">
              <a:solidFill>
                <a:schemeClr val="bg1"/>
              </a:solidFill>
            </a:endParaRPr>
          </a:p>
        </p:txBody>
      </p:sp>
    </p:spTree>
    <p:extLst>
      <p:ext uri="{BB962C8B-B14F-4D97-AF65-F5344CB8AC3E}">
        <p14:creationId xmlns:p14="http://schemas.microsoft.com/office/powerpoint/2010/main" val="289865606"/>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5518"/>
                                        </p:tgtEl>
                                        <p:attrNameLst>
                                          <p:attrName>style.visibility</p:attrName>
                                        </p:attrNameLst>
                                      </p:cBhvr>
                                      <p:to>
                                        <p:strVal val="visible"/>
                                      </p:to>
                                    </p:set>
                                    <p:animEffect transition="in" filter="wipe(left)">
                                      <p:cBhvr>
                                        <p:cTn id="7" dur="500"/>
                                        <p:tgtEl>
                                          <p:spTgt spid="4055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405525">
                                            <p:txEl>
                                              <p:pRg st="0" end="0"/>
                                            </p:txEl>
                                          </p:spTgt>
                                        </p:tgtEl>
                                        <p:attrNameLst>
                                          <p:attrName>style.visibility</p:attrName>
                                        </p:attrNameLst>
                                      </p:cBhvr>
                                      <p:to>
                                        <p:strVal val="visible"/>
                                      </p:to>
                                    </p:set>
                                    <p:animEffect transition="in" filter="wipe(left)">
                                      <p:cBhvr>
                                        <p:cTn id="12" dur="500"/>
                                        <p:tgtEl>
                                          <p:spTgt spid="4055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18" grpId="0" autoUpdateAnimBg="0"/>
      <p:bldP spid="40552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81" name="Text Box 13"/>
          <p:cNvSpPr txBox="1">
            <a:spLocks noChangeArrowheads="1"/>
          </p:cNvSpPr>
          <p:nvPr/>
        </p:nvSpPr>
        <p:spPr bwMode="auto">
          <a:xfrm>
            <a:off x="1744663" y="1187450"/>
            <a:ext cx="7323137" cy="162877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The French respected the ways of the Native Americans, so they had better relations with them than did other Europeans. </a:t>
            </a:r>
            <a:endParaRPr lang="en-US" altLang="en-US" sz="1600" dirty="0">
              <a:solidFill>
                <a:srgbClr val="FF0000"/>
              </a:solidFill>
            </a:endParaRPr>
          </a:p>
        </p:txBody>
      </p:sp>
      <p:sp>
        <p:nvSpPr>
          <p:cNvPr id="131081" name="Text Box 14"/>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France </a:t>
            </a:r>
            <a:r>
              <a:rPr lang="en-US" altLang="en-US" b="1">
                <a:solidFill>
                  <a:srgbClr val="F2CB68"/>
                </a:solidFill>
              </a:rPr>
              <a:t>(cont.)</a:t>
            </a:r>
            <a:r>
              <a:rPr lang="en-US" altLang="en-US" sz="3200" b="1">
                <a:solidFill>
                  <a:srgbClr val="F2CB68"/>
                </a:solidFill>
              </a:rPr>
              <a:t> </a:t>
            </a:r>
          </a:p>
        </p:txBody>
      </p:sp>
      <p:sp>
        <p:nvSpPr>
          <p:cNvPr id="416787" name="Text Box 19"/>
          <p:cNvSpPr txBox="1">
            <a:spLocks noChangeArrowheads="1"/>
          </p:cNvSpPr>
          <p:nvPr/>
        </p:nvSpPr>
        <p:spPr bwMode="auto">
          <a:xfrm>
            <a:off x="1744663" y="2906713"/>
            <a:ext cx="7246937" cy="31242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The fur trappers traveled far into Native American territory, so they needed to learn to live among the Native Americans. </a:t>
            </a:r>
          </a:p>
          <a:p>
            <a:pPr>
              <a:lnSpc>
                <a:spcPct val="90000"/>
              </a:lnSpc>
              <a:spcBef>
                <a:spcPct val="20000"/>
              </a:spcBef>
              <a:spcAft>
                <a:spcPct val="20000"/>
              </a:spcAft>
              <a:buFontTx/>
              <a:buChar char="•"/>
            </a:pPr>
            <a:r>
              <a:rPr lang="en-US" altLang="en-US" sz="2800" dirty="0">
                <a:solidFill>
                  <a:srgbClr val="FF0000"/>
                </a:solidFill>
              </a:rPr>
              <a:t>These trappers did not push the Native Americans off their land. </a:t>
            </a:r>
            <a:endParaRPr lang="en-US" altLang="en-US" sz="1600" b="1" dirty="0">
              <a:solidFill>
                <a:srgbClr val="FF0000"/>
              </a:solidFill>
            </a:endParaRPr>
          </a:p>
          <a:p>
            <a:pPr>
              <a:lnSpc>
                <a:spcPct val="90000"/>
              </a:lnSpc>
              <a:spcBef>
                <a:spcPct val="20000"/>
              </a:spcBef>
              <a:spcAft>
                <a:spcPct val="20000"/>
              </a:spcAft>
              <a:buFontTx/>
              <a:buChar char="•"/>
            </a:pPr>
            <a:r>
              <a:rPr lang="en-US" altLang="en-US" sz="2800" dirty="0">
                <a:solidFill>
                  <a:srgbClr val="FF0000"/>
                </a:solidFill>
              </a:rPr>
              <a:t>The missionaries did not try to change their customs.</a:t>
            </a:r>
          </a:p>
        </p:txBody>
      </p:sp>
    </p:spTree>
    <p:extLst>
      <p:ext uri="{BB962C8B-B14F-4D97-AF65-F5344CB8AC3E}">
        <p14:creationId xmlns:p14="http://schemas.microsoft.com/office/powerpoint/2010/main" val="1631017427"/>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6781"/>
                                        </p:tgtEl>
                                        <p:attrNameLst>
                                          <p:attrName>style.visibility</p:attrName>
                                        </p:attrNameLst>
                                      </p:cBhvr>
                                      <p:to>
                                        <p:strVal val="visible"/>
                                      </p:to>
                                    </p:set>
                                    <p:animEffect transition="in" filter="wipe(left)">
                                      <p:cBhvr>
                                        <p:cTn id="7" dur="500"/>
                                        <p:tgtEl>
                                          <p:spTgt spid="416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6787">
                                            <p:txEl>
                                              <p:pRg st="0" end="0"/>
                                            </p:txEl>
                                          </p:spTgt>
                                        </p:tgtEl>
                                        <p:attrNameLst>
                                          <p:attrName>style.visibility</p:attrName>
                                        </p:attrNameLst>
                                      </p:cBhvr>
                                      <p:to>
                                        <p:strVal val="visible"/>
                                      </p:to>
                                    </p:set>
                                    <p:animEffect transition="in" filter="wipe(left)">
                                      <p:cBhvr>
                                        <p:cTn id="12" dur="500"/>
                                        <p:tgtEl>
                                          <p:spTgt spid="4167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6787">
                                            <p:txEl>
                                              <p:pRg st="1" end="1"/>
                                            </p:txEl>
                                          </p:spTgt>
                                        </p:tgtEl>
                                        <p:attrNameLst>
                                          <p:attrName>style.visibility</p:attrName>
                                        </p:attrNameLst>
                                      </p:cBhvr>
                                      <p:to>
                                        <p:strVal val="visible"/>
                                      </p:to>
                                    </p:set>
                                    <p:animEffect transition="in" filter="wipe(left)">
                                      <p:cBhvr>
                                        <p:cTn id="17" dur="500"/>
                                        <p:tgtEl>
                                          <p:spTgt spid="4167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6787">
                                            <p:txEl>
                                              <p:pRg st="2" end="2"/>
                                            </p:txEl>
                                          </p:spTgt>
                                        </p:tgtEl>
                                        <p:attrNameLst>
                                          <p:attrName>style.visibility</p:attrName>
                                        </p:attrNameLst>
                                      </p:cBhvr>
                                      <p:to>
                                        <p:strVal val="visible"/>
                                      </p:to>
                                    </p:set>
                                    <p:animEffect transition="in" filter="wipe(left)">
                                      <p:cBhvr>
                                        <p:cTn id="22" dur="500"/>
                                        <p:tgtEl>
                                          <p:spTgt spid="416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81" grpId="0" autoUpdateAnimBg="0"/>
      <p:bldP spid="416787"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42" name="Text Box 14"/>
          <p:cNvSpPr txBox="1">
            <a:spLocks noChangeArrowheads="1"/>
          </p:cNvSpPr>
          <p:nvPr/>
        </p:nvSpPr>
        <p:spPr bwMode="auto">
          <a:xfrm>
            <a:off x="1744663" y="1187450"/>
            <a:ext cx="7170737" cy="1220788"/>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a:solidFill>
                  <a:schemeClr val="bg1"/>
                </a:solidFill>
              </a:rPr>
              <a:t>Spain had a large empire in Mexico, the Caribbean, Central America, and South America called New Spain. </a:t>
            </a:r>
            <a:endParaRPr lang="en-US" altLang="en-US" sz="1600" b="1">
              <a:solidFill>
                <a:srgbClr val="F2CB68"/>
              </a:solidFill>
            </a:endParaRPr>
          </a:p>
        </p:txBody>
      </p:sp>
      <p:sp>
        <p:nvSpPr>
          <p:cNvPr id="406544"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Spain</a:t>
            </a:r>
          </a:p>
        </p:txBody>
      </p:sp>
      <p:sp>
        <p:nvSpPr>
          <p:cNvPr id="406546" name="Text Box 18"/>
          <p:cNvSpPr txBox="1">
            <a:spLocks noChangeArrowheads="1"/>
          </p:cNvSpPr>
          <p:nvPr/>
        </p:nvSpPr>
        <p:spPr bwMode="auto">
          <a:xfrm>
            <a:off x="1731963" y="3798888"/>
            <a:ext cx="7259637" cy="26035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6858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2000"/>
              </a:spcBef>
              <a:spcAft>
                <a:spcPct val="12000"/>
              </a:spcAft>
              <a:buFont typeface="Arial" charset="0"/>
              <a:buChar char="-"/>
            </a:pPr>
            <a:r>
              <a:rPr lang="en-US" altLang="en-US" dirty="0">
                <a:solidFill>
                  <a:schemeClr val="bg1"/>
                </a:solidFill>
              </a:rPr>
              <a:t>present-day New Mexico, where Santa Fe was founded in late 1609 or early 1610 </a:t>
            </a:r>
          </a:p>
          <a:p>
            <a:pPr>
              <a:lnSpc>
                <a:spcPct val="88000"/>
              </a:lnSpc>
              <a:spcBef>
                <a:spcPct val="12000"/>
              </a:spcBef>
              <a:spcAft>
                <a:spcPct val="12000"/>
              </a:spcAft>
              <a:buFont typeface="Arial" charset="0"/>
              <a:buChar char="-"/>
            </a:pPr>
            <a:r>
              <a:rPr lang="en-US" altLang="en-US" dirty="0">
                <a:solidFill>
                  <a:schemeClr val="bg1"/>
                </a:solidFill>
              </a:rPr>
              <a:t>Arizona in the late 1600s </a:t>
            </a:r>
          </a:p>
          <a:p>
            <a:pPr>
              <a:lnSpc>
                <a:spcPct val="88000"/>
              </a:lnSpc>
              <a:spcBef>
                <a:spcPct val="12000"/>
              </a:spcBef>
              <a:spcAft>
                <a:spcPct val="12000"/>
              </a:spcAft>
              <a:buFont typeface="Arial" charset="0"/>
              <a:buChar char="-"/>
            </a:pPr>
            <a:r>
              <a:rPr lang="en-US" altLang="en-US" dirty="0">
                <a:solidFill>
                  <a:schemeClr val="bg1"/>
                </a:solidFill>
              </a:rPr>
              <a:t>the region that is now Texas in the early </a:t>
            </a:r>
            <a:br>
              <a:rPr lang="en-US" altLang="en-US" dirty="0">
                <a:solidFill>
                  <a:schemeClr val="bg1"/>
                </a:solidFill>
              </a:rPr>
            </a:br>
            <a:r>
              <a:rPr lang="en-US" altLang="en-US" dirty="0">
                <a:solidFill>
                  <a:schemeClr val="bg1"/>
                </a:solidFill>
              </a:rPr>
              <a:t>1700s, establishing San Antonio and other military posts </a:t>
            </a:r>
          </a:p>
          <a:p>
            <a:pPr>
              <a:lnSpc>
                <a:spcPct val="88000"/>
              </a:lnSpc>
              <a:spcBef>
                <a:spcPct val="12000"/>
              </a:spcBef>
              <a:spcAft>
                <a:spcPct val="12000"/>
              </a:spcAft>
              <a:buFont typeface="Arial" charset="0"/>
              <a:buChar char="-"/>
            </a:pPr>
            <a:r>
              <a:rPr lang="en-US" altLang="en-US" dirty="0">
                <a:solidFill>
                  <a:schemeClr val="bg1"/>
                </a:solidFill>
              </a:rPr>
              <a:t>California</a:t>
            </a:r>
          </a:p>
        </p:txBody>
      </p:sp>
      <p:sp>
        <p:nvSpPr>
          <p:cNvPr id="406550" name="Text Box 22"/>
          <p:cNvSpPr txBox="1">
            <a:spLocks noChangeArrowheads="1"/>
          </p:cNvSpPr>
          <p:nvPr/>
        </p:nvSpPr>
        <p:spPr bwMode="auto">
          <a:xfrm>
            <a:off x="1744663" y="2471738"/>
            <a:ext cx="7170737" cy="122078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88000"/>
              </a:lnSpc>
              <a:spcBef>
                <a:spcPct val="18000"/>
              </a:spcBef>
              <a:spcAft>
                <a:spcPct val="18000"/>
              </a:spcAft>
              <a:buFontTx/>
              <a:buChar char="•"/>
            </a:pPr>
            <a:r>
              <a:rPr lang="en-US" altLang="en-US" sz="2800" dirty="0">
                <a:solidFill>
                  <a:srgbClr val="FF0000"/>
                </a:solidFill>
              </a:rPr>
              <a:t>To keep control and protect its claims, Spain sent soldiers, missionaries, and settlers north </a:t>
            </a:r>
            <a:r>
              <a:rPr lang="en-US" altLang="en-US" sz="2800" dirty="0" smtClean="0">
                <a:solidFill>
                  <a:srgbClr val="FF0000"/>
                </a:solidFill>
              </a:rPr>
              <a:t>into </a:t>
            </a:r>
            <a:r>
              <a:rPr lang="en-US" altLang="en-US" sz="2800" dirty="0">
                <a:solidFill>
                  <a:srgbClr val="FF0000"/>
                </a:solidFill>
              </a:rPr>
              <a:t>this </a:t>
            </a:r>
            <a:r>
              <a:rPr lang="en-US" altLang="en-US" sz="2800" dirty="0" smtClean="0">
                <a:solidFill>
                  <a:srgbClr val="FF0000"/>
                </a:solidFill>
              </a:rPr>
              <a:t>region.</a:t>
            </a:r>
            <a:endParaRPr lang="en-US" altLang="en-US" sz="2800" dirty="0">
              <a:solidFill>
                <a:srgbClr val="FF0000"/>
              </a:solidFill>
            </a:endParaRPr>
          </a:p>
        </p:txBody>
      </p:sp>
    </p:spTree>
    <p:extLst>
      <p:ext uri="{BB962C8B-B14F-4D97-AF65-F5344CB8AC3E}">
        <p14:creationId xmlns:p14="http://schemas.microsoft.com/office/powerpoint/2010/main" val="3543005804"/>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06544"/>
                                        </p:tgtEl>
                                        <p:attrNameLst>
                                          <p:attrName>style.visibility</p:attrName>
                                        </p:attrNameLst>
                                      </p:cBhvr>
                                      <p:to>
                                        <p:strVal val="visible"/>
                                      </p:to>
                                    </p:set>
                                    <p:animEffect transition="in" filter="checkerboard(across)">
                                      <p:cBhvr>
                                        <p:cTn id="7" dur="500"/>
                                        <p:tgtEl>
                                          <p:spTgt spid="40654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6542"/>
                                        </p:tgtEl>
                                        <p:attrNameLst>
                                          <p:attrName>style.visibility</p:attrName>
                                        </p:attrNameLst>
                                      </p:cBhvr>
                                      <p:to>
                                        <p:strVal val="visible"/>
                                      </p:to>
                                    </p:set>
                                    <p:animEffect transition="in" filter="wipe(left)">
                                      <p:cBhvr>
                                        <p:cTn id="11" dur="500"/>
                                        <p:tgtEl>
                                          <p:spTgt spid="4065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6550">
                                            <p:txEl>
                                              <p:pRg st="0" end="0"/>
                                            </p:txEl>
                                          </p:spTgt>
                                        </p:tgtEl>
                                        <p:attrNameLst>
                                          <p:attrName>style.visibility</p:attrName>
                                        </p:attrNameLst>
                                      </p:cBhvr>
                                      <p:to>
                                        <p:strVal val="visible"/>
                                      </p:to>
                                    </p:set>
                                    <p:animEffect transition="in" filter="wipe(left)">
                                      <p:cBhvr>
                                        <p:cTn id="16" dur="500"/>
                                        <p:tgtEl>
                                          <p:spTgt spid="40655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406546">
                                            <p:txEl>
                                              <p:pRg st="0" end="0"/>
                                            </p:txEl>
                                          </p:spTgt>
                                        </p:tgtEl>
                                        <p:attrNameLst>
                                          <p:attrName>style.visibility</p:attrName>
                                        </p:attrNameLst>
                                      </p:cBhvr>
                                      <p:to>
                                        <p:strVal val="visible"/>
                                      </p:to>
                                    </p:set>
                                    <p:animEffect transition="in" filter="box(out)">
                                      <p:cBhvr>
                                        <p:cTn id="21" dur="500"/>
                                        <p:tgtEl>
                                          <p:spTgt spid="406546">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32" fill="hold" grpId="0" nodeType="clickEffect">
                                  <p:stCondLst>
                                    <p:cond delay="0"/>
                                  </p:stCondLst>
                                  <p:childTnLst>
                                    <p:set>
                                      <p:cBhvr>
                                        <p:cTn id="25" dur="1" fill="hold">
                                          <p:stCondLst>
                                            <p:cond delay="0"/>
                                          </p:stCondLst>
                                        </p:cTn>
                                        <p:tgtEl>
                                          <p:spTgt spid="406546">
                                            <p:txEl>
                                              <p:pRg st="1" end="1"/>
                                            </p:txEl>
                                          </p:spTgt>
                                        </p:tgtEl>
                                        <p:attrNameLst>
                                          <p:attrName>style.visibility</p:attrName>
                                        </p:attrNameLst>
                                      </p:cBhvr>
                                      <p:to>
                                        <p:strVal val="visible"/>
                                      </p:to>
                                    </p:set>
                                    <p:animEffect transition="in" filter="box(out)">
                                      <p:cBhvr>
                                        <p:cTn id="26" dur="500"/>
                                        <p:tgtEl>
                                          <p:spTgt spid="40654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406546">
                                            <p:txEl>
                                              <p:pRg st="2" end="2"/>
                                            </p:txEl>
                                          </p:spTgt>
                                        </p:tgtEl>
                                        <p:attrNameLst>
                                          <p:attrName>style.visibility</p:attrName>
                                        </p:attrNameLst>
                                      </p:cBhvr>
                                      <p:to>
                                        <p:strVal val="visible"/>
                                      </p:to>
                                    </p:set>
                                    <p:animEffect transition="in" filter="box(out)">
                                      <p:cBhvr>
                                        <p:cTn id="31" dur="500"/>
                                        <p:tgtEl>
                                          <p:spTgt spid="406546">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406546">
                                            <p:txEl>
                                              <p:pRg st="3" end="3"/>
                                            </p:txEl>
                                          </p:spTgt>
                                        </p:tgtEl>
                                        <p:attrNameLst>
                                          <p:attrName>style.visibility</p:attrName>
                                        </p:attrNameLst>
                                      </p:cBhvr>
                                      <p:to>
                                        <p:strVal val="visible"/>
                                      </p:to>
                                    </p:set>
                                    <p:animEffect transition="in" filter="box(out)">
                                      <p:cBhvr>
                                        <p:cTn id="36" dur="500"/>
                                        <p:tgtEl>
                                          <p:spTgt spid="4065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42" grpId="0" autoUpdateAnimBg="0"/>
      <p:bldP spid="406544" grpId="0" autoUpdateAnimBg="0"/>
      <p:bldP spid="406546" grpId="0" build="p" autoUpdateAnimBg="0"/>
      <p:bldP spid="406550"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806" name="Text Box 14"/>
          <p:cNvSpPr txBox="1">
            <a:spLocks noChangeArrowheads="1"/>
          </p:cNvSpPr>
          <p:nvPr/>
        </p:nvSpPr>
        <p:spPr bwMode="auto">
          <a:xfrm>
            <a:off x="1744663" y="1187450"/>
            <a:ext cx="7399337" cy="3151632"/>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In California Spanish priests built </a:t>
            </a:r>
            <a:r>
              <a:rPr lang="en-US" altLang="en-US" sz="2800" b="1" dirty="0">
                <a:solidFill>
                  <a:srgbClr val="FF0000"/>
                </a:solidFill>
              </a:rPr>
              <a:t>missions</a:t>
            </a:r>
            <a:r>
              <a:rPr lang="en-US" altLang="en-US" sz="2800" dirty="0">
                <a:solidFill>
                  <a:srgbClr val="FF0000"/>
                </a:solidFill>
              </a:rPr>
              <a:t> to convert people to Catholicism.  </a:t>
            </a:r>
          </a:p>
          <a:p>
            <a:pPr marL="0" indent="0">
              <a:lnSpc>
                <a:spcPct val="90000"/>
              </a:lnSpc>
              <a:spcBef>
                <a:spcPct val="20000"/>
              </a:spcBef>
              <a:spcAft>
                <a:spcPct val="20000"/>
              </a:spcAft>
            </a:pPr>
            <a:endParaRPr lang="en-US" altLang="en-US" sz="2800" dirty="0" smtClean="0">
              <a:solidFill>
                <a:srgbClr val="FF0000"/>
              </a:solidFill>
            </a:endParaRPr>
          </a:p>
          <a:p>
            <a:pPr>
              <a:lnSpc>
                <a:spcPct val="90000"/>
              </a:lnSpc>
              <a:spcBef>
                <a:spcPct val="20000"/>
              </a:spcBef>
              <a:spcAft>
                <a:spcPct val="20000"/>
              </a:spcAft>
              <a:buFontTx/>
              <a:buChar char="•"/>
            </a:pPr>
            <a:r>
              <a:rPr lang="en-US" altLang="en-US" sz="2800" dirty="0" smtClean="0">
                <a:solidFill>
                  <a:srgbClr val="00B0F0"/>
                </a:solidFill>
              </a:rPr>
              <a:t>Rivalries </a:t>
            </a:r>
            <a:r>
              <a:rPr lang="en-US" altLang="en-US" sz="2800" dirty="0">
                <a:solidFill>
                  <a:srgbClr val="00B0F0"/>
                </a:solidFill>
              </a:rPr>
              <a:t>in Europe between Great Britain </a:t>
            </a:r>
            <a:r>
              <a:rPr lang="en-US" altLang="en-US" sz="2800" dirty="0" smtClean="0">
                <a:solidFill>
                  <a:srgbClr val="00B0F0"/>
                </a:solidFill>
              </a:rPr>
              <a:t>and France and </a:t>
            </a:r>
            <a:r>
              <a:rPr lang="en-US" altLang="en-US" sz="2800" dirty="0">
                <a:solidFill>
                  <a:srgbClr val="00B0F0"/>
                </a:solidFill>
              </a:rPr>
              <a:t>Spain often resulted in fighting between the British and Spanish colonies in America</a:t>
            </a:r>
            <a:r>
              <a:rPr lang="en-US" altLang="en-US" sz="2800" dirty="0">
                <a:solidFill>
                  <a:srgbClr val="FF0000"/>
                </a:solidFill>
              </a:rPr>
              <a:t>. </a:t>
            </a:r>
            <a:endParaRPr lang="en-US" altLang="en-US" sz="1600" b="1" dirty="0">
              <a:solidFill>
                <a:srgbClr val="FF0000"/>
              </a:solidFill>
            </a:endParaRPr>
          </a:p>
        </p:txBody>
      </p:sp>
      <p:sp>
        <p:nvSpPr>
          <p:cNvPr id="135177"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Spain </a:t>
            </a:r>
            <a:r>
              <a:rPr lang="en-US" altLang="en-US" b="1">
                <a:solidFill>
                  <a:srgbClr val="F2CB68"/>
                </a:solidFill>
              </a:rPr>
              <a:t>(cont.)</a:t>
            </a:r>
            <a:r>
              <a:rPr lang="en-US" altLang="en-US" sz="3200" b="1">
                <a:solidFill>
                  <a:srgbClr val="F2CB68"/>
                </a:solidFill>
              </a:rPr>
              <a:t> </a:t>
            </a:r>
          </a:p>
        </p:txBody>
      </p:sp>
      <p:sp>
        <p:nvSpPr>
          <p:cNvPr id="417813" name="Text Box 21"/>
          <p:cNvSpPr txBox="1">
            <a:spLocks noChangeArrowheads="1"/>
          </p:cNvSpPr>
          <p:nvPr/>
        </p:nvSpPr>
        <p:spPr bwMode="auto">
          <a:xfrm>
            <a:off x="1272042" y="4223503"/>
            <a:ext cx="7413171" cy="1643527"/>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Wars between the British and French in Europe also greatly affected their lands in the Americas</a:t>
            </a:r>
            <a:r>
              <a:rPr lang="en-US" altLang="en-US" sz="2800" dirty="0" smtClean="0">
                <a:solidFill>
                  <a:srgbClr val="FF0000"/>
                </a:solidFill>
              </a:rPr>
              <a:t>. France was England/Britain’s chief rival in the world</a:t>
            </a:r>
            <a:endParaRPr lang="en-US" altLang="en-US" sz="2800" dirty="0">
              <a:solidFill>
                <a:srgbClr val="FF0000"/>
              </a:solidFill>
            </a:endParaRPr>
          </a:p>
        </p:txBody>
      </p:sp>
    </p:spTree>
    <p:extLst>
      <p:ext uri="{BB962C8B-B14F-4D97-AF65-F5344CB8AC3E}">
        <p14:creationId xmlns:p14="http://schemas.microsoft.com/office/powerpoint/2010/main" val="230939372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7806"/>
                                        </p:tgtEl>
                                        <p:attrNameLst>
                                          <p:attrName>style.visibility</p:attrName>
                                        </p:attrNameLst>
                                      </p:cBhvr>
                                      <p:to>
                                        <p:strVal val="visible"/>
                                      </p:to>
                                    </p:set>
                                    <p:animEffect transition="in" filter="wipe(left)">
                                      <p:cBhvr>
                                        <p:cTn id="7" dur="500"/>
                                        <p:tgtEl>
                                          <p:spTgt spid="417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7813">
                                            <p:txEl>
                                              <p:pRg st="0" end="0"/>
                                            </p:txEl>
                                          </p:spTgt>
                                        </p:tgtEl>
                                        <p:attrNameLst>
                                          <p:attrName>style.visibility</p:attrName>
                                        </p:attrNameLst>
                                      </p:cBhvr>
                                      <p:to>
                                        <p:strVal val="visible"/>
                                      </p:to>
                                    </p:set>
                                    <p:animEffect transition="in" filter="wipe(left)">
                                      <p:cBhvr>
                                        <p:cTn id="12" dur="500"/>
                                        <p:tgtEl>
                                          <p:spTgt spid="4178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6" grpId="0" autoUpdateAnimBg="0"/>
      <p:bldP spid="417813"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66" name="Text Box 14"/>
          <p:cNvSpPr txBox="1">
            <a:spLocks noChangeArrowheads="1"/>
          </p:cNvSpPr>
          <p:nvPr/>
        </p:nvSpPr>
        <p:spPr bwMode="auto">
          <a:xfrm>
            <a:off x="1744663" y="1187450"/>
            <a:ext cx="7399337" cy="860425"/>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rgbClr val="FF0000"/>
                </a:solidFill>
              </a:rPr>
              <a:t>In California Spanish priests built </a:t>
            </a:r>
            <a:r>
              <a:rPr lang="en-US" altLang="en-US" sz="2800" b="1" dirty="0">
                <a:solidFill>
                  <a:srgbClr val="FF0000"/>
                </a:solidFill>
              </a:rPr>
              <a:t>missions</a:t>
            </a:r>
            <a:r>
              <a:rPr lang="en-US" altLang="en-US" sz="2800" dirty="0">
                <a:solidFill>
                  <a:srgbClr val="FF0000"/>
                </a:solidFill>
              </a:rPr>
              <a:t> to convert people to Catholicism.  </a:t>
            </a:r>
          </a:p>
        </p:txBody>
      </p:sp>
      <p:sp>
        <p:nvSpPr>
          <p:cNvPr id="407567" name="Text Box 15"/>
          <p:cNvSpPr txBox="1">
            <a:spLocks noChangeArrowheads="1"/>
          </p:cNvSpPr>
          <p:nvPr/>
        </p:nvSpPr>
        <p:spPr bwMode="auto">
          <a:xfrm>
            <a:off x="1744663" y="2133600"/>
            <a:ext cx="7170737" cy="2184400"/>
          </a:xfrm>
          <a:prstGeom prst="rect">
            <a:avLst/>
          </a:prstGeom>
          <a:noFill/>
          <a:ln>
            <a:noFill/>
          </a:ln>
          <a:effectLst/>
          <a:extLst>
            <a:ext uri="{909E8E84-426E-40DD-AFC4-6F175D3DCCD1}">
              <a14:hiddenFill xmlns:a14="http://schemas.microsoft.com/office/drawing/2010/main">
                <a:solidFill>
                  <a:srgbClr val="000080">
                    <a:alpha val="50195"/>
                  </a:srgbClr>
                </a:solidFill>
              </a14:hiddenFill>
            </a:ext>
            <a:ext uri="{91240B29-F687-4F45-9708-019B960494DF}">
              <a14:hiddenLine xmlns:a14="http://schemas.microsoft.com/office/drawing/2010/main" w="19050">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45720">
            <a:spAutoFit/>
          </a:bodyPr>
          <a:lstStyle>
            <a:lvl1pPr marL="344488" indent="-344488">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buFontTx/>
              <a:buChar char="•"/>
            </a:pPr>
            <a:r>
              <a:rPr lang="en-US" altLang="en-US" sz="2800" dirty="0">
                <a:solidFill>
                  <a:schemeClr val="bg1"/>
                </a:solidFill>
              </a:rPr>
              <a:t>In 1769 </a:t>
            </a:r>
            <a:r>
              <a:rPr lang="en-US" altLang="en-US" sz="2800" dirty="0" err="1">
                <a:solidFill>
                  <a:schemeClr val="bg1"/>
                </a:solidFill>
              </a:rPr>
              <a:t>Junípero</a:t>
            </a:r>
            <a:r>
              <a:rPr lang="en-US" altLang="en-US" sz="2800" dirty="0">
                <a:solidFill>
                  <a:schemeClr val="bg1"/>
                </a:solidFill>
              </a:rPr>
              <a:t> Serra founded a mission at San Diego. </a:t>
            </a:r>
          </a:p>
          <a:p>
            <a:pPr>
              <a:lnSpc>
                <a:spcPct val="90000"/>
              </a:lnSpc>
              <a:spcBef>
                <a:spcPct val="20000"/>
              </a:spcBef>
              <a:spcAft>
                <a:spcPct val="20000"/>
              </a:spcAft>
              <a:buFontTx/>
              <a:buChar char="•"/>
            </a:pPr>
            <a:r>
              <a:rPr lang="en-US" altLang="en-US" sz="2800" dirty="0">
                <a:solidFill>
                  <a:schemeClr val="bg1"/>
                </a:solidFill>
              </a:rPr>
              <a:t>Many more missions that eventually became large cities were established along El Camino Real.</a:t>
            </a:r>
          </a:p>
        </p:txBody>
      </p:sp>
      <p:sp>
        <p:nvSpPr>
          <p:cNvPr id="134155" name="Text Box 16"/>
          <p:cNvSpPr txBox="1">
            <a:spLocks noChangeArrowheads="1"/>
          </p:cNvSpPr>
          <p:nvPr/>
        </p:nvSpPr>
        <p:spPr bwMode="black">
          <a:xfrm>
            <a:off x="1743075" y="639763"/>
            <a:ext cx="49037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nSpc>
                <a:spcPct val="90000"/>
              </a:lnSpc>
              <a:spcBef>
                <a:spcPct val="20000"/>
              </a:spcBef>
              <a:spcAft>
                <a:spcPct val="20000"/>
              </a:spcAft>
            </a:pPr>
            <a:r>
              <a:rPr lang="en-US" altLang="en-US" sz="3200" b="1">
                <a:solidFill>
                  <a:srgbClr val="F2CB68"/>
                </a:solidFill>
              </a:rPr>
              <a:t>New Spain </a:t>
            </a:r>
            <a:r>
              <a:rPr lang="en-US" altLang="en-US" b="1">
                <a:solidFill>
                  <a:srgbClr val="F2CB68"/>
                </a:solidFill>
              </a:rPr>
              <a:t>(cont.)</a:t>
            </a:r>
            <a:r>
              <a:rPr lang="en-US" altLang="en-US" sz="3200" b="1">
                <a:solidFill>
                  <a:srgbClr val="F2CB68"/>
                </a:solidFill>
              </a:rPr>
              <a:t> </a:t>
            </a:r>
          </a:p>
        </p:txBody>
      </p:sp>
    </p:spTree>
    <p:extLst>
      <p:ext uri="{BB962C8B-B14F-4D97-AF65-F5344CB8AC3E}">
        <p14:creationId xmlns:p14="http://schemas.microsoft.com/office/powerpoint/2010/main" val="2034765173"/>
      </p:ext>
    </p:extLst>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7566"/>
                                        </p:tgtEl>
                                        <p:attrNameLst>
                                          <p:attrName>style.visibility</p:attrName>
                                        </p:attrNameLst>
                                      </p:cBhvr>
                                      <p:to>
                                        <p:strVal val="visible"/>
                                      </p:to>
                                    </p:set>
                                    <p:animEffect transition="in" filter="wipe(left)">
                                      <p:cBhvr>
                                        <p:cTn id="7" dur="500"/>
                                        <p:tgtEl>
                                          <p:spTgt spid="4075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7567">
                                            <p:txEl>
                                              <p:pRg st="0" end="0"/>
                                            </p:txEl>
                                          </p:spTgt>
                                        </p:tgtEl>
                                        <p:attrNameLst>
                                          <p:attrName>style.visibility</p:attrName>
                                        </p:attrNameLst>
                                      </p:cBhvr>
                                      <p:to>
                                        <p:strVal val="visible"/>
                                      </p:to>
                                    </p:set>
                                    <p:animEffect transition="in" filter="wipe(left)">
                                      <p:cBhvr>
                                        <p:cTn id="12" dur="500"/>
                                        <p:tgtEl>
                                          <p:spTgt spid="4075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7567">
                                            <p:txEl>
                                              <p:pRg st="1" end="1"/>
                                            </p:txEl>
                                          </p:spTgt>
                                        </p:tgtEl>
                                        <p:attrNameLst>
                                          <p:attrName>style.visibility</p:attrName>
                                        </p:attrNameLst>
                                      </p:cBhvr>
                                      <p:to>
                                        <p:strVal val="visible"/>
                                      </p:to>
                                    </p:set>
                                    <p:animEffect transition="in" filter="wipe(left)">
                                      <p:cBhvr>
                                        <p:cTn id="17" dur="500"/>
                                        <p:tgtEl>
                                          <p:spTgt spid="4075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66" grpId="0" autoUpdateAnimBg="0"/>
      <p:bldP spid="40756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525963"/>
          </a:xfrm>
        </p:spPr>
        <p:txBody>
          <a:bodyPr>
            <a:normAutofit lnSpcReduction="10000"/>
          </a:bodyPr>
          <a:lstStyle/>
          <a:p>
            <a:r>
              <a:rPr lang="en-US" dirty="0" smtClean="0"/>
              <a:t>How did the defeat of the Spanish Armada relate to English settlement in America? Hint.. Explain how Spain acquired the Spanish Armada. Then explain why Spain wanted to fight the English. Then explain what happened during the battle between the English and the Spanish Armada. Then explain how the result enabled the English to settle in North America. Finally conclude by detailing the first English settlements. 2-3 paragraphs.</a:t>
            </a:r>
            <a:endParaRPr lang="en-US" dirty="0"/>
          </a:p>
        </p:txBody>
      </p:sp>
    </p:spTree>
    <p:extLst>
      <p:ext uri="{BB962C8B-B14F-4D97-AF65-F5344CB8AC3E}">
        <p14:creationId xmlns:p14="http://schemas.microsoft.com/office/powerpoint/2010/main" val="410651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48246396"/>
              </p:ext>
            </p:extLst>
          </p:nvPr>
        </p:nvGraphicFramePr>
        <p:xfrm>
          <a:off x="609600" y="1752600"/>
          <a:ext cx="7924800" cy="4676927"/>
        </p:xfrm>
        <a:graphic>
          <a:graphicData uri="http://schemas.openxmlformats.org/drawingml/2006/table">
            <a:tbl>
              <a:tblPr firstRow="1" bandRow="1">
                <a:tableStyleId>{5C22544A-7EE6-4342-B048-85BDC9FD1C3A}</a:tableStyleId>
              </a:tblPr>
              <a:tblGrid>
                <a:gridCol w="1981200"/>
                <a:gridCol w="1981200"/>
                <a:gridCol w="1981200"/>
                <a:gridCol w="1981200"/>
              </a:tblGrid>
              <a:tr h="441960">
                <a:tc>
                  <a:txBody>
                    <a:bodyPr/>
                    <a:lstStyle/>
                    <a:p>
                      <a:r>
                        <a:rPr lang="en-US" dirty="0" smtClean="0"/>
                        <a:t>3 pts</a:t>
                      </a:r>
                      <a:endParaRPr lang="en-US" dirty="0"/>
                    </a:p>
                  </a:txBody>
                  <a:tcPr/>
                </a:tc>
                <a:tc>
                  <a:txBody>
                    <a:bodyPr/>
                    <a:lstStyle/>
                    <a:p>
                      <a:r>
                        <a:rPr lang="en-US" dirty="0" smtClean="0"/>
                        <a:t>2 pts</a:t>
                      </a:r>
                      <a:endParaRPr lang="en-US" dirty="0"/>
                    </a:p>
                  </a:txBody>
                  <a:tcPr/>
                </a:tc>
                <a:tc>
                  <a:txBody>
                    <a:bodyPr/>
                    <a:lstStyle/>
                    <a:p>
                      <a:r>
                        <a:rPr lang="en-US" dirty="0" smtClean="0"/>
                        <a:t>1 </a:t>
                      </a:r>
                      <a:r>
                        <a:rPr lang="en-US" dirty="0" err="1" smtClean="0"/>
                        <a:t>pt</a:t>
                      </a:r>
                      <a:endParaRPr lang="en-US" dirty="0"/>
                    </a:p>
                  </a:txBody>
                  <a:tcPr/>
                </a:tc>
                <a:tc>
                  <a:txBody>
                    <a:bodyPr/>
                    <a:lstStyle/>
                    <a:p>
                      <a:r>
                        <a:rPr lang="en-US" dirty="0" smtClean="0"/>
                        <a:t>0 pts</a:t>
                      </a:r>
                      <a:endParaRPr lang="en-US" dirty="0"/>
                    </a:p>
                  </a:txBody>
                  <a:tcPr/>
                </a:tc>
              </a:tr>
              <a:tr h="1583207">
                <a:tc>
                  <a:txBody>
                    <a:bodyPr/>
                    <a:lstStyle/>
                    <a:p>
                      <a:r>
                        <a:rPr lang="en-US" dirty="0" smtClean="0"/>
                        <a:t>At least three correct similarities and supporting</a:t>
                      </a:r>
                      <a:r>
                        <a:rPr lang="en-US" baseline="0" dirty="0" smtClean="0"/>
                        <a:t> details</a:t>
                      </a:r>
                      <a:r>
                        <a:rPr lang="en-US" dirty="0" smtClean="0"/>
                        <a:t> </a:t>
                      </a:r>
                      <a:endParaRPr lang="en-US" dirty="0"/>
                    </a:p>
                  </a:txBody>
                  <a:tcPr/>
                </a:tc>
                <a:tc>
                  <a:txBody>
                    <a:bodyPr/>
                    <a:lstStyle/>
                    <a:p>
                      <a:r>
                        <a:rPr lang="en-US" dirty="0" smtClean="0"/>
                        <a:t>At least 2 correct</a:t>
                      </a:r>
                      <a:r>
                        <a:rPr lang="en-US" baseline="0" dirty="0" smtClean="0"/>
                        <a:t> similarities and supporting details</a:t>
                      </a:r>
                      <a:endParaRPr lang="en-US" dirty="0"/>
                    </a:p>
                  </a:txBody>
                  <a:tcPr/>
                </a:tc>
                <a:tc>
                  <a:txBody>
                    <a:bodyPr/>
                    <a:lstStyle/>
                    <a:p>
                      <a:r>
                        <a:rPr lang="en-US" dirty="0" smtClean="0"/>
                        <a:t>1 correct similarity and a</a:t>
                      </a:r>
                      <a:r>
                        <a:rPr lang="en-US" baseline="0" dirty="0" smtClean="0"/>
                        <a:t> supporting detail</a:t>
                      </a:r>
                      <a:endParaRPr lang="en-US" dirty="0"/>
                    </a:p>
                  </a:txBody>
                  <a:tcPr/>
                </a:tc>
                <a:tc>
                  <a:txBody>
                    <a:bodyPr/>
                    <a:lstStyle/>
                    <a:p>
                      <a:r>
                        <a:rPr lang="en-US" dirty="0" smtClean="0"/>
                        <a:t>0 similarities</a:t>
                      </a:r>
                      <a:r>
                        <a:rPr lang="en-US" baseline="0" dirty="0" smtClean="0"/>
                        <a:t> or lack of supporting detail</a:t>
                      </a:r>
                      <a:endParaRPr lang="en-US" dirty="0"/>
                    </a:p>
                  </a:txBody>
                  <a:tcPr/>
                </a:tc>
              </a:tr>
              <a:tr h="493906">
                <a:tc>
                  <a:txBody>
                    <a:bodyPr/>
                    <a:lstStyle/>
                    <a:p>
                      <a:r>
                        <a:rPr lang="en-US" dirty="0" smtClean="0"/>
                        <a:t>At</a:t>
                      </a:r>
                      <a:r>
                        <a:rPr lang="en-US" baseline="0" dirty="0" smtClean="0"/>
                        <a:t> least 3 accurate differences and supporting detail</a:t>
                      </a:r>
                      <a:endParaRPr lang="en-US" dirty="0"/>
                    </a:p>
                  </a:txBody>
                  <a:tcPr/>
                </a:tc>
                <a:tc>
                  <a:txBody>
                    <a:bodyPr/>
                    <a:lstStyle/>
                    <a:p>
                      <a:r>
                        <a:rPr lang="en-US" dirty="0" smtClean="0"/>
                        <a:t>2 correct differences</a:t>
                      </a:r>
                      <a:r>
                        <a:rPr lang="en-US" baseline="0" dirty="0" smtClean="0"/>
                        <a:t> and supporting detail</a:t>
                      </a:r>
                      <a:endParaRPr lang="en-US" dirty="0"/>
                    </a:p>
                  </a:txBody>
                  <a:tcPr/>
                </a:tc>
                <a:tc>
                  <a:txBody>
                    <a:bodyPr/>
                    <a:lstStyle/>
                    <a:p>
                      <a:r>
                        <a:rPr lang="en-US" dirty="0" smtClean="0"/>
                        <a:t>1 correct</a:t>
                      </a:r>
                      <a:r>
                        <a:rPr lang="en-US" baseline="0" dirty="0" smtClean="0"/>
                        <a:t> difference and supporting detail</a:t>
                      </a:r>
                      <a:endParaRPr lang="en-US" dirty="0"/>
                    </a:p>
                  </a:txBody>
                  <a:tcPr/>
                </a:tc>
                <a:tc>
                  <a:txBody>
                    <a:bodyPr/>
                    <a:lstStyle/>
                    <a:p>
                      <a:r>
                        <a:rPr lang="en-US" dirty="0" smtClean="0"/>
                        <a:t>0 differences or lack of supporting detail</a:t>
                      </a:r>
                      <a:endParaRPr lang="en-US" dirty="0"/>
                    </a:p>
                  </a:txBody>
                  <a:tcPr/>
                </a:tc>
              </a:tr>
              <a:tr h="493906">
                <a:tc>
                  <a:txBody>
                    <a:bodyPr/>
                    <a:lstStyle/>
                    <a:p>
                      <a:r>
                        <a:rPr lang="en-US" dirty="0" smtClean="0"/>
                        <a:t>Not copied</a:t>
                      </a:r>
                      <a:r>
                        <a:rPr lang="en-US" baseline="0" dirty="0" smtClean="0"/>
                        <a:t> directly. Easy to read. Contains a main idea. Uses punctuation correctly</a:t>
                      </a:r>
                      <a:endParaRPr lang="en-US" dirty="0"/>
                    </a:p>
                  </a:txBody>
                  <a:tcPr/>
                </a:tc>
                <a:tc>
                  <a:txBody>
                    <a:bodyPr/>
                    <a:lstStyle/>
                    <a:p>
                      <a:r>
                        <a:rPr lang="en-US" dirty="0" smtClean="0"/>
                        <a:t>Not copied</a:t>
                      </a:r>
                      <a:r>
                        <a:rPr lang="en-US" baseline="0" dirty="0" smtClean="0"/>
                        <a:t> directly. Contains a main idea</a:t>
                      </a:r>
                      <a:endParaRPr lang="en-US" dirty="0"/>
                    </a:p>
                  </a:txBody>
                  <a:tcPr/>
                </a:tc>
                <a:tc>
                  <a:txBody>
                    <a:bodyPr/>
                    <a:lstStyle/>
                    <a:p>
                      <a:r>
                        <a:rPr lang="en-US" dirty="0" smtClean="0"/>
                        <a:t>Not copied directly.</a:t>
                      </a:r>
                      <a:endParaRPr lang="en-US" dirty="0"/>
                    </a:p>
                  </a:txBody>
                  <a:tcPr/>
                </a:tc>
                <a:tc>
                  <a:txBody>
                    <a:bodyPr/>
                    <a:lstStyle/>
                    <a:p>
                      <a:r>
                        <a:rPr lang="en-US" dirty="0" err="1" smtClean="0"/>
                        <a:t>Plaigerized</a:t>
                      </a:r>
                      <a:endParaRPr lang="en-US" dirty="0"/>
                    </a:p>
                  </a:txBody>
                  <a:tcPr/>
                </a:tc>
              </a:tr>
            </a:tbl>
          </a:graphicData>
        </a:graphic>
      </p:graphicFrame>
      <p:sp>
        <p:nvSpPr>
          <p:cNvPr id="5" name="TextBox 4"/>
          <p:cNvSpPr txBox="1"/>
          <p:nvPr/>
        </p:nvSpPr>
        <p:spPr>
          <a:xfrm>
            <a:off x="3962400" y="788466"/>
            <a:ext cx="1075936" cy="461665"/>
          </a:xfrm>
          <a:prstGeom prst="rect">
            <a:avLst/>
          </a:prstGeom>
          <a:noFill/>
        </p:spPr>
        <p:txBody>
          <a:bodyPr wrap="none" rtlCol="0">
            <a:spAutoFit/>
          </a:bodyPr>
          <a:lstStyle/>
          <a:p>
            <a:r>
              <a:rPr lang="en-US" dirty="0" smtClean="0"/>
              <a:t>Rubric</a:t>
            </a:r>
            <a:endParaRPr lang="en-US" dirty="0"/>
          </a:p>
        </p:txBody>
      </p:sp>
    </p:spTree>
    <p:extLst>
      <p:ext uri="{BB962C8B-B14F-4D97-AF65-F5344CB8AC3E}">
        <p14:creationId xmlns:p14="http://schemas.microsoft.com/office/powerpoint/2010/main" val="3280936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229600" cy="5867400"/>
          </a:xfrm>
        </p:spPr>
        <p:txBody>
          <a:bodyPr>
            <a:normAutofit fontScale="85000" lnSpcReduction="20000"/>
          </a:bodyPr>
          <a:lstStyle/>
          <a:p>
            <a:pPr marL="0" indent="0">
              <a:buNone/>
            </a:pPr>
            <a:r>
              <a:rPr lang="en-US" dirty="0" smtClean="0"/>
              <a:t> 	</a:t>
            </a:r>
            <a:r>
              <a:rPr lang="en-US" b="1" dirty="0" smtClean="0"/>
              <a:t>The English settlers in the new world faced many hardships. </a:t>
            </a:r>
            <a:r>
              <a:rPr lang="en-US" dirty="0" smtClean="0"/>
              <a:t>Some of the problems they faced were universal. </a:t>
            </a:r>
            <a:r>
              <a:rPr lang="en-US" dirty="0" smtClean="0">
                <a:solidFill>
                  <a:srgbClr val="FF0000"/>
                </a:solidFill>
              </a:rPr>
              <a:t>Colonists in Virginia and in Massachusetts faced problems with natives. </a:t>
            </a:r>
            <a:r>
              <a:rPr lang="en-US" dirty="0" smtClean="0">
                <a:solidFill>
                  <a:schemeClr val="bg2">
                    <a:lumMod val="75000"/>
                    <a:lumOff val="25000"/>
                  </a:schemeClr>
                </a:solidFill>
              </a:rPr>
              <a:t>In Virginia the Natives only began to help the colonists after John Rolfe married Pocahontas and in Massachusetts the colonists fought King Phillips War. </a:t>
            </a:r>
            <a:r>
              <a:rPr lang="en-US" dirty="0" smtClean="0">
                <a:solidFill>
                  <a:srgbClr val="FF0000"/>
                </a:solidFill>
              </a:rPr>
              <a:t>Food was hard to come by in both colonies. </a:t>
            </a:r>
            <a:r>
              <a:rPr lang="en-US" dirty="0" smtClean="0">
                <a:solidFill>
                  <a:srgbClr val="C00000"/>
                </a:solidFill>
              </a:rPr>
              <a:t>In Jamestown the winter of 1609 and 1610 was called the starving time. In Massachusetts most of the colonists didn’t know how to support themselves and only found food because of help from Squanto and Samoset. </a:t>
            </a:r>
            <a:r>
              <a:rPr lang="en-US" dirty="0" smtClean="0">
                <a:solidFill>
                  <a:srgbClr val="FF0000"/>
                </a:solidFill>
              </a:rPr>
              <a:t>In both colonies there were problems with governing the colonists. </a:t>
            </a:r>
            <a:r>
              <a:rPr lang="en-US" dirty="0" smtClean="0">
                <a:solidFill>
                  <a:srgbClr val="C00000"/>
                </a:solidFill>
              </a:rPr>
              <a:t>In Jamestown the colonists had to form the House of Burgesses in order to effectively govern the colonies. In Massachusetts only white males who owned property had any say in governing the colonies. </a:t>
            </a:r>
          </a:p>
          <a:p>
            <a:pPr marL="0" indent="0">
              <a:buNone/>
            </a:pPr>
            <a:r>
              <a:rPr lang="en-US" dirty="0">
                <a:solidFill>
                  <a:srgbClr val="C00000"/>
                </a:solidFill>
              </a:rPr>
              <a:t>	</a:t>
            </a:r>
          </a:p>
        </p:txBody>
      </p:sp>
    </p:spTree>
    <p:extLst>
      <p:ext uri="{BB962C8B-B14F-4D97-AF65-F5344CB8AC3E}">
        <p14:creationId xmlns:p14="http://schemas.microsoft.com/office/powerpoint/2010/main" val="51673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3736</Words>
  <Application>Microsoft Office PowerPoint</Application>
  <PresentationFormat>On-screen Show (4:3)</PresentationFormat>
  <Paragraphs>375</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PowerPoint Presentation</vt:lpstr>
      <vt:lpstr>PowerPoint Presentation</vt:lpstr>
      <vt:lpstr>PowerPoint Presentation</vt:lpstr>
      <vt:lpstr>PowerPoint Presentation</vt:lpstr>
      <vt:lpstr>Answer these questions in sentence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1-8</vt:lpstr>
      <vt:lpstr>Section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Willow Springs R-IV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cp:revision>
  <dcterms:created xsi:type="dcterms:W3CDTF">2016-09-20T15:00:39Z</dcterms:created>
  <dcterms:modified xsi:type="dcterms:W3CDTF">2016-09-20T15:14:41Z</dcterms:modified>
</cp:coreProperties>
</file>