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2" r:id="rId46"/>
    <p:sldId id="301" r:id="rId47"/>
    <p:sldId id="300"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2" r:id="rId66"/>
    <p:sldId id="321" r:id="rId67"/>
    <p:sldId id="32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23" autoAdjust="0"/>
    <p:restoredTop sz="94660"/>
  </p:normalViewPr>
  <p:slideViewPr>
    <p:cSldViewPr>
      <p:cViewPr>
        <p:scale>
          <a:sx n="80" d="100"/>
          <a:sy n="80" d="100"/>
        </p:scale>
        <p:origin x="-4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7-02-06T17:55:33.767"/>
    </inkml:context>
    <inkml:brush xml:id="br0">
      <inkml:brushProperty name="width" value="0.06667" units="cm"/>
      <inkml:brushProperty name="height" value="0.06667" units="cm"/>
      <inkml:brushProperty name="fitToCurve" value="1"/>
    </inkml:brush>
  </inkml:definitions>
  <inkml:trace contextRef="#ctx0" brushRef="#br0">33 0 512,'0'0'0,"0"0"0,-33 0 0</inkml:trace>
</inkml:ink>
</file>

<file path=ppt/ink/ink10.xml><?xml version="1.0" encoding="utf-8"?>
<inkml:ink xmlns:inkml="http://www.w3.org/2003/InkML">
  <inkml:definitions>
    <inkml:context xml:id="ctx0">
      <inkml:inkSource xml:id="inkSrc0">
        <inkml:traceFormat>
          <inkml:channel name="X" type="integer" max="2048" units="cm"/>
          <inkml:channel name="Y" type="integer" max="768" units="cm"/>
        </inkml:traceFormat>
        <inkml:channelProperties>
          <inkml:channelProperty channel="X" name="resolution" value="56.7313" units="1/cm"/>
          <inkml:channelProperty channel="Y" name="resolution" value="28.33948" units="1/cm"/>
        </inkml:channelProperties>
      </inkml:inkSource>
      <inkml:timestamp xml:id="ts0" timeString="2017-02-07T15:33:36.17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F392F385-ADE0-4073-B25E-E3FE9E64A2D4}" emma:medium="tactile" emma:mode="ink">
          <msink:context xmlns:msink="http://schemas.microsoft.com/ink/2010/main" type="writingRegion" rotatedBoundingBox="3661,5409 4897,5409 4897,6894 3661,6894"/>
        </emma:interpretation>
      </emma:emma>
    </inkml:annotationXML>
    <inkml:traceGroup>
      <inkml:annotationXML>
        <emma:emma xmlns:emma="http://www.w3.org/2003/04/emma" version="1.0">
          <emma:interpretation id="{A5056A88-A063-46EA-ACC9-BA15234AC735}" emma:medium="tactile" emma:mode="ink">
            <msink:context xmlns:msink="http://schemas.microsoft.com/ink/2010/main" type="paragraph" rotatedBoundingBox="3661,5409 4897,5409 4897,6894 3661,6894" alignmentLevel="1"/>
          </emma:interpretation>
        </emma:emma>
      </inkml:annotationXML>
      <inkml:traceGroup>
        <inkml:annotationXML>
          <emma:emma xmlns:emma="http://www.w3.org/2003/04/emma" version="1.0">
            <emma:interpretation id="{01727EB9-D1C5-4545-B132-250802780DA1}" emma:medium="tactile" emma:mode="ink">
              <msink:context xmlns:msink="http://schemas.microsoft.com/ink/2010/main" type="line" rotatedBoundingBox="3661,5409 4897,5409 4897,6894 3661,6894"/>
            </emma:interpretation>
          </emma:emma>
        </inkml:annotationXML>
        <inkml:traceGroup>
          <inkml:annotationXML>
            <emma:emma xmlns:emma="http://www.w3.org/2003/04/emma" version="1.0">
              <emma:interpretation id="{71267837-31D1-4533-AEBB-9000DE1D3934}" emma:medium="tactile" emma:mode="ink">
                <msink:context xmlns:msink="http://schemas.microsoft.com/ink/2010/main" type="inkWord" rotatedBoundingBox="3661,5409 4897,5409 4897,6894 3661,6894"/>
              </emma:interpretation>
              <emma:one-of disjunction-type="recognition" id="oneOf0">
                <emma:interpretation id="interp0" emma:lang="en-US" emma:confidence="0">
                  <emma:literal>in</emma:literal>
                </emma:interpretation>
                <emma:interpretation id="interp1" emma:lang="en-US" emma:confidence="0">
                  <emma:literal>is</emma:literal>
                </emma:interpretation>
                <emma:interpretation id="interp2" emma:lang="en-US" emma:confidence="0">
                  <emma:literal>it</emma:literal>
                </emma:interpretation>
                <emma:interpretation id="interp3" emma:lang="en-US" emma:confidence="0">
                  <emma:literal>I</emma:literal>
                </emma:interpretation>
                <emma:interpretation id="interp4" emma:lang="en-US" emma:confidence="0">
                  <emma:literal>i</emma:literal>
                </emma:interpretation>
              </emma:one-of>
            </emma:emma>
          </inkml:annotationXML>
          <inkml:trace contextRef="#ctx0" brushRef="#br0">429 0,'-66'99,"-33"66,66-33,-99 33,66-33,33-33,33 0,0-66</inkml:trace>
          <inkml:trace contextRef="#ctx0" brushRef="#br0" timeOffset="520.052">264-561</inkml:trace>
          <inkml:trace contextRef="#ctx0" brushRef="#br0" timeOffset="-592.0592">1221-363</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7-02-06T17:55:51.005"/>
    </inkml:context>
    <inkml:brush xml:id="br0">
      <inkml:brushProperty name="width" value="0.06667" units="cm"/>
      <inkml:brushProperty name="height" value="0.06667" units="cm"/>
      <inkml:brushProperty name="fitToCurve" value="1"/>
    </inkml:brush>
  </inkml:definitions>
  <inkml:trace contextRef="#ctx0" brushRef="#br0">29 0 512,'0'0'0,"0"0"0,0 0 0,-33 0 0,33 0 0,0 0 0,33 0 0,-33 0 0,0 0 0,0 0 0,0 0 0,0 0 0</inkml:trace>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7-02-06T17:55:52.67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B545E5BE-5890-44DA-8856-440D45682C29}" emma:medium="tactile" emma:mode="ink">
          <msink:context xmlns:msink="http://schemas.microsoft.com/ink/2010/main" type="inkDrawing" rotatedBoundingBox="4340,11378 4592,15333 4498,15339 4246,11384" semanticType="verticalRange" shapeName="Other">
            <msink:sourceLink direction="with" ref="{0B86CBEC-C7A6-4F2A-A413-0A9BEFF19B1E}"/>
          </msink:context>
        </emma:interpretation>
      </emma:emma>
    </inkml:annotationXML>
    <inkml:trace contextRef="#ctx0" brushRef="#br0">132 1946 512,'0'0'0,"0"0"0,0 0 0,-33-32 0,33 32 0,0 0 0,0-35 0,0 35 0,0-32 0,-33 0 0,33-2 0,0 0 0,0 2 0,0-34 0,0 34 0,0-2 0,0-31 0,0-2 0,0 35 0,0-35 0,0 1 0,-33 0 0,33 0 0,0 0 0,-33 1 0,33-2 0,0 2 0,0-1 0,33 0 0,-33 0 0,-33 0 0,33 1 0,0 31 0,0-32 0,0 0 0,0 0 0,0 32 0,0 2 0,0-34 0,0 33 0,0-1 0,0 3 0,0-2 0,0-1 0,0 34 0,0-33 0,0 33 0,0 0 0,0 0 0,0 0 0,0 0 0,0 0 0,0 0 0,0 0 0,0 33 0,0-33 0,0 34 0,0-1 0,0-2 0,0 36 0,0-34 0,0 0 0,0 33 0,0-33 0,0 32 0,0 2 0,0-34 0,0 34 0,0-3 0,0 4 0,33-36 0,-33 34 0,0 0 0,0-34 0,0 35 0,0-2 0,0 2 0,0-1 0,0 0 0,0 0 0,0-34 0,0 35 0,0-2 0,33-31 0,-33 31 0,0 1 0,0 0 0,0-34 0,0 36 0,0-36 0,0 35 0,0-35 0,33 35 0,-33-34 0,0-1 0,0 1 0,0 0 0,0 1 0,33-2 0,-33 1 0,0 34 0,0-34 0,0-2 0,0 3 0,0-1 0,33 0 0,-33 0 0,0-33 0,0 32 0,0 2 0,0-1 0,0 32 0,0-31 0,0-1 0,0 0 0,33 1 0,-33-2 0,0 1 0,0 0 0,0-33 0,0 33 0,-33 33 0,33-34 0,0 2 0,0 0 0,33-34 0,-33 32 0,0 0 0,0 2 0,0-1 0,0 0 0,0-1 0,0 1 0,0 1 0,0-1 0,0-1 0,0 2 0,0-1 0,0-33 0,0 32 0,0 2 0,0 0 0,0-2 0,0 1 0,0 0 0,0-1 0,-33 2 0,66-1 0,-33-33 0,0 32 0,0 2 0,0-34 0,0 34 0,0-34 0,0 31 0,0-31 0,0 0 0,0 33 0,0-33 0,0 0 0,0 0 0,0 0 0,0 0 0,0 0 0,0 0 0,0 0 0,0 0 0,0 0 0,0 0 0,0 0 0,0 0 0,0 0 0,0 0 0,0 0 0,0 0 0,0 0 0</inkml:trace>
  </inkml:traceGroup>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7-02-06T17:55:57.71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DCB42AD3-A7D1-4A5D-B511-910F6E693623}" emma:medium="tactile" emma:mode="ink">
          <msink:context xmlns:msink="http://schemas.microsoft.com/ink/2010/main" type="inkDrawing" rotatedBoundingBox="4672,10543 5117,14995 4333,15073 3889,10621" shapeName="Other"/>
        </emma:interpretation>
      </emma:emma>
    </inkml:annotationXML>
    <inkml:trace contextRef="#ctx0" brushRef="#br0">393 791 512,'0'0'0,"-34"0"0,34 0 0,0 0 0,-32 0 0,32-32 0,-32 32 0,-2 0 0,34 0 0,-33 0 0,33 0 0,0-34 0,-32 34 0,32 0 0,-33-32 0,33 32 0,-33 0 0,33-34 0,0 34 0,0-32 0,-33 32 0,33-34 0,0 1 0,0 33 0,-33-33 0,33 33 0,0-32 0,0-2 0,0 34 0,0-33 0,0 1 0,-33-2 0,33 34 0,0-34 0,0 2 0,0-1 0,0 33 0,0-33 0,0 33 0,0-32 0,0-2 0,0 34 0,0 0 0,0-32 0,0 32 0,0 0 0,-32-32 0,32 32 0,0 0 0,0 0 0,0 0 0,0 0 0,0-35 0,0 35 0,0 0 0,0 0 0,0 0 0,0 0 0,0 0 0,0 0 0,0 0 0,0 0 0,0 0 0,0 0 0,0 35 0,0-35 0,0 0 0,0 0 0,0 0 0,0 0 0,32 0 0,-32 0 0,0 0 0,0 0 0,0 0 0,0 0 0,0 0 0,0 0 0,0 0 0,0 0 0,0 0 0,0 0 0,0 0 0,0 0 0,0 0 0,0 0 0,0 0 0,0 0 0,0 0 0,0 0 0,0 0 0,0 32 0,0-32 0,0 0 0,0 32 0,0-32 0,0 34 0,0-2 0,0-32 0,0 33 0,33 0 0,-33-33 0,0 32 0,0 2 0,33 0 0,-33-34 0,0 32 0,33 1 0,-33-33 0,0 34 0,33-2 0,-33 1 0,33-33 0,-33 33 0,32-33 0,1 34 0,1-34 0,-34 32 0,32-32 0,-32 0 0,32 0 0,-32 0 0,34 34 0,-34-34 0,0-34 0,0 34 0,0 0 0,0 0 0,33 0 0,-33-32 0,0 32 0,0-34 0,0 34 0,0-33 0,0 0 0,0 1 0,0-2 0,0 34 0,33-33 0,-33 1 0,0-2 0,0 34 0,0-34 0,0 2 0,0-1 0,0 33 0,0-33 0,0 33 0,0 0 0,0 0 0,0 0 0,0 0 0,0 0 0,-33 0 0,33 33 0,0-33 0,0 33 0,0-33 0,0 32 0,0 2 0,0 0 0,0-2 0,0 1 0,0-33 0,0 34 0,0-2 0,0 1 0,0 0 0,0-33 0,33 34 0,-33-34 0,0 32 0,33-32 0,-33 0 0,0 0 0,33 34 0,0-34 0,-33 0 0,0 0 0,0 0 0,33 0 0,-33-34 0,0 34 0,32 0 0,-32 0 0,0 0 0,0-32 0,34 32 0,-34-34 0,0 1 0,32 0 0,-32 33 0,0-32 0,32-2 0,-32 1 0,0 1 0,0-2 0,0 34 0,34-34 0,-34 2 0,0-1 0,0 0 0,0 1 0,0 32 0,0-34 0,0 2 0,0 32 0,0-32 0,0-3 0,0 35 0,0 0 0,0-33 0,0 33 0,0-32 0,0 32 0,0 0 0,0 0 0,0 0 0,0 0 0,0 0 0,0 0 0,0 0 0,0 0 0,0 0 0,0 0 0,0 0 0,0 0 0,0 32 0,0-32 0,0 33 0,0-33 0,0 0 0,0 35 0,33-35 0,-33 32 0,0-32 0,0 32 0,0 2 0,0-34 0,0 32 0,-33 1 0,33 0 0,0-1 0,0 2 0,33-34 0,-66 34 0,33-2 0,0 1 0,0 1 0,0-2 0,0 1 0,0 0 0,0-33 0,0 34 0,-34-2 0,34-32 0,0 0 0,0 34 0,0-34 0,-32 32 0,32-32 0,0 0 0,-32 34 0,-2-34 0,34 0 0,-32 0 0,32 0 0,0 0 0,-33 0 0,33 0 0,0 0 0,0 0 0,0 32 0,-33-32 0,33 0 0,0 33 0,0-33 0,0 0 0,0 33 0,0-33 0,0 34 0,0-1 0,0-2 0,0-31 0,-33 34 0,33-1 0,33 0 0,-33 0 0,0-1 0,0 2 0,0-1 0,0 0 0,0-1 0,0 2 0,0-1 0,0 0 0,0 1 0,0-1 0,0-1 0,0 0 0,0 2 0,0 0 0,0-2 0,0 0 0,0 2 0,33-2 0,-33 2 0,0-2 0,0-32 0,0 33 0,0 1 0,0-1 0,0-33 0,0 0 0,0 32 0,0-32 0,0 33 0,0 1 0,0-34 0,0 0 0,33 32 0,-33-32 0,0 34 0,0-34 0,0 32 0,0 2 0,0-34 0,0 0 0,0 32 0,0 2 0,0-34 0,0 32 0,32-32 0,-32 34 0,0-34 0,0 33 0,0-33 0,0 32 0,0-32 0,0 33 0,0-33 0,0 34 0,0-1 0,0-33 0,0 32 0,0 2 0,0-34 0,34 32 0,-34-32 0,0 33 0,0 0 0,0-1 0,0 2 0,0 0 0,0-2 0,32 0 0,-32 3 0,0-35 0,0 32 0,0 1 0,0 1 0,0-1 0,0-1 0,0 1 0,0 0 0,32 1 0,-32-2 0,0 1 0,0 0 0,0-33 0,0 34 0,0-1 0,0-2 0,0 3 0,0-1 0,0 0 0,0 0 0,0-1 0,34 2 0,-34-1 0,0 0 0,0-1 0,0 2 0,0-1 0,0-33 0,0 33 0,0 1 0,0-2 0,0 1 0,0-33 0,0 33 0,0 0 0,0 1 0,0-2 0,0 0 0,0-32 0,0 34 0,0 0 0,33-34 0,-33 32 0,0 0 0,0 2 0,0-34 0,0 33 0,0 0 0,0-1 0,0-32 0,0 33 0,0-33 0,0 34 0,0-1 0,0-33 0,0 32 0,0-32 0,0 34 0,0-34 0,0 33 0,0-33 0,0 32 0,0-32 0,0 0 0,0 34 0,0-34 0,0 0 0,0 34 0,0-34 0,0 0 0,-33 0 0,33 0 0,0 0 0,0 32 0,0-32 0,0 0 0,0 0 0,0 33 0,0-33 0,0 0 0,0 0 0,0 0 0</inkml:trace>
  </inkml:traceGroup>
</inkml:ink>
</file>

<file path=ppt/ink/ink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7-02-06T17:55:26.18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1DFD6B4-F0EA-49BE-9243-59852DFCCF6F}" emma:medium="tactile" emma:mode="ink">
          <msink:context xmlns:msink="http://schemas.microsoft.com/ink/2010/main" type="writingRegion" rotatedBoundingBox="7837,10993 5272,14128 3576,12740 6141,9606"/>
        </emma:interpretation>
      </emma:emma>
    </inkml:annotationXML>
    <inkml:traceGroup>
      <inkml:annotationXML>
        <emma:emma xmlns:emma="http://www.w3.org/2003/04/emma" version="1.0">
          <emma:interpretation id="{F1DEA6C1-6F37-4901-87F6-C1989BCFA00B}" emma:medium="tactile" emma:mode="ink">
            <msink:context xmlns:msink="http://schemas.microsoft.com/ink/2010/main" type="paragraph" rotatedBoundingBox="7837,10993 5272,14128 3576,12740 6141,9606" alignmentLevel="1"/>
          </emma:interpretation>
        </emma:emma>
      </inkml:annotationXML>
      <inkml:traceGroup>
        <inkml:annotationXML>
          <emma:emma xmlns:emma="http://www.w3.org/2003/04/emma" version="1.0">
            <emma:interpretation id="{FF83FF59-0FA2-4DEC-8E99-75E0A3F718C9}" emma:medium="tactile" emma:mode="ink">
              <msink:context xmlns:msink="http://schemas.microsoft.com/ink/2010/main" type="line" rotatedBoundingBox="7837,10993 5272,14128 3576,12740 6141,9606"/>
            </emma:interpretation>
          </emma:emma>
        </inkml:annotationXML>
        <inkml:traceGroup>
          <inkml:annotationXML>
            <emma:emma xmlns:emma="http://www.w3.org/2003/04/emma" version="1.0">
              <emma:interpretation id="{C9B41027-B287-4875-BD41-06BDC44BBF89}" emma:medium="tactile" emma:mode="ink">
                <msink:context xmlns:msink="http://schemas.microsoft.com/ink/2010/main" type="inkWord" rotatedBoundingBox="3576,12740 6141,9606 7837,10993 5272,14128"/>
              </emma:interpretation>
              <emma:one-of disjunction-type="recognition" id="oneOf0">
                <emma:interpretation id="interp0" emma:lang="en-US" emma:confidence="0">
                  <emma:literal>air</emma:literal>
                </emma:interpretation>
                <emma:interpretation id="interp1" emma:lang="en-US" emma:confidence="0">
                  <emma:literal>sit</emma:literal>
                </emma:interpretation>
                <emma:interpretation id="interp2" emma:lang="en-US" emma:confidence="0">
                  <emma:literal>sir</emma:literal>
                </emma:interpretation>
                <emma:interpretation id="interp3" emma:lang="en-US" emma:confidence="0">
                  <emma:literal>Fit</emma:literal>
                </emma:interpretation>
                <emma:interpretation id="interp4" emma:lang="en-US" emma:confidence="0">
                  <emma:literal>Fist</emma:literal>
                </emma:interpretation>
              </emma:one-of>
            </emma:emma>
          </inkml:annotationXML>
          <inkml:trace contextRef="#ctx0" brushRef="#br0">596 365 512,'0'0'0,"0"34"0,-33-34 0,33 32 0,-33-32 0,33 34 0,0-34 0,-33 32 0,33-32 0,-33 0 0,33 0 0,0 0 0,0 0 0,0-32 0,0 32 0,0-34 0,0 34 0,33-32 0,-33 32 0,33-34 0,-33 34 0,33 0 0,-33 0 0,0 34 0,0-34 0</inkml:trace>
          <inkml:trace contextRef="#ctx0" brushRef="#br0" timeOffset="733.2012">959 431 512,'0'0'0,"0"0"0,0 0 0,-33 0 0,33 0 0,0 0 0,0 0 0,0 0 0,0-32 0,33-2 0,-33 34 0,0 0 0,33-33 0,-33 33 0,0 0 0,33 0 0,-33 33 0,0-33 0,0 0 0,0 34 0,0-34 0,0 32 0,-33-32 0,33 0 0,0 0 0,-33 0 0,33 0 0,0 0 0,0 0 0,-33 0 0,33 0 0</inkml:trace>
          <inkml:trace contextRef="#ctx0" brushRef="#br0" timeOffset="2355.6041">464 926 512,'0'0'0,"0"0"0,0 0 0,0 0 0,0 0 0,0 33 0,33-33 0,0 0 0,0 0 0,-33 33 0,33-33 0,0 0 0,0 0 0,0 0 0,0 0 0,-33 0 0,34-33 0,-2 33 0,0 0 0,-32 0 0,34-33 0,-1 33 0,-33 0 0,0-34 0,33 34 0,-33 0 0,0-32 0,33 32 0,-33 0 0,0-33 0,0 33 0,0 0 0,0 0 0,33 0 0,-33 0 0,0 0 0,0 0 0,0 0 0,0 0 0,0 0 0,0 0 0,0 0 0,0 0 0,0 0 0,0 0 0,-33 0 0,33 0 0,0 33 0,0-33 0,0 0 0,0 0 0,-33 32 0,33-32 0,-33 0 0,33 0 0,-33 34 0,33-34 0,-34 0 0,34 0 0,-32 0 0,0 0 0,-2 0 0,34 0 0,-33 0 0,0 0 0,33 0 0,-33 0 0,0 0 0,33 0 0,-33 0 0,33 0 0,-33 0 0,33 0 0</inkml:trace>
          <inkml:trace contextRef="#ctx0" brushRef="#br0" timeOffset="-2730.0047">266 563 512,'0'0'0,"0"-32"0,0 32 0,0-34 0,0 2 0,0 32 0,-33 0 0,33 32 0,0 2 0,-33-2 0,0 1 0,0 0 0,0 34 0,0-2 0,33-32 0,-34 65 0,2-64 0,32 64 0,0-31 0,0 0 0,32-2 0,-32-33 0,34 36 0,-1-36 0,33 34 0,-33-34 0,33 2 0,1-2 0,-3 1 0,-30-33 0,65 34 0,-33-34 0,0 33 0,0-33 0,0 0 0,0-33 0,-33 33 0,33-34 0,0 34 0,0-33 0,-32 1 0,32-2 0,-35 2 0,35-2 0,-33-30 0,33 30 0,-33-32 0,0 34 0,0-35 0,0 34 0,1-34 0,-2 2 0,-32 32 0,0-33 0,0 0 0,0 33 0,32-32 0,-32-2 0,0 34 0,-32-32 0,32 31 0,-32-32 0,32 34 0,-34-2 0,1-32 0,0 34 0,33-2 0,-33 1 0,-33 1 0,33-2 0,0 0 0,-33 2 0,35 32 0,-35-33 0,32 33 0,-32 0 0,0-33 0,33 33 0,-33 0 0,0 0 0,34 0 0,-35 33 0,34-33 0,-33 0 0,33 33 0,-33-33 0,33 32 0,-34 2 0,35 0 0,-34-2 0,33 1 0,0 1 0,0 31 0,0-32 0,0 33 0,33-32 0,-33 32 0,33-1 0,-33 2 0,33-34 0</inkml:trace>
          <inkml:trace contextRef="#ctx0" brushRef="#br0" timeOffset="3603.6063">-427 200 512,'0'0'0,"0"0"0,0 0 0,32 0 0,-32 0 0,34-32 0,32 32 0,-33-34 0,0 34 0,33-34 0,-33 34 0,33-32 0,0 32 0,-34-33 0,68 33 0,-34-33 0,0 33 0,1 0 0,31 0 0,1 0 0,-33-32 0,33 32 0,0 0 0,0 0 0,0 0 0,0 0 0,32 0 0,-32 32 0,0-32 0,-33 0 0,33 33 0,0-33 0,-33 0 0,33 33 0,0-33 0,-33 32 0,0-32 0,-33 34 0,33-34 0,0 0 0,-33 34 0,0-34 0,-33 0 0,34 0 0,-34 32 0,32-32 0,-32 0 0,0 33 0</inkml:trace>
          <inkml:trace contextRef="#ctx0" brushRef="#br0" timeOffset="6895.2121">1025 1552 512,'0'0'0,"33"34"0,-33-34 0,0 0 0,0 0 0,33 33 0,-33-33 0</inkml:trace>
          <inkml:trace contextRef="#ctx0" brushRef="#br0" timeOffset="23025.6404">200 1850 512,'-33'0'0,"33"0"0,-33 0 0,-33 0 0,32 0 0,2 0 0,-34 32 0,33-32 0,0 0 0,-33 0 0,33 34 0,0-34 0,0 0 0,0 32 0,0-32 0,-1 34 0,2-34 0,0 0 0,-2 33 0,1-33 0,0 32 0,0-32 0,0 33 0,0 1 0,0-1 0,33-33 0,-33 32 0,0 2 0,33-2 0,-33 1 0,-1-33 0,34 33 0,-32-1 0,0 2 0,32-34 0,-34 34 0,34-2 0,0 0 0,-33 3 0,33-35 0,0 32 0,0 1 0,0-33 0,0 34 0,0-34 0,-33 0 0,33 33 0,0-33 0,0 0 0,0 0 0,0 32 0,33-32 0,-33 0 0,0 0 0,0 0 0,0 0 0,0 0 0,0 0 0</inkml:trace>
          <inkml:trace contextRef="#ctx0" brushRef="#br0" timeOffset="24133.2423">34 2575 512,'0'0'0,"-32"0"0,0 0 0,32 34 0,-34-34 0,1 33 0,0-33 0,0 0 0,0 32 0,0-32 0,0 33 0,33-33 0,-33 33 0,0-33 0,0 0 0,-1 34 0,2-34 0,32 0 0,-32 32 0,-2-32 0,34 0 0,-33 33 0,0-33 0,33 0 0,-33 0 0,33 33 0,0-33 0,0 0 0,-33 0 0,33 0 0,0 0 0,0 0 0,0 0 0,0 0 0,0 0 0,0 0 0,0 0 0,0 0 0,0-33 0,0 33 0</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7-02-06T17:55:59.445"/>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0B86CBEC-C7A6-4F2A-A413-0A9BEFF19B1E}" emma:medium="tactile" emma:mode="ink">
          <msink:context xmlns:msink="http://schemas.microsoft.com/ink/2010/main" type="writingRegion" rotatedBoundingBox="7899,8826 9160,15907 6110,16450 4848,9369">
            <msink:destinationLink direction="with" ref="{B545E5BE-5890-44DA-8856-440D45682C29}"/>
          </msink:context>
        </emma:interpretation>
      </emma:emma>
    </inkml:annotationXML>
    <inkml:traceGroup>
      <inkml:annotationXML>
        <emma:emma xmlns:emma="http://www.w3.org/2003/04/emma" version="1.0">
          <emma:interpretation id="{BBF499EC-C030-4AFA-B4D4-EA24FECF35F8}" emma:medium="tactile" emma:mode="ink">
            <msink:context xmlns:msink="http://schemas.microsoft.com/ink/2010/main" type="paragraph" rotatedBoundingBox="7899,8826 9160,15907 6110,16450 4848,9369" alignmentLevel="1"/>
          </emma:interpretation>
        </emma:emma>
      </inkml:annotationXML>
      <inkml:traceGroup>
        <inkml:annotationXML>
          <emma:emma xmlns:emma="http://www.w3.org/2003/04/emma" version="1.0">
            <emma:interpretation id="{26890C02-7FE8-47CF-B1EB-5E20263E0D7D}" emma:medium="tactile" emma:mode="ink">
              <msink:context xmlns:msink="http://schemas.microsoft.com/ink/2010/main" type="line" rotatedBoundingBox="7899,8826 9160,15907 6110,16450 4848,9369"/>
            </emma:interpretation>
          </emma:emma>
        </inkml:annotationXML>
        <inkml:traceGroup>
          <inkml:annotationXML>
            <emma:emma xmlns:emma="http://www.w3.org/2003/04/emma" version="1.0">
              <emma:interpretation id="{C3BF37D8-28EB-4BB5-A6C8-00FBCF979B85}" emma:medium="tactile" emma:mode="ink">
                <msink:context xmlns:msink="http://schemas.microsoft.com/ink/2010/main" type="inkWord" rotatedBoundingBox="5532,16337 5666,12207 8977,12315 8843,16444"/>
              </emma:interpretation>
              <emma:one-of disjunction-type="recognition" id="oneOf0">
                <emma:interpretation id="interp0" emma:lang="en-US" emma:confidence="0">
                  <emma:literal>it,</emma:literal>
                </emma:interpretation>
                <emma:interpretation id="interp1" emma:lang="en-US" emma:confidence="0">
                  <emma:literal>ignite</emma:literal>
                </emma:interpretation>
                <emma:interpretation id="interp2" emma:lang="en-US" emma:confidence="0">
                  <emma:literal>inst</emma:literal>
                </emma:interpretation>
                <emma:interpretation id="interp3" emma:lang="en-US" emma:confidence="0">
                  <emma:literal>inst,</emma:literal>
                </emma:interpretation>
                <emma:interpretation id="interp4" emma:lang="en-US" emma:confidence="0">
                  <emma:literal>impost,</emma:literal>
                </emma:interpretation>
              </emma:one-of>
            </emma:emma>
          </inkml:annotationXML>
          <inkml:trace contextRef="#ctx0" brushRef="#br0">3267 3664 512,'0'0'0,"0"34"0,0-34 0,0 32 0,0 0 0,0 2 0,0-1 0,34 0 0,-34-1 0,0-32 0,0 33 0,0 1 0,0-1 0,0-1 0,0-32 0,33 34 0,-33-1 0,0-33 0,0 0 0,0 0 0,0 0 0,0 0 0,0 0 0,0 0 0,0 0 0,0 0 0,0 0 0,33 0 0,-33-33 0,0 33 0,0 0 0,33-34 0,-33 34 0,0-32 0,33 32 0,-33 0 0,0-33 0,0 33 0,33 0 0,-33-34 0,0 34 0,33 0 0,-33 0 0,0 0 0,0-33 0,0 33 0,0 0 0,33-32 0,-33 32 0,0 0 0,0-33 0,0 33 0,0-33 0,0 33 0,0-34 0,0 2 0,0 32 0,0-32 0,0 32 0,0 0 0,0-34 0,0 34 0,0 0 0,0-34 0</inkml:trace>
          <inkml:trace contextRef="#ctx0" brushRef="#br0" timeOffset="1981.2034">2377 4686 512,'0'32'0,"0"-32"0,0 34 0,0 0 0,0-2 0,0 35 0,32-35 0,-32 1 0,34 34 0,-34-35 0,0 2 0,0 32 0,0-34 0,33 34 0,-33-32 0,0-2 0,0-32 0,0 32 0</inkml:trace>
          <inkml:trace contextRef="#ctx0" brushRef="#br0" timeOffset="15568.8273">4521 3829 512,'0'0'0,"0"0"0,0 33 0,0-33 0,33 32 0,-33 35 0,33-34 0,-33 33 0,33-33 0,-33-1 0</inkml:trace>
          <inkml:trace contextRef="#ctx0" brushRef="#br0" timeOffset="20326.8357">2377 4456 512,'0'0'0,"0"0"0,32 34 0,-32-3 0,34 2 0,-1 1 0,0-2 0,-33 1 0,33 0 0,0 33 0,0-32 0,-33 32 0,33-33 0,0 32 0,0-31 0,-33 31 0,33-31 0,1 32 0,-34-34 0,32 34 0,-32-32 0,32 30 0,-32-30 0,0-1 0,0 0 0,34 0 0,-34-1 0,0 2 0,0-1 0,0 0 0,0-33 0,0 34 0,0-2 0,0-32 0,0 33 0,0-33 0,0 33 0</inkml:trace>
          <inkml:trace contextRef="#ctx0" brushRef="#br0" timeOffset="-24164.4425">629 1619 512,'0'32'0,"-33"-32"0,33 0 0,0 33 0,-33 1 0,33-2 0,0 2 0,0-2 0,0-32 0,0 34 0,-33-2 0,33-32 0,0 34 0,0-34 0,0 32 0,0-32 0,0 34 0,0-34 0,0 33 0,0-33 0,0 0 0,0 0 0,0 0 0,0 0 0,0 0 0,0 0 0,0 0 0,0 0 0,0 0 0</inkml:trace>
          <inkml:trace contextRef="#ctx0" brushRef="#br0" timeOffset="-25131.6442">1125 1586 512,'0'0'0,"0"33"0,0-33 0,0 32 0,0-32 0,32 33 0,-32 1 0,0-34 0,0 32 0,0 2 0,0-34 0,0 32 0,0-32 0</inkml:trace>
          <inkml:trace contextRef="#ctx0" brushRef="#br0" timeOffset="-12948.0228">2179 1487 512,'0'0'0,"-33"0"0,33 32 0,-33-32 0,0 33 0,-1-33 0,34 0 0,-32 34 0,0-34 0,-35 33 0,34-33 0,0 32 0,0 1 0,33-33 0,-33 34 0,0-34 0,0 32 0,33-32 0,-33 0 0</inkml:trace>
          <inkml:trace contextRef="#ctx0" brushRef="#br0" timeOffset="-19936.835">1354 1784 512,'0'0'0,"0"0"0,0 0 0,33-34 0,-33 34 0,0 0 0,0-32 0,33 32 0,-33 0 0,0 0 0,33 0 0,-33-34 0,33 34 0,-33 0 0,33 0 0,-33 0 0,34 0 0,-34 0 0,32 0 0,0 0 0,-32 0 0,34 0 0,-34 0 0,33 34 0,-33-34 0,33 0 0,-33 32 0,0-32 0,33 0 0,0 34 0,-33-34 0,33 0 0,-33 32 0,0-32 0,0 34 0,33-34 0,-33 32 0,0-32 0,33 34 0,-33-34 0,0 32 0,0-32 0,33 34 0,-33-1 0,0-33 0,0 0 0,0 32 0,0-32 0,33 33 0,-33 1 0,0-34 0,34 33 0,-34-33 0,0 32 0,32-32 0,-32 34 0,0-34 0,0 32 0,32 1 0,-32-33 0,0 33 0,34-33 0,-34 32 0,0-32 0,0 34 0,33 0 0,-33-34 0,0 0 0,33 32 0,-33 0 0,0-32 0,0 35 0,33-35 0,-33 32 0,0-32 0,0 33 0,0 1 0,33-34 0,-33 33 0,0-1 0,0-32 0,0 33 0,33-33 0,-33 33 0,0 1 0,0-2 0,0-32 0,0 33 0,33 0 0,-33-33 0,0 34 0,0-34 0,0 33 0,0-2 0,0 3 0,0-1 0,33-33 0,-33 33 0,0 0 0,0-1 0,0 2 0,0-34 0,0 33 0,0 0 0,34-33 0,-34 32 0,0 2 0,0-34 0,0 33 0,0 0 0,0 1 0,0-34 0,0 32 0,0-32 0,0 33 0,0 0 0,0-33 0,0 33 0,0 1 0,0-34 0,0 32 0,0 0 0,0-32 0,0 34 0,0-34 0,0 34 0,0-34 0,-34 32 0,34-32 0,0 32 0,0 2 0,0-34 0,0 0 0,0 33 0,0-33 0,0 33 0,0-33 0,0 0 0,-33 32 0,66-32 0,-33 0 0,0 33 0,0-33 0,0 0 0,0 34 0,0-34 0,0 33 0,0-33 0,0 0 0,0 32 0,0-32 0,0 34 0,0-1 0,0-33 0,0 32 0,0-32 0,0 34 0,0 0 0,0-34 0,0 32 0,0 1 0,0-33 0,0 33 0,0-33 0,0 32 0,0 2 0,0-34 0,0 33 0,0-33 0,0 32 0,0 2 0,0-34 0,0 34 0,0-34 0,0 31 0,-33-31 0,33 33 0,0-33 0,0 0 0,0 34 0,-33-34 0,33 32 0,0-32 0,0 33 0,0-33 0,-33 33 0,33-33 0,0 0 0,0 32 0,-33-32 0,33 34 0,-33-34 0,33 34 0,0-34 0,0 0 0,-33 0 0,33 32 0,0-32 0,0 34 0,-33-34 0,33 0 0,0 0 0,-34 33 0,34-33 0,-32 0 0,32 0 0,0 32 0,-32-32 0,32 0 0,0 0 0,-34 0 0,34 0 0,0 0 0,-33 0 0,0 33 0,33-33 0,-33 0 0,33 0 0,-33 0 0,33 0 0,-33 0 0,0 0 0,33 0 0,-33 0 0,0 0 0,0 0 0,-1 0 0,34 0 0,-32 0 0,0 0 0,-2 0 0,34 0 0,-33-33 0,0 33 0,0 0 0,0 0 0,0-32 0,0 32 0,0 0 0,-1 0 0,2-33 0,1 33 0,-3-34 0,2 34 0,-2-32 0,1 32 0,0-34 0,33 34 0,-33-34 0,0 2 0,0 32 0,0-33 0,0 0 0,33 1 0,-34 32 0,2-34 0,0 1 0,-2 2 0,1-3 0,0 0 0,33 2 0,-33-1 0,0-1 0,33 2 0,-33-34 0,0 34 0,33-2 0,-33 0 0,0 2 0,33-1 0,0-1 0,-33 2 0,33-1 0,-34-1 0,34 1 0,0 1 0,-32-34 0,32 32 0,0 2 0,-32 0 0,32-36 0,0 36 0,0 0 0,-34-2 0,34 1 0,0-33 0,-33 34 0,33-2 0,0 1 0,0 0 0,0-1 0,-33-31 0,33 32 0,0-1 0,0 2 0,0-34 0,0 33 0,0-1 0,-33 3 0,33-2 0,0-34 0,0 34 0,0 33 0,0-32 0,0-35 0,0 67 0,0-65 0,0 32 0,0-1 0,0 1 0,0 1 0,0-3 0,0 3 0,0 0 0,0-2 0,0 0 0,0 2 0,0-1 0,0 33 0,0-33 0,0 1 0,33-2 0,-33 2 0,0-1 0,0-1 0,0 34 0,0-33 0,33 1 0,-33 32 0,0-33 0,33-1 0,-33 34 0,0-32 0,34 32 0,-34-34 0,32 34 0,-32 0 0,32-32 0,-32 32 0,34 0 0,-34-34 0,33 34 0,0 0 0,-33 0 0,33 0 0,-33 0 0,0 0 0,0 0 0,0 34 0,0-34 0,0 0 0,0 0 0,0 0 0,0 0 0,0 0 0,0 0 0,33 0 0,-33 0 0,0 0 0,-33 0 0,33 0 0,0 0 0,0 0 0,0 0 0,0 0 0,0 0 0,0 0 0,0 0 0,0 0 0,0 0 0,0 0 0,0 0 0,0 0 0,0 0 0,0 0 0,0 0 0</inkml:trace>
          <inkml:trace contextRef="#ctx0" brushRef="#br0" timeOffset="-15678.0276">1651 1684 512,'0'0'0,"0"0"0,0 0 0,0 34 0,0-34 0,33 0 0,-33 0 0,0 0 0,33 0 0,-33 0 0,0 32 0,0-32 0,33 0 0,-33 0 0,0 34 0,33-34 0,-33 0 0,0 32 0,0-32 0,33 0 0,-33 34 0,0-2 0,0-32 0,0 34 0,0-34 0,0 0 0,0 32 0,0-32 0,0 34 0,0-1 0,0-33 0,0 0 0,0 32 0,0 1 0,0-33 0,33 34 0,-33-34 0,0 33 0,0-1 0,0-32 0,0 34 0,0-2 0,0 1 0,0 0 0,0-33 0,0 32 0,0 2 0,0 0 0,0-2 0,0-32 0,0 32 0,0 3 0,0-35 0,33 32 0,-66 1 0,66 1 0,-33-34 0,0 33 0,0-1 0,0-32 0,0 33 0,0-33 0,0 33 0,0-33 0,33 34 0,-33-2 0,0-32 0,0 33 0,0 0 0,0-33 0,0 34 0,0-34 0,0 33 0,0-2 0,33-31 0,-33 34 0,0-34 0,0 33 0,0-33 0,0 33 0,0 0 0,0-33 0,0 32 0,0-32 0,0 34 0,0-34 0,0 33 0,0-33 0,0 33 0,34-33 0,-34 32 0,0-32 0,0 0 0,0 34 0,-34-34 0,34 0 0,0 0 0,0 33 0,0-33 0,0 0 0,0 0 0,0 0 0,0 0 0,0 0 0,0 0 0,-33 0 0,33 0 0,0 0 0,0 0 0,0 0 0,0 0 0,0 0 0,0 0 0,0 0 0,0 0 0,0 0 0,0 0 0,0 0 0,0 0 0,0 0 0,0 0 0,0 0 0,0 0 0,0 0 0,0 0 0,0 0 0,0 0 0,0 0 0,0 0 0,0 0 0,0 0 0,0 0 0,0 0 0,0 0 0,0 0 0,0 0 0,0 0 0,0 0 0,0 0 0,0 0 0,0 0 0,0 0 0,0 0 0,0 0 0,0 0 0,0 0 0,0 0 0,0 0 0,0 0 0,0 0 0,0 0 0,0 0 0,0 0 0,0 0 0,0 0 0,0 0 0,0 0 0,0 0 0,0 0 0,0 0 0,0 0 0,-33 0 0,33 0 0,0 0 0,-33-33 0,33 33 0,-33 0 0,33 0 0,-33 0 0,33 0 0,0 0 0,-33 0 0,33 0 0,-33-34 0,33 34 0,-33 0 0,33 0 0,-33 0 0,33 0 0,-34-32 0,34 32 0,-32 0 0,0 0 0,32 0 0,-34 0 0,34 0 0,-33 0 0,0 0 0,33 0 0,-33 0 0,0 0 0,33 0 0,-33 0 0,0 0 0,0 0 0,-1 0 0,34 0 0,-32 0 0,1 0 0,-3 32 0,34-32 0,-32 0 0,-2 0 0,1 0 0,0 0 0,33 0 0,-33 0 0,33 0 0,-33 0 0,33 0 0,-33 34 0,0-34 0,33 0 0,-33 0 0,33 0 0,0 0 0,-34 0 0,34 0 0,0 0 0,0 0 0,-32 0 0,32 0 0,0 0 0,0 0 0,0 0 0,0 0 0,0 0 0,0 0 0,0 0 0,0 0 0,0-34 0,0 34 0,0 0 0,0-32 0,0 32 0,0 0 0,0-33 0,-32 33 0,32 0 0,0-33 0,0 33 0,0-34 0,0 34 0,0-32 0,0-1 0,0 33 0,0 0 0,0-33 0,0 0 0,-34 33 0,34-34 0,0 3 0,0-2 0,0 33 0,0-34 0,0 1 0,-33 0 0,33 1 0,0 32 0,0-34 0,0 1 0,0 0 0,0 1 0,0 32 0,-33-33 0,33-1 0,0 1 0,0 1 0,-33 32 0,33-35 0,0 3 0,0 0 0,0-2 0,-33 0 0,33 2 0,0-1 0,0 0 0,-33 1 0,33-2 0,0 2 0,0-1 0,-33-1 0,33 1 0,0 1 0,-33-1 0,33-1 0,0 2 0,-33 32 0,33-34 0,0 34 0,-33-32 0,33 32 0,0-34 0,0 34 0,0 0 0,0 0 0</inkml:trace>
          <inkml:trace contextRef="#ctx0" brushRef="#br0" timeOffset="-13556.4238">2245 1552 512,'0'0'0,"33"0"0,0 0 0,1 0 0,-2 0 0,0 0 0,2 34 0,-1-34 0,0 0 0,0 33 0,0-33 0,0 32 0,-33-32 0,33 33 0,0-33 0,-33 34 0,33-34 0,-33 32 0,33 2 0,-33-2 0,34 2 0,-34-34 0,32 32 0,-32 2 0,32-2 0,-32 2 0,0-1 0,34-1 0,-34 1 0,0 1 0,33-34 0,-33 33 0,0-1 0,0 2 0,33-34 0,-33 32 0,0 1 0,0 0 0,0-33 0,33 32 0,-33 2 0,0-34 0,0 34 0,0-2 0,0 0 0,33-32 0,-33 35 0,0-35 0,33 32 0,-33 1 0,0 1 0,33-34 0,-33 33 0,0-1 0,33 1 0,-33 0 0,0-33 0,33 34 0,-33-2 0,0 1 0,33 0 0,-33 1 0,0-1 0,34-33 0,-34 31 0,0 3 0,0-1 0,0 0 0,32-33 0,-32 33 0,0-1 0,32 2 0,-32-1 0,0-33 0,34 33 0,-34-1 0,0 2 0,0-1 0,0 0 0,33 1 0,-33-2 0,33 1 0,-33 0 0,33 0 0,-33 1 0,0-2 0,33 0 0,-33 2 0,33 0 0,-33-34 0</inkml:trace>
          <inkml:trace contextRef="#ctx0" brushRef="#br0" timeOffset="23868.0419">1025 1916 512,'0'0'0,"-33"0"0,33 0 0,0 0 0,0 0 0,0 0 0,0 0 0,0 0 0,0 32 0,0-32 0,0 34 0,0-34 0,0 33 0,0-33 0,0 0 0,0 0 0,0 0 0,0 0 0,0 0 0,0 0 0,0 0 0,0 0 0,33-33 0,-33 33 0,0 0 0,33 0 0,-33 0 0,0 0 0,0 0 0,0 0 0,0 0 0</inkml:trace>
          <inkml:trace contextRef="#ctx0" brushRef="#br0" timeOffset="24367.2428">1091 2343 512,'0'0'0,"-33"0"0,33 0 0,0 0 0,0 0 0,33-32 0,-33 32 0,0 0 0,0 0 0,0 0 0,0 0 0,34 0 0,-34 0 0,-34 0 0,34 0 0,0 32 0,0-32 0,0 0 0,0 0 0,0 0 0,0 0 0,0 0 0,34 0 0,-34 0 0,0 0 0</inkml:trace>
          <inkml:trace contextRef="#ctx0" brushRef="#br0" timeOffset="24928.8438">1254 2707 512,'0'0'0,"0"0"0,0 0 0,-32 0 0,32 0 0,0 0 0,0 0 0,0 0 0,0 0 0,0 0 0,0 0 0,0 0 0,0 0 0,0 0 0,32 0 0,-32 0 0,0 0 0,-32 0 0,32 0 0,0 33 0,0-33 0,0 0 0,0 0 0,0 0 0,0 0 0,0 0 0,0 0 0,0 0 0,0 0 0,0 0 0,0 0 0,0 0 0</inkml:trace>
          <inkml:trace contextRef="#ctx0" brushRef="#br0" timeOffset="-27970.8491">266-228 512,'-33'0'0,"33"-33"0,0 33 0,-33-66 0,33 33 0,0-34 0,0 35 0,-33-34 0,33-1 0,0 2 0,0-2 0,0 1 0,0 1 0,0 0 0,33 31 0,-33-64 0,33 64 0,-33-32 0,33-1 0,0 2 0,-33 32 0,34-33 0,-2 33 0,0 0 0,-32-1 0,34 1 0,-34 2 0,33 31 0,0-34 0,-33 34 0,33-33 0,0 33 0,-33 0 0,33 0 0,-33 0 0,0 0 0,33 0 0,-33 0 0,0 0 0,33 33 0,0-33 0,-33 0 0,33 34 0,1-34 0,-2 31 0,-32-31 0,32 33 0,2 1 0,-34-1 0,33 0 0,-33-33 0,33 32 0,0 2 0,-33-1 0,33 0 0,0-1 0,-33 1 0,33 1 0,-33-1 0,33 0 0,-33 1 0,34-2 0,-34 1 0,32 0 0,-32-33 0,34 66 0,-34-33 0,31 0 0,-31-1 0,32 2 0,-32-2 0,0 1 0,0 1 0,0-34 0,0 33 0,0-1 0,34 1 0,-34 1 0,-34-2 0,34 2 0,0-2 0,0-32 0,0 34 0,0-1 0,0 0 0,0-33 0,0 32 0,0 2 0,0-34 0,0 0 0,0 33 0,0-33 0,0 32 0,-32-32 0,32 0 0,32 33 0,-32-33 0,0 0 0,0 35 0,0-35 0,0 32 0,0-32 0,0 32 0,0-32 0</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7-02-06T17:56:24.811"/>
    </inkml:context>
    <inkml:brush xml:id="br0">
      <inkml:brushProperty name="width" value="0.06667" units="cm"/>
      <inkml:brushProperty name="height" value="0.06667" units="cm"/>
      <inkml:brushProperty name="fitToCurve" value="1"/>
    </inkml:brush>
  </inkml:definitions>
  <inkml:trace contextRef="#ctx0" brushRef="#br0">33-1 512,'0'0'0,"0"0"0,0 0 0,-33 0 0,33 0 0,0 0 0,0 0 0,0 0 0,0 0 0,0 0 0,0 0 0,0 0 0,0 0 0,0 0 0,0 0 0,0 0 0,0 0 0,0 0 0</inkml:trace>
</inkml:ink>
</file>

<file path=ppt/ink/ink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7-02-06T17:56:09.64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5FF88EB-10EC-4FB3-8386-9BCE0D732B46}" emma:medium="tactile" emma:mode="ink">
          <msink:context xmlns:msink="http://schemas.microsoft.com/ink/2010/main" type="writingRegion" rotatedBoundingBox="7376,15903 9327,12970 11149,14182 9198,17115"/>
        </emma:interpretation>
      </emma:emma>
    </inkml:annotationXML>
    <inkml:traceGroup>
      <inkml:annotationXML>
        <emma:emma xmlns:emma="http://www.w3.org/2003/04/emma" version="1.0">
          <emma:interpretation id="{81F5CDC0-251A-4959-965E-1E66BD06BCB0}" emma:medium="tactile" emma:mode="ink">
            <msink:context xmlns:msink="http://schemas.microsoft.com/ink/2010/main" type="paragraph" rotatedBoundingBox="7376,15903 9327,12970 11149,14182 9198,17115" alignmentLevel="1"/>
          </emma:interpretation>
        </emma:emma>
      </inkml:annotationXML>
      <inkml:traceGroup>
        <inkml:annotationXML>
          <emma:emma xmlns:emma="http://www.w3.org/2003/04/emma" version="1.0">
            <emma:interpretation id="{0FE69C64-89B2-4747-9F61-9F249C03C639}" emma:medium="tactile" emma:mode="ink">
              <msink:context xmlns:msink="http://schemas.microsoft.com/ink/2010/main" type="line" rotatedBoundingBox="7376,15903 9327,12970 11149,14182 9198,17115"/>
            </emma:interpretation>
          </emma:emma>
        </inkml:annotationXML>
        <inkml:traceGroup>
          <inkml:annotationXML>
            <emma:emma xmlns:emma="http://www.w3.org/2003/04/emma" version="1.0">
              <emma:interpretation id="{EB2EEB2C-2285-4F17-B1A0-B95C886A5C8E}" emma:medium="tactile" emma:mode="ink">
                <msink:context xmlns:msink="http://schemas.microsoft.com/ink/2010/main" type="inkWord" rotatedBoundingBox="8417,14837 9557,13123 11149,14182 10009,15896"/>
              </emma:interpretation>
              <emma:one-of disjunction-type="recognition" id="oneOf0">
                <emma:interpretation id="interp0" emma:lang="en-US" emma:confidence="0">
                  <emma:literal>intones)</emma:literal>
                </emma:interpretation>
                <emma:interpretation id="interp1" emma:lang="en-US" emma:confidence="0">
                  <emma:literal>iota)</emma:literal>
                </emma:interpretation>
                <emma:interpretation id="interp2" emma:lang="en-US" emma:confidence="0">
                  <emma:literal>ital)</emma:literal>
                </emma:interpretation>
                <emma:interpretation id="interp3" emma:lang="en-US" emma:confidence="0">
                  <emma:literal>Motoi))</emma:literal>
                </emma:interpretation>
                <emma:interpretation id="interp4" emma:lang="en-US" emma:confidence="0">
                  <emma:literal>intone))</emma:literal>
                </emma:interpretation>
              </emma:one-of>
            </emma:emma>
          </inkml:annotationXML>
          <inkml:trace contextRef="#ctx0" brushRef="#br0">4092 2906 512,'0'0'0,"0"0"0,0 0 0,0 0 0,0 0 0,0 0 0,0 0 0,0 0 0,0 0 0,0 0 0,-34 0 0,34 0 0,0 0 0,0 0 0,0-34 0,0 34 0,-32 0 0,32 0 0,0 0 0,-31 0 0,31 0 0,0-33 0,-34 0 0,34 33 0,0 0 0,-33 0 0,33 0 0,0 0 0,-33 0 0,33 33 0,0-33 0,-33 0 0,33 0 0,0 0 0,-33 33 0,33-33 0,0 0 0,-33 0 0,33 0 0,0 34 0,-33-34 0,33 0 0,0 33 0,-33-33 0,33 0 0,0 31 0,0-31 0,-33 0 0,33 34 0,0-34 0,0 33 0,0-33 0,0 33 0,0-33 0,-33 33 0,33-33 0,0 0 0,0 32 0,0-32 0,0 34 0,0-34 0,0 33 0,0-33 0,0 0 0,0 33 0,0-33 0,0 0 0,0 32 0,0-32 0,0 0 0,0 0 0,0 34 0,0-34 0,0 0 0,0 0 0,0 0 0,0 0 0,0 0 0,0 0 0,0 0 0,0 33 0,0-33 0,0 0 0,0 0 0,0 0 0,0 0 0,0 33 0,0-33 0,0 0 0,0 0 0,0 0 0,0 0 0,0 34 0,0-34 0,0 0 0,0 0 0,0 0 0,0 0 0,0 0 0,0 0 0,0 0 0,0 0 0,0 0 0,0 32 0,0-32 0,0 0 0,0 0 0,0 0 0,0 0 0,0 0 0,0 0 0,0 0 0,0 0 0,0 0 0,0 0 0,0 0 0,0 0 0,0 33 0,0-33 0,0 0 0,0 0 0,0 0 0,33 0 0,-66 0 0,66 33 0,-33-33 0,-33 0 0,66 0 0,-33 33 0,0-33 0,0 0 0,0 0 0,0 34 0,0-34 0,0 0 0,0 0 0,0 32 0,0-32 0,0 0 0,0 0 0,0 32 0,0-32 0,0 0 0,0 34 0,33-34 0,-33 34 0,0-34 0,0 0 0,0 0 0,0 32 0,0 0 0,0-32 0,0 0 0,0 34 0,0-34 0,0 33 0,0 0 0,0-33 0,0 32 0,0-32 0,0 33 0,0 1 0,33-34 0,-66 33 0,66-33 0,-33 32 0,0 2 0,0-34 0,0 33 0,0-1 0,0 2 0,0-34 0,0 34 0,0-34 0,0 32 0,0-32 0,0 33 0,0 0 0,0-33 0,0 32 0,0 2 0,0-34 0,0 33 0,0-33 0,0 32 0,0 2 0,33-34 0,-33 34 0,0-34 0,0 0 0,0 31 0,33-31 0,-33 33 0,0-33 0,0 34 0,33-34 0,-33 0 0,33 32 0,-33-32 0,0 0 0,33 33 0,-33-33 0,33 33 0,-33-33 0,34 32 0,-34-32 0,31 34 0,1-34 0,-32 0 0,34 0 0,-34 34 0,33-34 0,-33 0 0,33 0 0,-33 0 0,33 0 0,-33 0 0,33 0 0,-33 0 0,33 0 0,-33 32 0,33-32 0,-33 0 0,33 0 0,-33 0 0,0 0 0</inkml:trace>
          <inkml:trace contextRef="#ctx0" brushRef="#br0" timeOffset="-2886.0051">4686 3070 512,'0'0'0,"0"0"0,0 0 0,33 33 0,0-33 0,1 0 0,-34 0 0,32 32 0,0-32 0,-32 34 0,34-34 0,-34 33 0,33-33 0,-33 33 0,0-1 0,33-32 0,-33 34 0,33-1 0,-33-33 0,0 33 0,0 1 0,0-34 0,33 32 0,-33 1 0,0 0 0,0 0 0,0 1 0,33-34 0,-33 32 0,0 0 0,0 2 0,0-34 0,0 34 0,0-34 0,0 32 0,0 0 0,-33 2 0,33-1 0,0-33 0,0 33 0,0-1 0,0 1 0,0-33 0,0 34 0,-33-1 0,33-33 0,0 32 0,0 2 0,0-1 0,0-33 0,0 32 0,0 2 0,-33 0 0,33-34 0,0 32 0,0 1 0,0 0 0,0-33 0,0 32 0,0 2 0,0-1 0,-33-33 0,33 32 0,0-32 0,0 34 0,0 0 0,0-34 0,0 31 0,0-31 0,0 33 0,0-33 0,0 34 0,-33-34 0,33 0 0,0 32 0,0-32 0,0 0 0,-34 33 0,34-33 0,0 0 0,0 33 0,-32-33 0,32 0 0,0 0 0,-32 0 0,32 32 0,0-32 0,0 0 0,-34 0 0,34 34 0,0-34 0,-33 0 0,33 0 0,0 0 0,0 34 0,-33-34 0,33 0 0,0 0 0,0 0 0,0 0 0,-33 32 0,33-32 0,0 0 0,0 0 0,0 0 0,-33 0 0,33 0 0,0 0 0,0 0 0,-33 0 0,33 0 0,0 0 0,0 0 0,-33 0 0,33 0 0,-33 0 0,33 0 0,0 0 0,-34 0 0,34 0 0,-32 0 0,32 0 0,0 0 0,-34 0 0,34 0 0,0 0 0,-32 0 0,32 0 0,0 0 0,-32 0 0,32 0 0,0 0 0,0 0 0,0 0 0,0 0 0,-34 0 0,34 0 0,0 0 0,0 0 0</inkml:trace>
          <inkml:trace contextRef="#ctx0" brushRef="#br0" timeOffset="-21528.0378">2278 2872 512,'0'-33'0,"0"33"0,0 0 0,33 0 0,-33 0 0,0 0 0,34 0 0,-34 0 0,32 0 0,0 0 0,2 33 0,-34-33 0,33 0 0,0 34 0,-33-34 0,33 0 0,-33 33 0,33-33 0,-33 31 0,33 3 0,0-34 0,-33 33 0,33 0 0,-33-33 0,33 33 0,-33-33 0,33 32 0,-33 2 0,34-34 0,-34 33 0,32-33 0,-32 33 0,32-1 0,-32-32 0,0 34 0,34-34 0,-34 0 0,0 0 0,33 33 0,-33-33 0,0 0 0,0 0 0,33 0 0,-33 33 0,0-33 0,0 0 0,0 0 0,33 0 0,-33 0 0,0 34 0,0-34 0,0 0 0,0 0 0,33 0 0,-33 0 0,0 32 0,0-32 0,33 0 0,-33 0 0,0 0 0,33 33 0,-33-33 0,0 0 0,33 0 0,-33 33 0,0-33 0,33 0 0,-33 0 0,0 0 0,0 0 0,33 33 0,-33-33 0,0 0 0,0 0 0,34 0 0,-34 0 0,0 34 0,0-34 0,0 0 0,32 0 0,-32 0 0,0 0 0,32 0 0,-32 0 0,0 32 0</inkml:trace>
          <inkml:trace contextRef="#ctx0" brushRef="#br0" timeOffset="-8798.4154">992 4752 512,'0'0'0,"0"0"0,0 0 0,0 34 0,0-2 0,0 2 0,0-1 0,0-1 0,0 1 0,0 1 0,33-34 0,-33 65 0,0-31 0,0-34 0,0 32 0,0 34 0,0-34 0,0 2 0,0-34 0,0 34 0</inkml:trace>
          <inkml:trace contextRef="#ctx0" brushRef="#br0" timeOffset="780.0014">3566 3267 512,'0'0'0,"0"0"0,0 0 0,0 0 0,-34 34 0,34-34 0,0 33 0,-33-33 0,33 33 0,0 1 0,0-2 0,-33-32 0,33 33 0,0 0 0,0-33 0,0 33 0,0-33 0,0 34 0,0-34 0,33 32 0,-33-32 0</inkml:trace>
          <inkml:trace contextRef="#ctx0" brushRef="#br0" timeOffset="1482.0026">3532 4060 512,'0'0'0,"0"0"0,0 0 0,0 0 0,34 33 0,-34-33 0,0 0 0,32 0 0,-32 32 0,32-32 0,2 0 0,-34 0 0,33 0 0,0 34 0,-33-34 0,33 0 0,-33 0 0,33 0 0,-33 0 0</inkml:trace>
          <inkml:trace contextRef="#ctx0" brushRef="#br0" timeOffset="3712.8065">3928 3401 512,'0'0'0,"0"0"0,0 0 0,0 32 0,-33 1 0,66 0 0,-66 0 0,33 1 0,0-2 0,33 0 0,-33 2 0,0 0 0,0-2 0,0 0 0,0 2 0,0 32 0,0-34 0,0 1 0,0 1 0,0-1 0,0-1 0,0 2 0,0-1 0,0-33 0,0 32 0,33 2 0,-33-34 0,0 34 0,0-34 0,0 0 0,0 0 0,0 32 0,34 1 0,-34-33 0,0 33 0,31-33 0,-31 0 0,32 0 0,-32 32 0,34-32 0,-1 0 0,-33 0 0,33 34 0,0-34 0,0 0 0,-33 33 0,33-33 0,0 0 0,34 32 0,-35-32 0,0 0 0,2 34 0,-2-34 0,-32 0 0,34 0 0,-1 34 0,0-34 0,-33 0 0,33 0 0,0 0 0,-33 0 0,0 0 0,33 0 0,-33 0 0,0 0 0,0 0 0,0 0 0,33 0 0,-33 0 0,0 0 0,0 0 0,0 0 0,0 0 0,0 0 0,0-34 0,33 34 0,-33 0 0,0 0 0,0-34 0,0 34 0,0 0 0,0-32 0,0 32 0,0-33 0,0-1 0,34 2 0,-34 32 0,0-33 0,0 0 0,0 1 0,0-2 0,0 0 0,32 2 0,-32-1 0,0-1 0,0 2 0,0-1 0,0-34 0,0 35 0,0-1 0,0 0 0,32-1 0,-32 2 0,0 0 0,0-2 0,0 0 0,0 34 0,0-32 0,0 32 0,0-32 0,0-2 0,34 34 0,-34 0 0,0 0 0,0-33 0,0 33 0,0 0 0,0 0 0,0 0 0,0 0 0,0 0 0,0 0 0,-34 0 0,34 0 0,-32 0 0,32 0 0,-32 0 0,-2 0 0,34 0 0,-33 0 0,0 0 0,0 0 0,0-33 0,0 33 0,0 0 0,-34-33 0,35 33 0,-2 0 0,2-32 0,-34 32 0,33 0 0,0-34 0,0 34 0,-33 0 0,66 0 0,-33 0 0,0 0 0,-1 0 0,34 0 0,-32 0 0,1 0 0,31 0 0,-34-33 0,34 33 0,-33 0 0,33 0 0,-33 0 0,33 33 0,0-33 0,0 0 0,0 0 0,0 0 0,0 0 0,0 0 0,0 0 0,0 34 0</inkml:trace>
          <inkml:trace contextRef="#ctx0" brushRef="#br0" timeOffset="4321.2076">4421 3762 512,'0'0'0,"-32"0"0,32 34 0,-32-34 0,-2 33 0,34 0 0,-33-1 0,0-32 0,0 33 0,33 1 0,-33-34 0,0 33 0,33-33 0,0 0 0</inkml:trace>
          <inkml:trace contextRef="#ctx0" brushRef="#br0" timeOffset="4664.4082">4191 3664 512,'0'0'0,"0"34"0,0-34 0,0 32 0,33 0 0,-33 2 0,33-1 0,0 0 0,-33-1 0,33 1 0,-33 1 0,34-1 0,-2-1 0,-32 2 0,0-1 0,0-33 0</inkml:trace>
          <inkml:trace contextRef="#ctx0" brushRef="#br0" timeOffset="5085.6089">4686 3829 512,'0'0'0,"0"33"0,-33-33 0,33 32 0,-33 1 0,33-33 0,-33 34 0,33-1 0,-33-1 0,33 2 0,-33-1 0,33-33 0,-34 32 0,34 2 0,-32-34 0,32 0 0</inkml:trace>
          <inkml:trace contextRef="#ctx0" brushRef="#br0" timeOffset="-4804.8085">4191 2839 512,'0'0'0,"-33"0"0,33-33 0,0 33 0,0-32 0,-33 32 0,33-34 0,0 1 0,0 33 0,0-33 0,0 33 0,0-32 0,0 32 0,33-33 0,-33 33 0,0 0 0,33-34 0,-33 34 0,33 0 0,-33 0 0,33 0 0,0-33 0,0 33 0,-33 33 0,34-33 0,-2 0 0,0 0 0,2 0 0,-34 0 0,32 34 0,-32-34 0,34 0 0,-34 0 0,0 33 0,33-33 0,-33 0 0,0 32 0,0-32 0,0 33 0,0-33 0,0 33 0,0-33 0,0 34 0,0-34 0,0 32 0,0-32 0,0 33 0,0-33 0,-33 33 0,33 1 0,0-34 0,0 33 0,0-33 0,0 0 0,0 31 0,0-31 0,0 0 0,0 0 0,0 34 0,0-34 0,0 0 0,0 0 0,0 0 0,0 0 0,0 0 0,0 0 0,0 0 0,0 0 0,0 0 0,0 0 0,0 0 0,0 0 0,0 0 0,0 0 0,0 0 0</inkml:trace>
          <inkml:trace contextRef="#ctx0" brushRef="#br0" timeOffset="7004.4123">4125 2609 512,'0'0'0,"0"0"0,33 33 0,-33-33 0,33 0 0,0 0 0,0 32 0,0-32 0,0 0 0,1 0 0,-2 0 0,0 0 0,2 33 0,-2-33 0,-32 0 0</inkml:trace>
          <inkml:trace contextRef="#ctx0" brushRef="#br0" timeOffset="9188.416">826 4456 512,'0'0'0,"-32"0"0,32 0 0,0 34 0,0-34 0,0 31 0,0 2 0,0 1 0,0-34 0,-32 65 0,32-32 0,0-1 0,0 2 0,0 0 0,0-2 0,0 35 0,0-35 0,-34 35 0,34-34 0,0 33 0,0-34 0,34 2 0,-34 30 0,0-30 0,0 32 0,32-34 0,-32 2 0,0 32 0,0-33 0,32-1 0,-32 2 0,0-34 0,0 33 0,0-33 0</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2048" units="cm"/>
          <inkml:channel name="Y" type="integer" max="768" units="cm"/>
        </inkml:traceFormat>
        <inkml:channelProperties>
          <inkml:channelProperty channel="X" name="resolution" value="56.7313" units="1/cm"/>
          <inkml:channelProperty channel="Y" name="resolution" value="28.33948" units="1/cm"/>
        </inkml:channelProperties>
      </inkml:inkSource>
      <inkml:timestamp xml:id="ts0" timeString="2017-02-07T17:14:49.89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349103C-9154-4EE8-A1F3-D8EB9FE15F4F}" emma:medium="tactile" emma:mode="ink">
          <msink:context xmlns:msink="http://schemas.microsoft.com/ink/2010/main" type="writingRegion" rotatedBoundingBox="9533,17021 10505,17021 10505,17267 9533,17267"/>
        </emma:interpretation>
      </emma:emma>
    </inkml:annotationXML>
    <inkml:traceGroup>
      <inkml:annotationXML>
        <emma:emma xmlns:emma="http://www.w3.org/2003/04/emma" version="1.0">
          <emma:interpretation id="{C48EC451-5AE8-4CFF-9111-2DBEBCF2BDBC}" emma:medium="tactile" emma:mode="ink">
            <msink:context xmlns:msink="http://schemas.microsoft.com/ink/2010/main" type="paragraph" rotatedBoundingBox="9533,17021 10505,17021 10505,17267 9533,17267" alignmentLevel="1"/>
          </emma:interpretation>
        </emma:emma>
      </inkml:annotationXML>
      <inkml:traceGroup>
        <inkml:annotationXML>
          <emma:emma xmlns:emma="http://www.w3.org/2003/04/emma" version="1.0">
            <emma:interpretation id="{74582D56-903E-456F-80F8-85EDA3D337A9}" emma:medium="tactile" emma:mode="ink">
              <msink:context xmlns:msink="http://schemas.microsoft.com/ink/2010/main" type="line" rotatedBoundingBox="9533,17021 10505,17021 10505,17267 9533,17267"/>
            </emma:interpretation>
          </emma:emma>
        </inkml:annotationXML>
        <inkml:traceGroup>
          <inkml:annotationXML>
            <emma:emma xmlns:emma="http://www.w3.org/2003/04/emma" version="1.0">
              <emma:interpretation id="{F6C36EA8-D287-473A-853E-8E1658ED2C61}" emma:medium="tactile" emma:mode="ink">
                <msink:context xmlns:msink="http://schemas.microsoft.com/ink/2010/main" type="inkWord" rotatedBoundingBox="9536,17006 10493,17237 10490,17252 9533,17021"/>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i</emma:literal>
                </emma:interpretation>
                <emma:interpretation id="interp3" emma:lang="en-US" emma:confidence="0">
                  <emma:literal>;</emma:literal>
                </emma:interpretation>
                <emma:interpretation id="interp4" emma:lang="en-US" emma:confidence="0">
                  <emma:literal>=</emma:literal>
                </emma:interpretation>
              </emma:one-of>
            </emma:emma>
          </inkml:annotationXML>
          <inkml:trace contextRef="#ctx0" brushRef="#br0">-957-231</inkml:trace>
          <inkml:trace contextRef="#ctx0" brushRef="#br0" timeOffset="-1263.8736">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B587DC-D74E-41F7-88AF-1C50B0C45266}"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3818146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587DC-D74E-41F7-88AF-1C50B0C45266}"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338264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587DC-D74E-41F7-88AF-1C50B0C45266}"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70312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587DC-D74E-41F7-88AF-1C50B0C45266}"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220110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B587DC-D74E-41F7-88AF-1C50B0C45266}"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396799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B587DC-D74E-41F7-88AF-1C50B0C45266}"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1409243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B587DC-D74E-41F7-88AF-1C50B0C45266}"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1430987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B587DC-D74E-41F7-88AF-1C50B0C45266}"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291321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587DC-D74E-41F7-88AF-1C50B0C45266}"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118269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587DC-D74E-41F7-88AF-1C50B0C45266}"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410516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587DC-D74E-41F7-88AF-1C50B0C45266}"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8BF8B-75EE-40E7-9E2C-8AD08BC0488E}" type="slidenum">
              <a:rPr lang="en-US" smtClean="0"/>
              <a:t>‹#›</a:t>
            </a:fld>
            <a:endParaRPr lang="en-US"/>
          </a:p>
        </p:txBody>
      </p:sp>
    </p:spTree>
    <p:extLst>
      <p:ext uri="{BB962C8B-B14F-4D97-AF65-F5344CB8AC3E}">
        <p14:creationId xmlns:p14="http://schemas.microsoft.com/office/powerpoint/2010/main" val="281757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587DC-D74E-41F7-88AF-1C50B0C45266}" type="datetimeFigureOut">
              <a:rPr lang="en-US" smtClean="0"/>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8BF8B-75EE-40E7-9E2C-8AD08BC0488E}" type="slidenum">
              <a:rPr lang="en-US" smtClean="0"/>
              <a:t>‹#›</a:t>
            </a:fld>
            <a:endParaRPr lang="en-US"/>
          </a:p>
        </p:txBody>
      </p:sp>
    </p:spTree>
    <p:extLst>
      <p:ext uri="{BB962C8B-B14F-4D97-AF65-F5344CB8AC3E}">
        <p14:creationId xmlns:p14="http://schemas.microsoft.com/office/powerpoint/2010/main" val="927238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3.emf"/><Relationship Id="rId12" Type="http://schemas.openxmlformats.org/officeDocument/2006/relationships/customXml" Target="../ink/ink6.xml"/><Relationship Id="rId2" Type="http://schemas.openxmlformats.org/officeDocument/2006/relationships/customXml" Target="../ink/ink1.xml"/><Relationship Id="rId16"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emf"/><Relationship Id="rId5" Type="http://schemas.openxmlformats.org/officeDocument/2006/relationships/image" Target="../media/image2.emf"/><Relationship Id="rId15" Type="http://schemas.openxmlformats.org/officeDocument/2006/relationships/customXml" Target="../ink/ink8.xml"/><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emf"/><Relationship Id="rId14" Type="http://schemas.openxmlformats.org/officeDocument/2006/relationships/customXml" Target="../ink/ink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notes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34134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Washington 8.1</a:t>
            </a:r>
            <a:endParaRPr lang="en-US" dirty="0"/>
          </a:p>
        </p:txBody>
      </p:sp>
      <p:sp>
        <p:nvSpPr>
          <p:cNvPr id="3" name="Content Placeholder 2"/>
          <p:cNvSpPr>
            <a:spLocks noGrp="1"/>
          </p:cNvSpPr>
          <p:nvPr>
            <p:ph idx="1"/>
          </p:nvPr>
        </p:nvSpPr>
        <p:spPr/>
        <p:txBody>
          <a:bodyPr>
            <a:normAutofit fontScale="85000" lnSpcReduction="20000"/>
          </a:bodyPr>
          <a:lstStyle/>
          <a:p>
            <a:r>
              <a:rPr lang="en-US" altLang="en-US" dirty="0" smtClean="0">
                <a:solidFill>
                  <a:srgbClr val="0070C0"/>
                </a:solidFill>
              </a:rPr>
              <a:t>The Judiciary Act of 1789 </a:t>
            </a:r>
            <a:r>
              <a:rPr lang="en-US" altLang="en-US" dirty="0" smtClean="0"/>
              <a:t>was actually a compromise act.  </a:t>
            </a:r>
          </a:p>
          <a:p>
            <a:pPr>
              <a:lnSpc>
                <a:spcPct val="90000"/>
              </a:lnSpc>
              <a:spcAft>
                <a:spcPct val="20000"/>
              </a:spcAft>
              <a:buFontTx/>
              <a:buChar char="•"/>
            </a:pPr>
            <a:r>
              <a:rPr lang="en-US" altLang="en-US" dirty="0" smtClean="0"/>
              <a:t>One group in Congress favored a national legal system, and a second favored state courts. </a:t>
            </a:r>
          </a:p>
          <a:p>
            <a:pPr>
              <a:lnSpc>
                <a:spcPct val="90000"/>
              </a:lnSpc>
              <a:spcAft>
                <a:spcPct val="20000"/>
              </a:spcAft>
              <a:buFontTx/>
              <a:buChar char="•"/>
            </a:pPr>
            <a:r>
              <a:rPr lang="en-US" altLang="en-US" dirty="0" smtClean="0"/>
              <a:t>The act</a:t>
            </a:r>
            <a:r>
              <a:rPr lang="en-US" altLang="en-US" dirty="0" smtClean="0">
                <a:solidFill>
                  <a:srgbClr val="0070C0"/>
                </a:solidFill>
              </a:rPr>
              <a:t> established a federal court system </a:t>
            </a:r>
            <a:r>
              <a:rPr lang="en-US" altLang="en-US" dirty="0" smtClean="0"/>
              <a:t>with 13 district courts and 3 circuit courts. </a:t>
            </a:r>
          </a:p>
          <a:p>
            <a:pPr>
              <a:lnSpc>
                <a:spcPct val="90000"/>
              </a:lnSpc>
              <a:spcAft>
                <a:spcPct val="20000"/>
              </a:spcAft>
              <a:buFontTx/>
              <a:buChar char="•"/>
            </a:pPr>
            <a:r>
              <a:rPr lang="en-US" altLang="en-US" dirty="0" smtClean="0"/>
              <a:t>State laws would remain, but </a:t>
            </a:r>
            <a:r>
              <a:rPr lang="en-US" altLang="en-US" dirty="0" smtClean="0">
                <a:solidFill>
                  <a:srgbClr val="0070C0"/>
                </a:solidFill>
              </a:rPr>
              <a:t>federal courts would have the power to reverse state decisions.</a:t>
            </a:r>
          </a:p>
          <a:p>
            <a:pPr>
              <a:lnSpc>
                <a:spcPct val="90000"/>
              </a:lnSpc>
              <a:spcAft>
                <a:spcPct val="20000"/>
              </a:spcAft>
              <a:buFontTx/>
              <a:buChar char="•"/>
            </a:pPr>
            <a:r>
              <a:rPr lang="en-US" altLang="en-US" dirty="0" smtClean="0">
                <a:solidFill>
                  <a:srgbClr val="0070C0"/>
                </a:solidFill>
              </a:rPr>
              <a:t>The Supreme Court was </a:t>
            </a:r>
            <a:r>
              <a:rPr lang="en-US" altLang="en-US" dirty="0" smtClean="0"/>
              <a:t>to be </a:t>
            </a:r>
            <a:r>
              <a:rPr lang="en-US" altLang="en-US" dirty="0" smtClean="0">
                <a:solidFill>
                  <a:srgbClr val="0070C0"/>
                </a:solidFill>
              </a:rPr>
              <a:t>the highest court </a:t>
            </a:r>
            <a:r>
              <a:rPr lang="en-US" altLang="en-US" dirty="0" smtClean="0"/>
              <a:t>with final authority</a:t>
            </a:r>
            <a:r>
              <a:rPr lang="en-US" altLang="en-US" dirty="0" smtClean="0">
                <a:solidFill>
                  <a:srgbClr val="0070C0"/>
                </a:solidFill>
              </a:rPr>
              <a:t>. </a:t>
            </a:r>
          </a:p>
          <a:p>
            <a:pPr>
              <a:lnSpc>
                <a:spcPct val="90000"/>
              </a:lnSpc>
              <a:spcAft>
                <a:spcPct val="20000"/>
              </a:spcAft>
              <a:buFontTx/>
              <a:buChar char="•"/>
            </a:pPr>
            <a:r>
              <a:rPr lang="en-US" altLang="en-US" dirty="0" smtClean="0">
                <a:solidFill>
                  <a:srgbClr val="0070C0"/>
                </a:solidFill>
              </a:rPr>
              <a:t>John Jay was appointed chief justice.</a:t>
            </a:r>
          </a:p>
          <a:p>
            <a:pPr>
              <a:lnSpc>
                <a:spcPct val="90000"/>
              </a:lnSpc>
              <a:spcAft>
                <a:spcPct val="20000"/>
              </a:spcAft>
              <a:buFontTx/>
              <a:buChar char="•"/>
            </a:pPr>
            <a:endParaRPr lang="en-US" altLang="en-US" dirty="0" smtClean="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512516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Washington 8.1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Many people felt the Constitution needed a guarantee of personal liberties. </a:t>
            </a:r>
          </a:p>
          <a:p>
            <a:r>
              <a:rPr lang="en-US" dirty="0" smtClean="0"/>
              <a:t>In fact, some states supported the Constitution because a bill of rights was to be added to it. </a:t>
            </a:r>
          </a:p>
          <a:p>
            <a:r>
              <a:rPr lang="en-US" dirty="0" smtClean="0">
                <a:solidFill>
                  <a:srgbClr val="0070C0"/>
                </a:solidFill>
              </a:rPr>
              <a:t>James Madison made a list of 12 amendments to form a Bill of rights. Only 10 were ratified.</a:t>
            </a:r>
          </a:p>
          <a:p>
            <a:r>
              <a:rPr lang="en-US" dirty="0" smtClean="0"/>
              <a:t>James Madison presented a list of amendments to Congress. </a:t>
            </a:r>
          </a:p>
          <a:p>
            <a:r>
              <a:rPr lang="en-US" dirty="0" smtClean="0"/>
              <a:t>Congress passed 12 amendments. </a:t>
            </a:r>
          </a:p>
          <a:p>
            <a:r>
              <a:rPr lang="en-US" dirty="0" smtClean="0"/>
              <a:t>The states ratified 10 of them. </a:t>
            </a:r>
            <a:endParaRPr lang="en-US" b="1" dirty="0" smtClean="0"/>
          </a:p>
          <a:p>
            <a:r>
              <a:rPr lang="en-US" dirty="0" smtClean="0"/>
              <a:t>These 10 amendments became known as the Bill of Rights and were added to the Constitution in December 1791. </a:t>
            </a:r>
          </a:p>
          <a:p>
            <a:endParaRPr lang="en-US" dirty="0"/>
          </a:p>
        </p:txBody>
      </p:sp>
    </p:spTree>
    <p:extLst>
      <p:ext uri="{BB962C8B-B14F-4D97-AF65-F5344CB8AC3E}">
        <p14:creationId xmlns:p14="http://schemas.microsoft.com/office/powerpoint/2010/main" val="3434252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a:t>
            </a:r>
            <a:endParaRPr lang="en-US" dirty="0"/>
          </a:p>
        </p:txBody>
      </p:sp>
      <p:sp>
        <p:nvSpPr>
          <p:cNvPr id="3" name="Content Placeholder 2"/>
          <p:cNvSpPr>
            <a:spLocks noGrp="1"/>
          </p:cNvSpPr>
          <p:nvPr>
            <p:ph idx="1"/>
          </p:nvPr>
        </p:nvSpPr>
        <p:spPr/>
        <p:txBody>
          <a:bodyPr>
            <a:normAutofit/>
          </a:bodyPr>
          <a:lstStyle/>
          <a:p>
            <a:r>
              <a:rPr lang="en-US" dirty="0" smtClean="0"/>
              <a:t>What do you think was the most important decision of the early government: creating a cabinet, passing the Judiciary Act, or adding the Bill of Rights to the Constitution?</a:t>
            </a:r>
          </a:p>
          <a:p>
            <a:endParaRPr lang="en-US" dirty="0"/>
          </a:p>
          <a:p>
            <a:r>
              <a:rPr lang="en-US" dirty="0" smtClean="0"/>
              <a:t>Explain why?</a:t>
            </a:r>
          </a:p>
          <a:p>
            <a:endParaRPr lang="en-US" dirty="0"/>
          </a:p>
        </p:txBody>
      </p:sp>
    </p:spTree>
    <p:extLst>
      <p:ext uri="{BB962C8B-B14F-4D97-AF65-F5344CB8AC3E}">
        <p14:creationId xmlns:p14="http://schemas.microsoft.com/office/powerpoint/2010/main" val="3668440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Possible answer: The Bill of Rights was an  important decision because it guarantees personal liberties, and that is what the country represents; however, the Judiciary Act created the court system, and the cabinet helps the executive office function.</a:t>
            </a:r>
          </a:p>
          <a:p>
            <a:endParaRPr lang="en-US" dirty="0"/>
          </a:p>
        </p:txBody>
      </p:sp>
    </p:spTree>
    <p:extLst>
      <p:ext uri="{BB962C8B-B14F-4D97-AF65-F5344CB8AC3E}">
        <p14:creationId xmlns:p14="http://schemas.microsoft.com/office/powerpoint/2010/main" val="1190645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problems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Hamilton, as secretary of the treasury, tried to find a way to strengthen the country’s financial problems. </a:t>
            </a:r>
          </a:p>
          <a:p>
            <a:r>
              <a:rPr lang="en-US" dirty="0" smtClean="0"/>
              <a:t>He proposed the </a:t>
            </a:r>
            <a:r>
              <a:rPr lang="en-US" dirty="0" smtClean="0">
                <a:solidFill>
                  <a:srgbClr val="0070C0"/>
                </a:solidFill>
              </a:rPr>
              <a:t>Hamilton Plan</a:t>
            </a:r>
            <a:r>
              <a:rPr lang="en-US" dirty="0" smtClean="0"/>
              <a:t>. </a:t>
            </a:r>
          </a:p>
          <a:p>
            <a:r>
              <a:rPr lang="en-US" dirty="0" smtClean="0"/>
              <a:t>It said that </a:t>
            </a:r>
            <a:r>
              <a:rPr lang="en-US" dirty="0" smtClean="0">
                <a:solidFill>
                  <a:srgbClr val="0070C0"/>
                </a:solidFill>
              </a:rPr>
              <a:t>the new government should pay off the millions of dollars in debts owed by the Confederation government</a:t>
            </a:r>
            <a:r>
              <a:rPr lang="en-US" dirty="0" smtClean="0"/>
              <a:t> to other countries and to individual citizens. </a:t>
            </a:r>
          </a:p>
          <a:p>
            <a:pPr lvl="1"/>
            <a:r>
              <a:rPr lang="en-US" dirty="0" smtClean="0"/>
              <a:t>The nation should pay for the cost of </a:t>
            </a:r>
            <a:br>
              <a:rPr lang="en-US" dirty="0" smtClean="0"/>
            </a:br>
            <a:r>
              <a:rPr lang="en-US" dirty="0" smtClean="0"/>
              <a:t>their help. </a:t>
            </a:r>
          </a:p>
          <a:p>
            <a:pPr lvl="1"/>
            <a:r>
              <a:rPr lang="en-US" dirty="0" smtClean="0"/>
              <a:t>Further, by the federal government </a:t>
            </a:r>
            <a:r>
              <a:rPr lang="en-US" dirty="0" smtClean="0">
                <a:solidFill>
                  <a:srgbClr val="0070C0"/>
                </a:solidFill>
              </a:rPr>
              <a:t>assuming the states’ debts, this would give the states a strong interest in the success of the new government. </a:t>
            </a:r>
            <a:endParaRPr lang="en-US" dirty="0">
              <a:solidFill>
                <a:srgbClr val="0070C0"/>
              </a:solidFill>
            </a:endParaRPr>
          </a:p>
        </p:txBody>
      </p:sp>
    </p:spTree>
    <p:extLst>
      <p:ext uri="{BB962C8B-B14F-4D97-AF65-F5344CB8AC3E}">
        <p14:creationId xmlns:p14="http://schemas.microsoft.com/office/powerpoint/2010/main" val="693518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Problems</a:t>
            </a:r>
            <a:endParaRPr lang="en-US" dirty="0"/>
          </a:p>
        </p:txBody>
      </p:sp>
      <p:sp>
        <p:nvSpPr>
          <p:cNvPr id="3" name="Content Placeholder 2"/>
          <p:cNvSpPr>
            <a:spLocks noGrp="1"/>
          </p:cNvSpPr>
          <p:nvPr>
            <p:ph idx="1"/>
          </p:nvPr>
        </p:nvSpPr>
        <p:spPr/>
        <p:txBody>
          <a:bodyPr>
            <a:normAutofit fontScale="85000" lnSpcReduction="20000"/>
          </a:bodyPr>
          <a:lstStyle/>
          <a:p>
            <a:r>
              <a:rPr lang="en-US" altLang="en-US" dirty="0" smtClean="0">
                <a:solidFill>
                  <a:srgbClr val="0070C0"/>
                </a:solidFill>
              </a:rPr>
              <a:t>There was opposition to Hamilton’s plan,  </a:t>
            </a:r>
          </a:p>
          <a:p>
            <a:r>
              <a:rPr lang="en-US" altLang="en-US" dirty="0" smtClean="0"/>
              <a:t>Congress agreed to pay money to other nations, but they could not agree to pay off the debt to American citizens.</a:t>
            </a:r>
            <a:endParaRPr lang="en-US" altLang="en-US" sz="1800" b="1" dirty="0" smtClean="0"/>
          </a:p>
          <a:p>
            <a:r>
              <a:rPr lang="en-US" dirty="0" smtClean="0"/>
              <a:t>When the government borrowed money during the war, it issued bonds, or paper notes, promising to repay the money in a given period of time. </a:t>
            </a:r>
          </a:p>
          <a:p>
            <a:r>
              <a:rPr lang="en-US" dirty="0" smtClean="0"/>
              <a:t>Speculators bought many of the original bonds for less than their value. </a:t>
            </a:r>
          </a:p>
          <a:p>
            <a:r>
              <a:rPr lang="en-US" dirty="0" smtClean="0"/>
              <a:t>Hamilton’s plan proposed paying off these bonds at their original value, and </a:t>
            </a:r>
            <a:r>
              <a:rPr lang="en-US" dirty="0" smtClean="0">
                <a:solidFill>
                  <a:srgbClr val="0070C0"/>
                </a:solidFill>
              </a:rPr>
              <a:t>some said it would make the speculators rich. </a:t>
            </a:r>
          </a:p>
          <a:p>
            <a:endParaRPr lang="en-US" dirty="0"/>
          </a:p>
        </p:txBody>
      </p:sp>
    </p:spTree>
    <p:extLst>
      <p:ext uri="{BB962C8B-B14F-4D97-AF65-F5344CB8AC3E}">
        <p14:creationId xmlns:p14="http://schemas.microsoft.com/office/powerpoint/2010/main" val="871751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Problems</a:t>
            </a:r>
            <a:endParaRPr lang="en-US" dirty="0"/>
          </a:p>
        </p:txBody>
      </p:sp>
      <p:sp>
        <p:nvSpPr>
          <p:cNvPr id="3" name="Content Placeholder 2"/>
          <p:cNvSpPr>
            <a:spLocks noGrp="1"/>
          </p:cNvSpPr>
          <p:nvPr>
            <p:ph idx="1"/>
          </p:nvPr>
        </p:nvSpPr>
        <p:spPr/>
        <p:txBody>
          <a:bodyPr/>
          <a:lstStyle/>
          <a:p>
            <a:r>
              <a:rPr lang="en-US" dirty="0"/>
              <a:t>The </a:t>
            </a:r>
            <a:r>
              <a:rPr lang="en-US" dirty="0">
                <a:solidFill>
                  <a:srgbClr val="0070C0"/>
                </a:solidFill>
              </a:rPr>
              <a:t>Southern states </a:t>
            </a:r>
            <a:r>
              <a:rPr lang="en-US" dirty="0"/>
              <a:t>also presented opposition because their state debt was less than the Northern states, and they </a:t>
            </a:r>
            <a:r>
              <a:rPr lang="en-US" dirty="0">
                <a:solidFill>
                  <a:srgbClr val="0070C0"/>
                </a:solidFill>
              </a:rPr>
              <a:t>would have to pay more than their share under Hamilton’s plan.</a:t>
            </a:r>
          </a:p>
          <a:p>
            <a:endParaRPr lang="en-US" dirty="0"/>
          </a:p>
        </p:txBody>
      </p:sp>
    </p:spTree>
    <p:extLst>
      <p:ext uri="{BB962C8B-B14F-4D97-AF65-F5344CB8AC3E}">
        <p14:creationId xmlns:p14="http://schemas.microsoft.com/office/powerpoint/2010/main" val="4043141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problems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0070C0"/>
                </a:solidFill>
              </a:rPr>
              <a:t>Hamilton proposed a compromise plan. </a:t>
            </a:r>
            <a:endParaRPr lang="en-US" dirty="0" smtClean="0">
              <a:solidFill>
                <a:srgbClr val="0070C0"/>
              </a:solidFill>
            </a:endParaRPr>
          </a:p>
          <a:p>
            <a:r>
              <a:rPr lang="en-US" dirty="0"/>
              <a:t>He agreed to a proposal by Southern leaders to move the nation’s capital from New York City to a special district in the South between Virginia and Maryland. </a:t>
            </a:r>
          </a:p>
          <a:p>
            <a:r>
              <a:rPr lang="en-US" dirty="0"/>
              <a:t>This became Washington, D.C. </a:t>
            </a:r>
          </a:p>
          <a:p>
            <a:r>
              <a:rPr lang="en-US" dirty="0">
                <a:solidFill>
                  <a:srgbClr val="0070C0"/>
                </a:solidFill>
              </a:rPr>
              <a:t>The Southerners then agreed to support his plan to pay off the state </a:t>
            </a:r>
            <a:r>
              <a:rPr lang="en-US" dirty="0" smtClean="0">
                <a:solidFill>
                  <a:srgbClr val="0070C0"/>
                </a:solidFill>
              </a:rPr>
              <a:t>debts, as long as the new capital was built in the South. (Washington DC was considered South.)</a:t>
            </a:r>
            <a:endParaRPr lang="en-US" dirty="0">
              <a:solidFill>
                <a:srgbClr val="0070C0"/>
              </a:solidFill>
            </a:endParaRPr>
          </a:p>
          <a:p>
            <a:endParaRPr lang="en-US" dirty="0"/>
          </a:p>
        </p:txBody>
      </p:sp>
    </p:spTree>
    <p:extLst>
      <p:ext uri="{BB962C8B-B14F-4D97-AF65-F5344CB8AC3E}">
        <p14:creationId xmlns:p14="http://schemas.microsoft.com/office/powerpoint/2010/main" val="1657781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a:t>
            </a:r>
            <a:endParaRPr lang="en-US" dirty="0"/>
          </a:p>
        </p:txBody>
      </p:sp>
      <p:sp>
        <p:nvSpPr>
          <p:cNvPr id="3" name="Content Placeholder 2"/>
          <p:cNvSpPr>
            <a:spLocks noGrp="1"/>
          </p:cNvSpPr>
          <p:nvPr>
            <p:ph idx="1"/>
          </p:nvPr>
        </p:nvSpPr>
        <p:spPr/>
        <p:txBody>
          <a:bodyPr/>
          <a:lstStyle/>
          <a:p>
            <a:r>
              <a:rPr lang="en-US" dirty="0"/>
              <a:t>How did Hamilton’s plan propose to strengthen the economy</a:t>
            </a:r>
            <a:r>
              <a:rPr lang="en-US" dirty="0" smtClean="0"/>
              <a:t>?</a:t>
            </a:r>
          </a:p>
          <a:p>
            <a:endParaRPr lang="en-US" dirty="0"/>
          </a:p>
          <a:p>
            <a:r>
              <a:rPr lang="en-US" dirty="0" smtClean="0"/>
              <a:t>Tell and explain at least 3 ways.</a:t>
            </a:r>
            <a:endParaRPr lang="en-US" dirty="0"/>
          </a:p>
          <a:p>
            <a:endParaRPr lang="en-US" dirty="0"/>
          </a:p>
        </p:txBody>
      </p:sp>
    </p:spTree>
    <p:extLst>
      <p:ext uri="{BB962C8B-B14F-4D97-AF65-F5344CB8AC3E}">
        <p14:creationId xmlns:p14="http://schemas.microsoft.com/office/powerpoint/2010/main" val="2732757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It proposed to pay off the growing debt from the war by paying foreign countries money that was borrowed, by paying off the state debts, and by paying American citizens money borrowed from them. By paying the debt, Hamilton believed that he could rebuild the country’s financial reputation and strengthen the nation. Without such a large debt, the nation would be able to use its money </a:t>
            </a:r>
            <a:br>
              <a:rPr lang="en-US" dirty="0"/>
            </a:br>
            <a:r>
              <a:rPr lang="en-US" dirty="0"/>
              <a:t>to grow instead of putting it towards interest payments on the debt.</a:t>
            </a:r>
          </a:p>
          <a:p>
            <a:endParaRPr lang="en-US" dirty="0"/>
          </a:p>
        </p:txBody>
      </p:sp>
    </p:spTree>
    <p:extLst>
      <p:ext uri="{BB962C8B-B14F-4D97-AF65-F5344CB8AC3E}">
        <p14:creationId xmlns:p14="http://schemas.microsoft.com/office/powerpoint/2010/main" val="322975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a:t>
            </a:r>
            <a:endParaRPr lang="en-US" dirty="0"/>
          </a:p>
        </p:txBody>
      </p:sp>
      <p:sp>
        <p:nvSpPr>
          <p:cNvPr id="3" name="Content Placeholder 2"/>
          <p:cNvSpPr>
            <a:spLocks noGrp="1"/>
          </p:cNvSpPr>
          <p:nvPr>
            <p:ph idx="1"/>
          </p:nvPr>
        </p:nvSpPr>
        <p:spPr/>
        <p:txBody>
          <a:bodyPr/>
          <a:lstStyle/>
          <a:p>
            <a:r>
              <a:rPr lang="en-US" dirty="0" smtClean="0"/>
              <a:t>Get your test from your tray. Make corrections on all of the ones you missed. For all of the questions that you missed write the page number from the text book that shows where you could find the correct answer.</a:t>
            </a:r>
          </a:p>
          <a:p>
            <a:endParaRPr lang="en-US" dirty="0" smtClean="0"/>
          </a:p>
          <a:p>
            <a:r>
              <a:rPr lang="en-US" dirty="0" smtClean="0"/>
              <a:t>Except for the DBQ.</a:t>
            </a:r>
          </a:p>
          <a:p>
            <a:endParaRPr lang="en-US" dirty="0"/>
          </a:p>
        </p:txBody>
      </p:sp>
    </p:spTree>
    <p:extLst>
      <p:ext uri="{BB962C8B-B14F-4D97-AF65-F5344CB8AC3E}">
        <p14:creationId xmlns:p14="http://schemas.microsoft.com/office/powerpoint/2010/main" val="7083112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Economy</a:t>
            </a:r>
            <a:endParaRPr lang="en-US" dirty="0"/>
          </a:p>
        </p:txBody>
      </p:sp>
      <p:sp>
        <p:nvSpPr>
          <p:cNvPr id="3" name="Content Placeholder 2"/>
          <p:cNvSpPr>
            <a:spLocks noGrp="1"/>
          </p:cNvSpPr>
          <p:nvPr>
            <p:ph idx="1"/>
          </p:nvPr>
        </p:nvSpPr>
        <p:spPr>
          <a:xfrm>
            <a:off x="457200" y="1447800"/>
            <a:ext cx="8229600" cy="5029200"/>
          </a:xfrm>
        </p:spPr>
        <p:txBody>
          <a:bodyPr>
            <a:normAutofit fontScale="85000" lnSpcReduction="20000"/>
          </a:bodyPr>
          <a:lstStyle/>
          <a:p>
            <a:r>
              <a:rPr lang="en-US" dirty="0">
                <a:solidFill>
                  <a:srgbClr val="0070C0"/>
                </a:solidFill>
              </a:rPr>
              <a:t>Hamilton also proposed the creation of </a:t>
            </a:r>
            <a:br>
              <a:rPr lang="en-US" dirty="0">
                <a:solidFill>
                  <a:srgbClr val="0070C0"/>
                </a:solidFill>
              </a:rPr>
            </a:br>
            <a:r>
              <a:rPr lang="en-US" dirty="0">
                <a:solidFill>
                  <a:srgbClr val="0070C0"/>
                </a:solidFill>
              </a:rPr>
              <a:t>a national bank, the Bank of the United States; a tariff, or tax, on imports; and national taxes to help the nation’s economy</a:t>
            </a:r>
            <a:r>
              <a:rPr lang="en-US" dirty="0" smtClean="0">
                <a:solidFill>
                  <a:srgbClr val="0070C0"/>
                </a:solidFill>
              </a:rPr>
              <a:t>.</a:t>
            </a:r>
          </a:p>
          <a:p>
            <a:r>
              <a:rPr lang="en-US" dirty="0"/>
              <a:t>Before the bill to create a national bank was proposed, only state banks existed. </a:t>
            </a:r>
          </a:p>
          <a:p>
            <a:r>
              <a:rPr lang="en-US" dirty="0">
                <a:solidFill>
                  <a:srgbClr val="0070C0"/>
                </a:solidFill>
              </a:rPr>
              <a:t>Madison and Jefferson opposed the idea of a national </a:t>
            </a:r>
            <a:r>
              <a:rPr lang="en-US" dirty="0" smtClean="0">
                <a:solidFill>
                  <a:srgbClr val="0070C0"/>
                </a:solidFill>
              </a:rPr>
              <a:t>bank, but it passed anyway. </a:t>
            </a:r>
            <a:r>
              <a:rPr lang="en-US" dirty="0" smtClean="0"/>
              <a:t> Some thought </a:t>
            </a:r>
            <a:r>
              <a:rPr lang="en-US" dirty="0"/>
              <a:t>that it would benefit the wealthy and was unconstitutional. </a:t>
            </a:r>
            <a:r>
              <a:rPr lang="en-US" dirty="0" smtClean="0"/>
              <a:t>(they were right)</a:t>
            </a:r>
            <a:endParaRPr lang="en-US" dirty="0"/>
          </a:p>
          <a:p>
            <a:r>
              <a:rPr lang="en-US" dirty="0"/>
              <a:t>Hamilton said that Congress had the power to create a bank even though the Constitution had no provision. </a:t>
            </a:r>
          </a:p>
          <a:p>
            <a:r>
              <a:rPr lang="en-US" dirty="0"/>
              <a:t>The president signed the bill, creating the Bank of the United States.</a:t>
            </a:r>
          </a:p>
          <a:p>
            <a:endParaRPr lang="en-US" dirty="0"/>
          </a:p>
          <a:p>
            <a:endParaRPr lang="en-US" dirty="0"/>
          </a:p>
        </p:txBody>
      </p:sp>
    </p:spTree>
    <p:extLst>
      <p:ext uri="{BB962C8B-B14F-4D97-AF65-F5344CB8AC3E}">
        <p14:creationId xmlns:p14="http://schemas.microsoft.com/office/powerpoint/2010/main" val="1237701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economy</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0070C0"/>
                </a:solidFill>
              </a:rPr>
              <a:t>Hamilton proposed a protective tariff on imports. </a:t>
            </a:r>
            <a:endParaRPr lang="en-US" dirty="0" smtClean="0">
              <a:solidFill>
                <a:srgbClr val="0070C0"/>
              </a:solidFill>
            </a:endParaRPr>
          </a:p>
          <a:p>
            <a:r>
              <a:rPr lang="en-US" dirty="0"/>
              <a:t>He hoped this would protect American industry from foreign competition and encourage people to buy American goods. </a:t>
            </a:r>
          </a:p>
          <a:p>
            <a:r>
              <a:rPr lang="en-US" dirty="0">
                <a:solidFill>
                  <a:srgbClr val="0070C0"/>
                </a:solidFill>
              </a:rPr>
              <a:t>The South opposed this tax because it had little industry to protect. </a:t>
            </a:r>
          </a:p>
          <a:p>
            <a:r>
              <a:rPr lang="en-US" dirty="0"/>
              <a:t>Hamilton did win support in Congress for some low tariffs to raise money. </a:t>
            </a:r>
          </a:p>
        </p:txBody>
      </p:sp>
    </p:spTree>
    <p:extLst>
      <p:ext uri="{BB962C8B-B14F-4D97-AF65-F5344CB8AC3E}">
        <p14:creationId xmlns:p14="http://schemas.microsoft.com/office/powerpoint/2010/main" val="2217482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economy</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0070C0"/>
                </a:solidFill>
              </a:rPr>
              <a:t>Hamilton’s economic program also called for creating national taxes. </a:t>
            </a:r>
            <a:endParaRPr lang="en-US" dirty="0" smtClean="0">
              <a:solidFill>
                <a:srgbClr val="0070C0"/>
              </a:solidFill>
            </a:endParaRPr>
          </a:p>
          <a:p>
            <a:r>
              <a:rPr lang="en-US" dirty="0"/>
              <a:t>The government could have additional funds to operate and to make interest payments on the national debt. </a:t>
            </a:r>
          </a:p>
          <a:p>
            <a:r>
              <a:rPr lang="en-US" dirty="0">
                <a:solidFill>
                  <a:srgbClr val="0070C0"/>
                </a:solidFill>
              </a:rPr>
              <a:t>Congress approved a variety of taxes, including one on American whiskey. </a:t>
            </a:r>
          </a:p>
          <a:p>
            <a:r>
              <a:rPr lang="en-US" dirty="0">
                <a:solidFill>
                  <a:srgbClr val="0070C0"/>
                </a:solidFill>
              </a:rPr>
              <a:t>Hamilton’s economic program gave the country new financial powers, but it split Congress and the nation. </a:t>
            </a:r>
            <a:endParaRPr lang="en-US" dirty="0" smtClean="0">
              <a:solidFill>
                <a:srgbClr val="0070C0"/>
              </a:solidFill>
            </a:endParaRPr>
          </a:p>
          <a:p>
            <a:r>
              <a:rPr lang="en-US" dirty="0"/>
              <a:t>His opponents, </a:t>
            </a:r>
            <a:r>
              <a:rPr lang="en-US" dirty="0">
                <a:solidFill>
                  <a:srgbClr val="0070C0"/>
                </a:solidFill>
              </a:rPr>
              <a:t>including Madison and Jefferson, </a:t>
            </a:r>
            <a:r>
              <a:rPr lang="en-US" dirty="0"/>
              <a:t>feared a national government with strong economic powers would protect the wealthy</a:t>
            </a:r>
            <a:r>
              <a:rPr lang="en-US" dirty="0" smtClean="0"/>
              <a:t>.</a:t>
            </a:r>
          </a:p>
          <a:p>
            <a:endParaRPr lang="en-US" dirty="0"/>
          </a:p>
        </p:txBody>
      </p:sp>
    </p:spTree>
    <p:extLst>
      <p:ext uri="{BB962C8B-B14F-4D97-AF65-F5344CB8AC3E}">
        <p14:creationId xmlns:p14="http://schemas.microsoft.com/office/powerpoint/2010/main" val="4142060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The End </a:t>
            </a:r>
            <a:r>
              <a:rPr lang="en-US" dirty="0" smtClean="0">
                <a:solidFill>
                  <a:srgbClr val="FFC000"/>
                </a:solidFill>
              </a:rPr>
              <a:t>The End </a:t>
            </a:r>
            <a:r>
              <a:rPr lang="en-US" dirty="0" smtClean="0">
                <a:solidFill>
                  <a:srgbClr val="00B050"/>
                </a:solidFill>
              </a:rPr>
              <a:t>The End </a:t>
            </a:r>
            <a:r>
              <a:rPr lang="en-US" dirty="0" smtClean="0"/>
              <a:t>The End </a:t>
            </a:r>
          </a:p>
          <a:p>
            <a:endParaRPr lang="en-US" dirty="0"/>
          </a:p>
        </p:txBody>
      </p:sp>
    </p:spTree>
    <p:extLst>
      <p:ext uri="{BB962C8B-B14F-4D97-AF65-F5344CB8AC3E}">
        <p14:creationId xmlns:p14="http://schemas.microsoft.com/office/powerpoint/2010/main" val="13231452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8.2</a:t>
            </a:r>
            <a:endParaRPr lang="en-US" dirty="0"/>
          </a:p>
        </p:txBody>
      </p:sp>
      <p:sp>
        <p:nvSpPr>
          <p:cNvPr id="3" name="Content Placeholder 2"/>
          <p:cNvSpPr>
            <a:spLocks noGrp="1"/>
          </p:cNvSpPr>
          <p:nvPr>
            <p:ph idx="1"/>
          </p:nvPr>
        </p:nvSpPr>
        <p:spPr/>
        <p:txBody>
          <a:bodyPr/>
          <a:lstStyle/>
          <a:p>
            <a:r>
              <a:rPr lang="en-US" dirty="0" smtClean="0"/>
              <a:t>Main Idea</a:t>
            </a:r>
          </a:p>
          <a:p>
            <a:r>
              <a:rPr lang="en-US" dirty="0">
                <a:solidFill>
                  <a:srgbClr val="0070C0"/>
                </a:solidFill>
              </a:rPr>
              <a:t>In the 1790s, the new government struggled to keep peace at home and avoid war abroad. </a:t>
            </a:r>
          </a:p>
          <a:p>
            <a:r>
              <a:rPr lang="en-US" dirty="0" smtClean="0"/>
              <a:t>Theme</a:t>
            </a:r>
          </a:p>
          <a:p>
            <a:r>
              <a:rPr lang="en-US" dirty="0">
                <a:solidFill>
                  <a:srgbClr val="0070C0"/>
                </a:solidFill>
              </a:rPr>
              <a:t>The new government clashed over control of the Northwest Territory.</a:t>
            </a:r>
          </a:p>
          <a:p>
            <a:endParaRPr lang="en-US" dirty="0"/>
          </a:p>
        </p:txBody>
      </p:sp>
    </p:spTree>
    <p:extLst>
      <p:ext uri="{BB962C8B-B14F-4D97-AF65-F5344CB8AC3E}">
        <p14:creationId xmlns:p14="http://schemas.microsoft.com/office/powerpoint/2010/main" val="3294800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The Whiskey Rebellion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Farmers resisted paying a tax on the whiskey they made. </a:t>
            </a:r>
            <a:endParaRPr lang="en-US" dirty="0" smtClean="0"/>
          </a:p>
          <a:p>
            <a:r>
              <a:rPr lang="en-US" dirty="0"/>
              <a:t>They usually exchanged whiskey and other items for goods they needed rather than buying goods with cash. </a:t>
            </a:r>
          </a:p>
          <a:p>
            <a:r>
              <a:rPr lang="en-US" dirty="0" smtClean="0">
                <a:solidFill>
                  <a:srgbClr val="0070C0"/>
                </a:solidFill>
              </a:rPr>
              <a:t>Many farmers did </a:t>
            </a:r>
            <a:r>
              <a:rPr lang="en-US" dirty="0">
                <a:solidFill>
                  <a:srgbClr val="0070C0"/>
                </a:solidFill>
              </a:rPr>
              <a:t>not have money to pay a </a:t>
            </a:r>
            <a:r>
              <a:rPr lang="en-US" dirty="0" smtClean="0">
                <a:solidFill>
                  <a:srgbClr val="0070C0"/>
                </a:solidFill>
              </a:rPr>
              <a:t>tax on their whiskey. </a:t>
            </a:r>
            <a:endParaRPr lang="en-US" dirty="0">
              <a:solidFill>
                <a:srgbClr val="0070C0"/>
              </a:solidFill>
            </a:endParaRPr>
          </a:p>
          <a:p>
            <a:r>
              <a:rPr lang="en-US" dirty="0"/>
              <a:t>In July 1794, federal officers came into western Pennsylvania to collect a tax. </a:t>
            </a:r>
            <a:r>
              <a:rPr lang="en-US" dirty="0" smtClean="0"/>
              <a:t>Remember </a:t>
            </a:r>
            <a:r>
              <a:rPr lang="en-US" dirty="0" smtClean="0">
                <a:solidFill>
                  <a:srgbClr val="0070C0"/>
                </a:solidFill>
              </a:rPr>
              <a:t>this rebellion centered in Western Pennsylvania</a:t>
            </a:r>
            <a:endParaRPr lang="en-US" dirty="0"/>
          </a:p>
        </p:txBody>
      </p:sp>
    </p:spTree>
    <p:extLst>
      <p:ext uri="{BB962C8B-B14F-4D97-AF65-F5344CB8AC3E}">
        <p14:creationId xmlns:p14="http://schemas.microsoft.com/office/powerpoint/2010/main" val="4015983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Whiskey Rebellion</a:t>
            </a:r>
            <a:endParaRPr lang="en-US" dirty="0"/>
          </a:p>
        </p:txBody>
      </p:sp>
      <p:sp>
        <p:nvSpPr>
          <p:cNvPr id="3" name="Content Placeholder 2"/>
          <p:cNvSpPr>
            <a:spLocks noGrp="1"/>
          </p:cNvSpPr>
          <p:nvPr>
            <p:ph idx="1"/>
          </p:nvPr>
        </p:nvSpPr>
        <p:spPr/>
        <p:txBody>
          <a:bodyPr>
            <a:normAutofit lnSpcReduction="10000"/>
          </a:bodyPr>
          <a:lstStyle/>
          <a:p>
            <a:r>
              <a:rPr lang="en-US" dirty="0"/>
              <a:t>The resistance turned into an armed protest that was called the Whiskey Rebellion. </a:t>
            </a:r>
          </a:p>
          <a:p>
            <a:r>
              <a:rPr lang="en-US" dirty="0"/>
              <a:t>A large mob of people attacked tax collectors and burned buildings. </a:t>
            </a:r>
            <a:endParaRPr lang="en-US" dirty="0" smtClean="0"/>
          </a:p>
          <a:p>
            <a:r>
              <a:rPr lang="en-US" dirty="0">
                <a:solidFill>
                  <a:srgbClr val="0070C0"/>
                </a:solidFill>
              </a:rPr>
              <a:t>President Washington sent an army to quiet the rebellion. </a:t>
            </a:r>
            <a:endParaRPr lang="en-US" dirty="0" smtClean="0">
              <a:solidFill>
                <a:srgbClr val="0070C0"/>
              </a:solidFill>
            </a:endParaRPr>
          </a:p>
          <a:p>
            <a:r>
              <a:rPr lang="en-US" dirty="0"/>
              <a:t>His actions showed people that the government would use force to maintain social order.</a:t>
            </a:r>
          </a:p>
          <a:p>
            <a:endParaRPr lang="en-US" dirty="0"/>
          </a:p>
        </p:txBody>
      </p:sp>
    </p:spTree>
    <p:extLst>
      <p:ext uri="{BB962C8B-B14F-4D97-AF65-F5344CB8AC3E}">
        <p14:creationId xmlns:p14="http://schemas.microsoft.com/office/powerpoint/2010/main" val="2567935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a:t>
            </a:r>
            <a:endParaRPr lang="en-US" dirty="0"/>
          </a:p>
        </p:txBody>
      </p:sp>
      <p:sp>
        <p:nvSpPr>
          <p:cNvPr id="3" name="Content Placeholder 2"/>
          <p:cNvSpPr>
            <a:spLocks noGrp="1"/>
          </p:cNvSpPr>
          <p:nvPr>
            <p:ph idx="1"/>
          </p:nvPr>
        </p:nvSpPr>
        <p:spPr/>
        <p:txBody>
          <a:bodyPr/>
          <a:lstStyle/>
          <a:p>
            <a:r>
              <a:rPr lang="en-US" dirty="0"/>
              <a:t>Why were the western Pennsylvania farmers so resistant to a tax on whiskey?</a:t>
            </a:r>
          </a:p>
          <a:p>
            <a:endParaRPr lang="en-US" dirty="0"/>
          </a:p>
        </p:txBody>
      </p:sp>
      <mc:AlternateContent xmlns:mc="http://schemas.openxmlformats.org/markup-compatibility/2006" xmlns:p14="http://schemas.microsoft.com/office/powerpoint/2010/main">
        <mc:Choice Requires="p14">
          <p:contentPart p14:bwMode="auto" r:id="rId2">
            <p14:nvContentPartPr>
              <p14:cNvPr id="14" name="Ink 13"/>
              <p14:cNvContentPartPr/>
              <p14:nvPr/>
            </p14:nvContentPartPr>
            <p14:xfrm>
              <a:off x="2173353" y="4512296"/>
              <a:ext cx="12240" cy="0"/>
            </p14:xfrm>
          </p:contentPart>
        </mc:Choice>
        <mc:Fallback xmlns="">
          <p:pic>
            <p:nvPicPr>
              <p:cNvPr id="14" name="Ink 13"/>
              <p:cNvPicPr/>
              <p:nvPr/>
            </p:nvPicPr>
            <p:blipFill>
              <a:blip r:embed="rId3"/>
              <a:stretch>
                <a:fillRect/>
              </a:stretch>
            </p:blipFill>
            <p:spPr>
              <a:xfrm>
                <a:off x="0" y="0"/>
                <a:ext cx="12240" cy="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6" name="Ink 25"/>
              <p14:cNvContentPartPr/>
              <p14:nvPr/>
            </p14:nvContentPartPr>
            <p14:xfrm>
              <a:off x="1592673" y="4809296"/>
              <a:ext cx="10800" cy="0"/>
            </p14:xfrm>
          </p:contentPart>
        </mc:Choice>
        <mc:Fallback xmlns="">
          <p:pic>
            <p:nvPicPr>
              <p:cNvPr id="26" name="Ink 25"/>
              <p:cNvPicPr/>
              <p:nvPr/>
            </p:nvPicPr>
            <p:blipFill>
              <a:blip r:embed="rId5"/>
              <a:stretch>
                <a:fillRect/>
              </a:stretch>
            </p:blipFill>
            <p:spPr>
              <a:xfrm>
                <a:off x="0" y="0"/>
                <a:ext cx="10800" cy="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8" name="Ink 27"/>
              <p14:cNvContentPartPr/>
              <p14:nvPr/>
            </p14:nvContentPartPr>
            <p14:xfrm>
              <a:off x="1555593" y="4096856"/>
              <a:ext cx="75240" cy="1425240"/>
            </p14:xfrm>
          </p:contentPart>
        </mc:Choice>
        <mc:Fallback xmlns="">
          <p:pic>
            <p:nvPicPr>
              <p:cNvPr id="28" name="Ink 27"/>
              <p:cNvPicPr/>
              <p:nvPr/>
            </p:nvPicPr>
            <p:blipFill>
              <a:blip r:embed="rId7"/>
              <a:stretch>
                <a:fillRect/>
              </a:stretch>
            </p:blipFill>
            <p:spPr>
              <a:xfrm>
                <a:off x="1543713" y="4084976"/>
                <a:ext cx="99360" cy="1449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4" name="Ink 33"/>
              <p14:cNvContentPartPr/>
              <p14:nvPr/>
            </p14:nvContentPartPr>
            <p14:xfrm>
              <a:off x="1401873" y="3800216"/>
              <a:ext cx="286560" cy="1615320"/>
            </p14:xfrm>
          </p:contentPart>
        </mc:Choice>
        <mc:Fallback xmlns="">
          <p:pic>
            <p:nvPicPr>
              <p:cNvPr id="34" name="Ink 33"/>
              <p:cNvPicPr/>
              <p:nvPr/>
            </p:nvPicPr>
            <p:blipFill>
              <a:blip r:embed="rId9"/>
              <a:stretch>
                <a:fillRect/>
              </a:stretch>
            </p:blipFill>
            <p:spPr>
              <a:xfrm>
                <a:off x="1389633" y="3788336"/>
                <a:ext cx="311040" cy="1639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5" name="Ink 34"/>
              <p14:cNvContentPartPr/>
              <p14:nvPr/>
            </p14:nvContentPartPr>
            <p14:xfrm>
              <a:off x="1601673" y="3867896"/>
              <a:ext cx="1213200" cy="1047960"/>
            </p14:xfrm>
          </p:contentPart>
        </mc:Choice>
        <mc:Fallback xmlns="">
          <p:pic>
            <p:nvPicPr>
              <p:cNvPr id="35" name="Ink 34"/>
              <p:cNvPicPr/>
              <p:nvPr/>
            </p:nvPicPr>
            <p:blipFill>
              <a:blip r:embed="rId11"/>
              <a:stretch>
                <a:fillRect/>
              </a:stretch>
            </p:blipFill>
            <p:spPr>
              <a:xfrm>
                <a:off x="1589793" y="3855656"/>
                <a:ext cx="1236960" cy="10720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6" name="Ink 35"/>
              <p14:cNvContentPartPr/>
              <p14:nvPr/>
            </p14:nvContentPartPr>
            <p14:xfrm>
              <a:off x="2018553" y="3300536"/>
              <a:ext cx="1603440" cy="2649240"/>
            </p14:xfrm>
          </p:contentPart>
        </mc:Choice>
        <mc:Fallback xmlns="">
          <p:pic>
            <p:nvPicPr>
              <p:cNvPr id="36" name="Ink 35"/>
              <p:cNvPicPr/>
              <p:nvPr/>
            </p:nvPicPr>
            <p:blipFill>
              <a:blip r:embed="rId13"/>
              <a:stretch>
                <a:fillRect/>
              </a:stretch>
            </p:blipFill>
            <p:spPr>
              <a:xfrm>
                <a:off x="2006673" y="3288656"/>
                <a:ext cx="1627560" cy="2673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54" name="Ink 53"/>
              <p14:cNvContentPartPr/>
              <p14:nvPr/>
            </p14:nvContentPartPr>
            <p14:xfrm>
              <a:off x="2422473" y="4975976"/>
              <a:ext cx="12240" cy="0"/>
            </p14:xfrm>
          </p:contentPart>
        </mc:Choice>
        <mc:Fallback xmlns="">
          <p:pic>
            <p:nvPicPr>
              <p:cNvPr id="54" name="Ink 53"/>
              <p:cNvPicPr/>
              <p:nvPr/>
            </p:nvPicPr>
            <p:blipFill>
              <a:blip r:embed="rId3"/>
              <a:stretch>
                <a:fillRect/>
              </a:stretch>
            </p:blipFill>
            <p:spPr>
              <a:xfrm>
                <a:off x="0" y="0"/>
                <a:ext cx="12240" cy="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6" name="Ink 55"/>
              <p14:cNvContentPartPr/>
              <p14:nvPr/>
            </p14:nvContentPartPr>
            <p14:xfrm>
              <a:off x="2219433" y="4797416"/>
              <a:ext cx="1557360" cy="1092960"/>
            </p14:xfrm>
          </p:contentPart>
        </mc:Choice>
        <mc:Fallback xmlns="">
          <p:pic>
            <p:nvPicPr>
              <p:cNvPr id="56" name="Ink 55"/>
              <p:cNvPicPr/>
              <p:nvPr/>
            </p:nvPicPr>
            <p:blipFill>
              <a:blip r:embed="rId16"/>
              <a:stretch>
                <a:fillRect/>
              </a:stretch>
            </p:blipFill>
            <p:spPr>
              <a:xfrm>
                <a:off x="2207193" y="4785536"/>
                <a:ext cx="1581480" cy="1116720"/>
              </a:xfrm>
              <a:prstGeom prst="rect">
                <a:avLst/>
              </a:prstGeom>
            </p:spPr>
          </p:pic>
        </mc:Fallback>
      </mc:AlternateContent>
    </p:spTree>
    <p:extLst>
      <p:ext uri="{BB962C8B-B14F-4D97-AF65-F5344CB8AC3E}">
        <p14:creationId xmlns:p14="http://schemas.microsoft.com/office/powerpoint/2010/main" val="3718412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farmers were not rich. Their lives were different from Easterners living in cities or towns. They were proud of their ability to exist by bartering their whiskey for goods they needed. They did not have money to pay a tax and thought they could rebel against the new government.</a:t>
            </a:r>
          </a:p>
          <a:p>
            <a:endParaRPr lang="en-US" dirty="0"/>
          </a:p>
        </p:txBody>
      </p:sp>
    </p:spTree>
    <p:extLst>
      <p:ext uri="{BB962C8B-B14F-4D97-AF65-F5344CB8AC3E}">
        <p14:creationId xmlns:p14="http://schemas.microsoft.com/office/powerpoint/2010/main" val="2511213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over the West</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solidFill>
                  <a:srgbClr val="0070C0"/>
                </a:solidFill>
              </a:rPr>
              <a:t>Native Americans </a:t>
            </a:r>
            <a:r>
              <a:rPr lang="en-US" dirty="0"/>
              <a:t>who lived between the Appalachian Mountains and the Mississippi River had troubles with the new government over </a:t>
            </a:r>
            <a:r>
              <a:rPr lang="en-US" dirty="0" smtClean="0"/>
              <a:t>this </a:t>
            </a:r>
            <a:r>
              <a:rPr lang="en-US" dirty="0"/>
              <a:t>land. </a:t>
            </a:r>
            <a:endParaRPr lang="en-US" dirty="0" smtClean="0"/>
          </a:p>
          <a:p>
            <a:r>
              <a:rPr lang="en-US" dirty="0"/>
              <a:t>They </a:t>
            </a:r>
            <a:r>
              <a:rPr lang="en-US" dirty="0">
                <a:solidFill>
                  <a:srgbClr val="0070C0"/>
                </a:solidFill>
              </a:rPr>
              <a:t>felt the land </a:t>
            </a:r>
            <a:r>
              <a:rPr lang="en-US" dirty="0" smtClean="0">
                <a:solidFill>
                  <a:srgbClr val="0070C0"/>
                </a:solidFill>
              </a:rPr>
              <a:t>(between the Mississippi and Appalachian) belonged </a:t>
            </a:r>
            <a:r>
              <a:rPr lang="en-US" dirty="0">
                <a:solidFill>
                  <a:srgbClr val="0070C0"/>
                </a:solidFill>
              </a:rPr>
              <a:t>to </a:t>
            </a:r>
            <a:r>
              <a:rPr lang="en-US" dirty="0" smtClean="0">
                <a:solidFill>
                  <a:srgbClr val="0070C0"/>
                </a:solidFill>
              </a:rPr>
              <a:t>them. </a:t>
            </a:r>
            <a:r>
              <a:rPr lang="en-US" dirty="0"/>
              <a:t/>
            </a:r>
            <a:br>
              <a:rPr lang="en-US" dirty="0"/>
            </a:br>
            <a:r>
              <a:rPr lang="en-US" dirty="0"/>
              <a:t>and the new settlers were taking away their land. </a:t>
            </a:r>
          </a:p>
          <a:p>
            <a:r>
              <a:rPr lang="en-US" dirty="0"/>
              <a:t>They looked to Britain and Spain for help to prevent American settlers from moving onto these lands. </a:t>
            </a:r>
          </a:p>
          <a:p>
            <a:endParaRPr lang="en-US" dirty="0"/>
          </a:p>
        </p:txBody>
      </p:sp>
    </p:spTree>
    <p:extLst>
      <p:ext uri="{BB962C8B-B14F-4D97-AF65-F5344CB8AC3E}">
        <p14:creationId xmlns:p14="http://schemas.microsoft.com/office/powerpoint/2010/main" val="2917158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a:t>
            </a:r>
            <a:endParaRPr lang="en-US" dirty="0"/>
          </a:p>
        </p:txBody>
      </p:sp>
      <p:sp>
        <p:nvSpPr>
          <p:cNvPr id="3" name="Content Placeholder 2"/>
          <p:cNvSpPr>
            <a:spLocks noGrp="1"/>
          </p:cNvSpPr>
          <p:nvPr>
            <p:ph idx="1"/>
          </p:nvPr>
        </p:nvSpPr>
        <p:spPr/>
        <p:txBody>
          <a:bodyPr/>
          <a:lstStyle/>
          <a:p>
            <a:r>
              <a:rPr lang="en-US" altLang="en-US" dirty="0" smtClean="0">
                <a:solidFill>
                  <a:srgbClr val="0070C0"/>
                </a:solidFill>
              </a:rPr>
              <a:t>President Washington and the first Congress tackled the work of establishing a new government. </a:t>
            </a:r>
            <a:endParaRPr lang="en-US" altLang="en-US" sz="2000" b="1" dirty="0" smtClean="0">
              <a:solidFill>
                <a:srgbClr val="0070C0"/>
              </a:solidFill>
            </a:endParaRPr>
          </a:p>
          <a:p>
            <a:endParaRPr lang="en-US" dirty="0"/>
          </a:p>
        </p:txBody>
      </p:sp>
    </p:spTree>
    <p:extLst>
      <p:ext uri="{BB962C8B-B14F-4D97-AF65-F5344CB8AC3E}">
        <p14:creationId xmlns:p14="http://schemas.microsoft.com/office/powerpoint/2010/main" val="1299602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over the West</a:t>
            </a:r>
            <a:endParaRPr lang="en-US" dirty="0"/>
          </a:p>
        </p:txBody>
      </p:sp>
      <p:sp>
        <p:nvSpPr>
          <p:cNvPr id="3" name="Content Placeholder 2"/>
          <p:cNvSpPr>
            <a:spLocks noGrp="1"/>
          </p:cNvSpPr>
          <p:nvPr>
            <p:ph idx="1"/>
          </p:nvPr>
        </p:nvSpPr>
        <p:spPr/>
        <p:txBody>
          <a:bodyPr/>
          <a:lstStyle/>
          <a:p>
            <a:r>
              <a:rPr lang="en-US" dirty="0">
                <a:solidFill>
                  <a:srgbClr val="0070C0"/>
                </a:solidFill>
              </a:rPr>
              <a:t>When fighting broke out, Washington sent an army led by General Arthur St. Clair to restore order. </a:t>
            </a:r>
          </a:p>
          <a:p>
            <a:r>
              <a:rPr lang="en-US" dirty="0">
                <a:solidFill>
                  <a:srgbClr val="0070C0"/>
                </a:solidFill>
              </a:rPr>
              <a:t>His troops were beaten badly</a:t>
            </a:r>
            <a:r>
              <a:rPr lang="en-US" dirty="0"/>
              <a:t> in </a:t>
            </a:r>
            <a:br>
              <a:rPr lang="en-US" dirty="0"/>
            </a:br>
            <a:r>
              <a:rPr lang="en-US" dirty="0"/>
              <a:t>November 1791. </a:t>
            </a:r>
          </a:p>
          <a:p>
            <a:r>
              <a:rPr lang="en-US" dirty="0"/>
              <a:t>The Miami, Shawnee, and Delaware tribes allied and continued to resist American settlers moving onto their land.</a:t>
            </a:r>
          </a:p>
          <a:p>
            <a:endParaRPr lang="en-US" dirty="0"/>
          </a:p>
        </p:txBody>
      </p:sp>
    </p:spTree>
    <p:extLst>
      <p:ext uri="{BB962C8B-B14F-4D97-AF65-F5344CB8AC3E}">
        <p14:creationId xmlns:p14="http://schemas.microsoft.com/office/powerpoint/2010/main" val="15003158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over the West</a:t>
            </a:r>
            <a:endParaRPr lang="en-US" dirty="0"/>
          </a:p>
        </p:txBody>
      </p:sp>
      <p:sp>
        <p:nvSpPr>
          <p:cNvPr id="3" name="Content Placeholder 2"/>
          <p:cNvSpPr>
            <a:spLocks noGrp="1"/>
          </p:cNvSpPr>
          <p:nvPr>
            <p:ph idx="1"/>
          </p:nvPr>
        </p:nvSpPr>
        <p:spPr/>
        <p:txBody>
          <a:bodyPr/>
          <a:lstStyle/>
          <a:p>
            <a:r>
              <a:rPr lang="en-US" dirty="0"/>
              <a:t>The Native Americans demanded that all settlers north of the Ohio River leave. </a:t>
            </a:r>
          </a:p>
          <a:p>
            <a:r>
              <a:rPr lang="en-US" dirty="0">
                <a:solidFill>
                  <a:srgbClr val="0070C0"/>
                </a:solidFill>
              </a:rPr>
              <a:t>Washington sent in another army led by Anthony Wayne. </a:t>
            </a:r>
          </a:p>
          <a:p>
            <a:r>
              <a:rPr lang="en-US" dirty="0">
                <a:solidFill>
                  <a:srgbClr val="0070C0"/>
                </a:solidFill>
              </a:rPr>
              <a:t>At the Battle of Fallen Timbers </a:t>
            </a:r>
            <a:r>
              <a:rPr lang="en-US" dirty="0"/>
              <a:t>in August 1794</a:t>
            </a:r>
            <a:r>
              <a:rPr lang="en-US" dirty="0">
                <a:solidFill>
                  <a:srgbClr val="0070C0"/>
                </a:solidFill>
              </a:rPr>
              <a:t>, Wayne’s army defeated over 1,000 Native Americans.</a:t>
            </a:r>
          </a:p>
          <a:p>
            <a:endParaRPr lang="en-US" dirty="0"/>
          </a:p>
        </p:txBody>
      </p:sp>
    </p:spTree>
    <p:extLst>
      <p:ext uri="{BB962C8B-B14F-4D97-AF65-F5344CB8AC3E}">
        <p14:creationId xmlns:p14="http://schemas.microsoft.com/office/powerpoint/2010/main" val="28669258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over the West</a:t>
            </a:r>
            <a:endParaRPr lang="en-US" dirty="0"/>
          </a:p>
        </p:txBody>
      </p:sp>
      <p:sp>
        <p:nvSpPr>
          <p:cNvPr id="3" name="Content Placeholder 2"/>
          <p:cNvSpPr>
            <a:spLocks noGrp="1"/>
          </p:cNvSpPr>
          <p:nvPr>
            <p:ph idx="1"/>
          </p:nvPr>
        </p:nvSpPr>
        <p:spPr/>
        <p:txBody>
          <a:bodyPr/>
          <a:lstStyle/>
          <a:p>
            <a:r>
              <a:rPr lang="en-US" dirty="0">
                <a:solidFill>
                  <a:srgbClr val="0070C0"/>
                </a:solidFill>
              </a:rPr>
              <a:t>The Treaty of Greenville </a:t>
            </a:r>
            <a:r>
              <a:rPr lang="en-US" dirty="0"/>
              <a:t>was signed in 1795 to settle the issue. </a:t>
            </a:r>
          </a:p>
          <a:p>
            <a:r>
              <a:rPr lang="en-US" dirty="0">
                <a:solidFill>
                  <a:srgbClr val="0070C0"/>
                </a:solidFill>
              </a:rPr>
              <a:t>Native Americans agreed to surrender </a:t>
            </a:r>
            <a:br>
              <a:rPr lang="en-US" dirty="0">
                <a:solidFill>
                  <a:srgbClr val="0070C0"/>
                </a:solidFill>
              </a:rPr>
            </a:br>
            <a:r>
              <a:rPr lang="en-US" dirty="0">
                <a:solidFill>
                  <a:srgbClr val="0070C0"/>
                </a:solidFill>
              </a:rPr>
              <a:t>most of the land in present-day Ohio.</a:t>
            </a:r>
          </a:p>
          <a:p>
            <a:endParaRPr lang="en-US" dirty="0"/>
          </a:p>
        </p:txBody>
      </p:sp>
    </p:spTree>
    <p:extLst>
      <p:ext uri="{BB962C8B-B14F-4D97-AF65-F5344CB8AC3E}">
        <p14:creationId xmlns:p14="http://schemas.microsoft.com/office/powerpoint/2010/main" val="1823139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Work?</a:t>
            </a:r>
            <a:endParaRPr lang="en-US" dirty="0"/>
          </a:p>
        </p:txBody>
      </p:sp>
      <p:sp>
        <p:nvSpPr>
          <p:cNvPr id="3" name="Content Placeholder 2"/>
          <p:cNvSpPr>
            <a:spLocks noGrp="1"/>
          </p:cNvSpPr>
          <p:nvPr>
            <p:ph idx="1"/>
          </p:nvPr>
        </p:nvSpPr>
        <p:spPr/>
        <p:txBody>
          <a:bodyPr/>
          <a:lstStyle/>
          <a:p>
            <a:r>
              <a:rPr lang="en-US" dirty="0"/>
              <a:t>Which group fared better from the Treaty of Greenville, the Native Americans or the </a:t>
            </a:r>
            <a:br>
              <a:rPr lang="en-US" dirty="0"/>
            </a:br>
            <a:r>
              <a:rPr lang="en-US" dirty="0"/>
              <a:t>American settlers?</a:t>
            </a:r>
          </a:p>
          <a:p>
            <a:endParaRPr lang="en-US" dirty="0"/>
          </a:p>
        </p:txBody>
      </p:sp>
    </p:spTree>
    <p:extLst>
      <p:ext uri="{BB962C8B-B14F-4D97-AF65-F5344CB8AC3E}">
        <p14:creationId xmlns:p14="http://schemas.microsoft.com/office/powerpoint/2010/main" val="3817387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work?</a:t>
            </a:r>
            <a:endParaRPr lang="en-US" dirty="0"/>
          </a:p>
        </p:txBody>
      </p:sp>
      <p:sp>
        <p:nvSpPr>
          <p:cNvPr id="3" name="Content Placeholder 2"/>
          <p:cNvSpPr>
            <a:spLocks noGrp="1"/>
          </p:cNvSpPr>
          <p:nvPr>
            <p:ph idx="1"/>
          </p:nvPr>
        </p:nvSpPr>
        <p:spPr/>
        <p:txBody>
          <a:bodyPr/>
          <a:lstStyle/>
          <a:p>
            <a:r>
              <a:rPr lang="en-US" dirty="0"/>
              <a:t>Possible answer: Because the treaty required Native Americans to give up most of present-day Ohio in return for $20,000 worth of goods, they lost land but gained money that they did not have. Because the American settlers gained more land on which to settle, they probably fared better.</a:t>
            </a:r>
          </a:p>
          <a:p>
            <a:endParaRPr lang="en-US" dirty="0"/>
          </a:p>
        </p:txBody>
      </p:sp>
    </p:spTree>
    <p:extLst>
      <p:ext uri="{BB962C8B-B14F-4D97-AF65-F5344CB8AC3E}">
        <p14:creationId xmlns:p14="http://schemas.microsoft.com/office/powerpoint/2010/main" val="2705153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Europe</a:t>
            </a:r>
            <a:endParaRPr lang="en-US" dirty="0"/>
          </a:p>
        </p:txBody>
      </p:sp>
      <p:sp>
        <p:nvSpPr>
          <p:cNvPr id="3" name="Content Placeholder 2"/>
          <p:cNvSpPr>
            <a:spLocks noGrp="1"/>
          </p:cNvSpPr>
          <p:nvPr>
            <p:ph idx="1"/>
          </p:nvPr>
        </p:nvSpPr>
        <p:spPr/>
        <p:txBody>
          <a:bodyPr/>
          <a:lstStyle/>
          <a:p>
            <a:r>
              <a:rPr lang="en-US" dirty="0"/>
              <a:t>The French Revolution began in 1789, just after Washington took office, and in 1793, Britain and France went to war. </a:t>
            </a:r>
            <a:endParaRPr lang="en-US" dirty="0" smtClean="0"/>
          </a:p>
          <a:p>
            <a:r>
              <a:rPr lang="en-US" dirty="0">
                <a:solidFill>
                  <a:srgbClr val="0070C0"/>
                </a:solidFill>
              </a:rPr>
              <a:t>Washington hoped that America could remain neutral, but as time went on, this became difficult</a:t>
            </a:r>
            <a:r>
              <a:rPr lang="en-US" dirty="0" smtClean="0">
                <a:solidFill>
                  <a:srgbClr val="0070C0"/>
                </a:solidFill>
              </a:rPr>
              <a:t>.</a:t>
            </a:r>
          </a:p>
          <a:p>
            <a:r>
              <a:rPr lang="en-US" dirty="0">
                <a:solidFill>
                  <a:srgbClr val="0070C0"/>
                </a:solidFill>
              </a:rPr>
              <a:t>The French tried to involve the United States. </a:t>
            </a:r>
          </a:p>
          <a:p>
            <a:endParaRPr lang="en-US" dirty="0">
              <a:solidFill>
                <a:srgbClr val="0070C0"/>
              </a:solidFill>
            </a:endParaRPr>
          </a:p>
        </p:txBody>
      </p:sp>
    </p:spTree>
    <p:extLst>
      <p:ext uri="{BB962C8B-B14F-4D97-AF65-F5344CB8AC3E}">
        <p14:creationId xmlns:p14="http://schemas.microsoft.com/office/powerpoint/2010/main" val="37914057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Europe</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April 1793, the French diplomat Edmond </a:t>
            </a:r>
            <a:r>
              <a:rPr lang="en-US" dirty="0" err="1"/>
              <a:t>Genêt</a:t>
            </a:r>
            <a:r>
              <a:rPr lang="en-US" dirty="0"/>
              <a:t> came to the United States to recruit American volunteers to attack British shipping. </a:t>
            </a:r>
          </a:p>
          <a:p>
            <a:r>
              <a:rPr lang="en-US" dirty="0"/>
              <a:t>His plan failed, but he did sign up a few hundred Americans to serve on French ships that took British vessels and stole their cargoes</a:t>
            </a:r>
            <a:r>
              <a:rPr lang="en-US" dirty="0" smtClean="0"/>
              <a:t>.</a:t>
            </a:r>
          </a:p>
          <a:p>
            <a:r>
              <a:rPr lang="en-US" dirty="0">
                <a:solidFill>
                  <a:srgbClr val="0070C0"/>
                </a:solidFill>
              </a:rPr>
              <a:t>Washington announced a Proclamation of Neutrality </a:t>
            </a:r>
            <a:r>
              <a:rPr lang="en-US" dirty="0"/>
              <a:t>on April 22</a:t>
            </a:r>
            <a:r>
              <a:rPr lang="en-US" dirty="0">
                <a:solidFill>
                  <a:srgbClr val="0070C0"/>
                </a:solidFill>
              </a:rPr>
              <a:t> that prohibited Americans from fighting in the war and barred British warships from American ports. </a:t>
            </a:r>
          </a:p>
          <a:p>
            <a:endParaRPr lang="en-US" dirty="0"/>
          </a:p>
          <a:p>
            <a:endParaRPr lang="en-US" dirty="0"/>
          </a:p>
        </p:txBody>
      </p:sp>
    </p:spTree>
    <p:extLst>
      <p:ext uri="{BB962C8B-B14F-4D97-AF65-F5344CB8AC3E}">
        <p14:creationId xmlns:p14="http://schemas.microsoft.com/office/powerpoint/2010/main" val="4058449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Europe?</a:t>
            </a:r>
            <a:endParaRPr lang="en-US" dirty="0"/>
          </a:p>
        </p:txBody>
      </p:sp>
      <p:sp>
        <p:nvSpPr>
          <p:cNvPr id="3" name="Content Placeholder 2"/>
          <p:cNvSpPr>
            <a:spLocks noGrp="1"/>
          </p:cNvSpPr>
          <p:nvPr>
            <p:ph idx="1"/>
          </p:nvPr>
        </p:nvSpPr>
        <p:spPr/>
        <p:txBody>
          <a:bodyPr/>
          <a:lstStyle/>
          <a:p>
            <a:r>
              <a:rPr lang="en-US" dirty="0">
                <a:solidFill>
                  <a:srgbClr val="0070C0"/>
                </a:solidFill>
              </a:rPr>
              <a:t>The British began capturing American ships that traded with the French. </a:t>
            </a:r>
            <a:endParaRPr lang="en-US" dirty="0" smtClean="0">
              <a:solidFill>
                <a:srgbClr val="0070C0"/>
              </a:solidFill>
            </a:endParaRPr>
          </a:p>
          <a:p>
            <a:r>
              <a:rPr lang="en-US" dirty="0">
                <a:solidFill>
                  <a:srgbClr val="0070C0"/>
                </a:solidFill>
              </a:rPr>
              <a:t>They also stopped American merchant ships, took their crews, and forced them into the British navy–a practice known as impressment.</a:t>
            </a:r>
          </a:p>
          <a:p>
            <a:r>
              <a:rPr lang="en-US" dirty="0">
                <a:solidFill>
                  <a:srgbClr val="0070C0"/>
                </a:solidFill>
              </a:rPr>
              <a:t>Washington, so as to avoid war with Britain, sent John Jay to negotiate a peaceful solution</a:t>
            </a:r>
            <a:r>
              <a:rPr lang="en-US" dirty="0"/>
              <a:t>. </a:t>
            </a:r>
          </a:p>
        </p:txBody>
      </p:sp>
    </p:spTree>
    <p:extLst>
      <p:ext uri="{BB962C8B-B14F-4D97-AF65-F5344CB8AC3E}">
        <p14:creationId xmlns:p14="http://schemas.microsoft.com/office/powerpoint/2010/main" val="38607665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70C0"/>
                </a:solidFill>
              </a:rPr>
              <a:t>The British listened to Jay’s proposal. </a:t>
            </a:r>
          </a:p>
          <a:p>
            <a:r>
              <a:rPr lang="en-US" dirty="0"/>
              <a:t>They knew that a war with the United States would make things more difficult, as they were already at war with France. </a:t>
            </a:r>
          </a:p>
          <a:p>
            <a:r>
              <a:rPr lang="en-US" dirty="0"/>
              <a:t>Besides, the United States bought their products</a:t>
            </a:r>
            <a:r>
              <a:rPr lang="en-US" dirty="0" smtClean="0"/>
              <a:t>.</a:t>
            </a:r>
          </a:p>
          <a:p>
            <a:endParaRPr lang="en-US" dirty="0"/>
          </a:p>
          <a:p>
            <a:endParaRPr lang="en-US" dirty="0"/>
          </a:p>
        </p:txBody>
      </p:sp>
    </p:spTree>
    <p:extLst>
      <p:ext uri="{BB962C8B-B14F-4D97-AF65-F5344CB8AC3E}">
        <p14:creationId xmlns:p14="http://schemas.microsoft.com/office/powerpoint/2010/main" val="20735493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Jays Treaty</a:t>
            </a:r>
            <a:endParaRPr lang="en-US" dirty="0"/>
          </a:p>
        </p:txBody>
      </p:sp>
      <p:sp>
        <p:nvSpPr>
          <p:cNvPr id="3" name="Content Placeholder 2"/>
          <p:cNvSpPr>
            <a:spLocks noGrp="1"/>
          </p:cNvSpPr>
          <p:nvPr>
            <p:ph idx="1"/>
          </p:nvPr>
        </p:nvSpPr>
        <p:spPr/>
        <p:txBody>
          <a:bodyPr/>
          <a:lstStyle/>
          <a:p>
            <a:r>
              <a:rPr lang="en-US" dirty="0"/>
              <a:t>Jay’s Treaty said that Britain shall: </a:t>
            </a:r>
            <a:endParaRPr lang="en-US" dirty="0" smtClean="0"/>
          </a:p>
          <a:p>
            <a:pPr lvl="1"/>
            <a:r>
              <a:rPr lang="en-US" dirty="0"/>
              <a:t>withdraw from American soil </a:t>
            </a:r>
          </a:p>
          <a:p>
            <a:pPr lvl="1"/>
            <a:r>
              <a:rPr lang="en-US" dirty="0"/>
              <a:t>pay damages for ships it had seized </a:t>
            </a:r>
          </a:p>
          <a:p>
            <a:pPr lvl="1"/>
            <a:r>
              <a:rPr lang="en-US" dirty="0"/>
              <a:t>allow some American ships to trade with </a:t>
            </a:r>
            <a:br>
              <a:rPr lang="en-US" dirty="0"/>
            </a:br>
            <a:r>
              <a:rPr lang="en-US" dirty="0"/>
              <a:t>British colonies in the </a:t>
            </a:r>
            <a:r>
              <a:rPr lang="en-US" dirty="0" smtClean="0"/>
              <a:t>Caribbean </a:t>
            </a:r>
          </a:p>
          <a:p>
            <a:r>
              <a:rPr lang="en-US" dirty="0"/>
              <a:t>Jay’s Treaty also provided for settlements of debts from before 1776.</a:t>
            </a:r>
          </a:p>
          <a:p>
            <a:pPr lvl="1"/>
            <a:endParaRPr lang="en-US" dirty="0"/>
          </a:p>
        </p:txBody>
      </p:sp>
    </p:spTree>
    <p:extLst>
      <p:ext uri="{BB962C8B-B14F-4D97-AF65-F5344CB8AC3E}">
        <p14:creationId xmlns:p14="http://schemas.microsoft.com/office/powerpoint/2010/main" val="515263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Theme</a:t>
            </a:r>
            <a:endParaRPr lang="en-US" dirty="0"/>
          </a:p>
        </p:txBody>
      </p:sp>
      <p:sp>
        <p:nvSpPr>
          <p:cNvPr id="3" name="Content Placeholder 2"/>
          <p:cNvSpPr>
            <a:spLocks noGrp="1"/>
          </p:cNvSpPr>
          <p:nvPr>
            <p:ph idx="1"/>
          </p:nvPr>
        </p:nvSpPr>
        <p:spPr/>
        <p:txBody>
          <a:bodyPr/>
          <a:lstStyle/>
          <a:p>
            <a:r>
              <a:rPr lang="en-US" dirty="0" smtClean="0">
                <a:solidFill>
                  <a:srgbClr val="0070C0"/>
                </a:solidFill>
              </a:rPr>
              <a:t>President Washington and Congress took actions that shaped the future of government in our nation. </a:t>
            </a:r>
            <a:endParaRPr lang="en-US" dirty="0">
              <a:solidFill>
                <a:srgbClr val="0070C0"/>
              </a:solidFill>
            </a:endParaRPr>
          </a:p>
        </p:txBody>
      </p:sp>
    </p:spTree>
    <p:extLst>
      <p:ext uri="{BB962C8B-B14F-4D97-AF65-F5344CB8AC3E}">
        <p14:creationId xmlns:p14="http://schemas.microsoft.com/office/powerpoint/2010/main" val="6372789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Jay’s treaty</a:t>
            </a:r>
            <a:endParaRPr lang="en-US" dirty="0"/>
          </a:p>
        </p:txBody>
      </p:sp>
      <p:sp>
        <p:nvSpPr>
          <p:cNvPr id="3" name="Content Placeholder 2"/>
          <p:cNvSpPr>
            <a:spLocks noGrp="1"/>
          </p:cNvSpPr>
          <p:nvPr>
            <p:ph idx="1"/>
          </p:nvPr>
        </p:nvSpPr>
        <p:spPr/>
        <p:txBody>
          <a:bodyPr/>
          <a:lstStyle/>
          <a:p>
            <a:r>
              <a:rPr lang="en-US" dirty="0">
                <a:solidFill>
                  <a:srgbClr val="0070C0"/>
                </a:solidFill>
              </a:rPr>
              <a:t>Jay’s Treaty was controversial. </a:t>
            </a:r>
            <a:endParaRPr lang="en-US" dirty="0" smtClean="0">
              <a:solidFill>
                <a:srgbClr val="0070C0"/>
              </a:solidFill>
            </a:endParaRPr>
          </a:p>
          <a:p>
            <a:r>
              <a:rPr lang="en-US" dirty="0"/>
              <a:t>Many Americans disapproved of it because it did not deal with British impressment or the British interference with American trade. </a:t>
            </a:r>
          </a:p>
          <a:p>
            <a:r>
              <a:rPr lang="en-US" dirty="0"/>
              <a:t>Washington sent it to the Senate even though he, too, did not favor it. </a:t>
            </a:r>
          </a:p>
          <a:p>
            <a:r>
              <a:rPr lang="en-US" dirty="0"/>
              <a:t>He saw it as an end to a crisis. </a:t>
            </a:r>
          </a:p>
          <a:p>
            <a:r>
              <a:rPr lang="en-US" dirty="0"/>
              <a:t>It was narrowly approved.</a:t>
            </a:r>
          </a:p>
          <a:p>
            <a:endParaRPr lang="en-US" dirty="0"/>
          </a:p>
        </p:txBody>
      </p:sp>
    </p:spTree>
    <p:extLst>
      <p:ext uri="{BB962C8B-B14F-4D97-AF65-F5344CB8AC3E}">
        <p14:creationId xmlns:p14="http://schemas.microsoft.com/office/powerpoint/2010/main" val="29593543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Pinckney’s treaty</a:t>
            </a:r>
            <a:endParaRPr lang="en-US" dirty="0"/>
          </a:p>
        </p:txBody>
      </p:sp>
      <p:sp>
        <p:nvSpPr>
          <p:cNvPr id="3" name="Content Placeholder 2"/>
          <p:cNvSpPr>
            <a:spLocks noGrp="1"/>
          </p:cNvSpPr>
          <p:nvPr>
            <p:ph idx="1"/>
          </p:nvPr>
        </p:nvSpPr>
        <p:spPr/>
        <p:txBody>
          <a:bodyPr/>
          <a:lstStyle/>
          <a:p>
            <a:r>
              <a:rPr lang="en-US" dirty="0"/>
              <a:t>To settle its differences with the United States, Spain also signed a treaty. </a:t>
            </a:r>
          </a:p>
          <a:p>
            <a:r>
              <a:rPr lang="en-US" dirty="0">
                <a:solidFill>
                  <a:srgbClr val="0070C0"/>
                </a:solidFill>
              </a:rPr>
              <a:t>Thomas Pinckney went to Spain in 1795. </a:t>
            </a:r>
          </a:p>
          <a:p>
            <a:r>
              <a:rPr lang="en-US" dirty="0">
                <a:solidFill>
                  <a:srgbClr val="0070C0"/>
                </a:solidFill>
              </a:rPr>
              <a:t>The Pinckney Treaty gave Americans the right to freely navigate the Mississippi River and also the right to trade at the port of New Orleans.</a:t>
            </a:r>
          </a:p>
          <a:p>
            <a:endParaRPr lang="en-US" dirty="0"/>
          </a:p>
        </p:txBody>
      </p:sp>
    </p:spTree>
    <p:extLst>
      <p:ext uri="{BB962C8B-B14F-4D97-AF65-F5344CB8AC3E}">
        <p14:creationId xmlns:p14="http://schemas.microsoft.com/office/powerpoint/2010/main" val="2499567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did Britain and Spain sign treaties with the United States?</a:t>
            </a:r>
          </a:p>
          <a:p>
            <a:endParaRPr lang="en-US" dirty="0"/>
          </a:p>
        </p:txBody>
      </p:sp>
    </p:spTree>
    <p:extLst>
      <p:ext uri="{BB962C8B-B14F-4D97-AF65-F5344CB8AC3E}">
        <p14:creationId xmlns:p14="http://schemas.microsoft.com/office/powerpoint/2010/main" val="42535644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Britain sold its goods mainly to the United States and needed to maintain a good relationship. Britain also saw that the Americans would fight if pressured. So Britain accepted the fact that they had to give up their positions in the United States and agree to the terms of Jay’s Treaty. The United States’ victories in the West made Spain realize that it also needed to make peace. Spain also did not want the United States and Britain to work against their empire in North America, so Spain signed the Pinckney Treaty.</a:t>
            </a:r>
          </a:p>
          <a:p>
            <a:endParaRPr lang="en-US" dirty="0"/>
          </a:p>
        </p:txBody>
      </p:sp>
    </p:spTree>
    <p:extLst>
      <p:ext uri="{BB962C8B-B14F-4D97-AF65-F5344CB8AC3E}">
        <p14:creationId xmlns:p14="http://schemas.microsoft.com/office/powerpoint/2010/main" val="16688104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Washington’s Farwell</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0070C0"/>
                </a:solidFill>
              </a:rPr>
              <a:t>Washington had served two terms as president and chose not to seek a </a:t>
            </a:r>
            <a:br>
              <a:rPr lang="en-US" dirty="0">
                <a:solidFill>
                  <a:srgbClr val="0070C0"/>
                </a:solidFill>
              </a:rPr>
            </a:br>
            <a:r>
              <a:rPr lang="en-US" dirty="0">
                <a:solidFill>
                  <a:srgbClr val="0070C0"/>
                </a:solidFill>
              </a:rPr>
              <a:t>third term. </a:t>
            </a:r>
            <a:endParaRPr lang="en-US" dirty="0" smtClean="0">
              <a:solidFill>
                <a:srgbClr val="0070C0"/>
              </a:solidFill>
            </a:endParaRPr>
          </a:p>
          <a:p>
            <a:r>
              <a:rPr lang="en-US" dirty="0"/>
              <a:t>This set a precedent for later presidents </a:t>
            </a:r>
            <a:br>
              <a:rPr lang="en-US" dirty="0"/>
            </a:br>
            <a:r>
              <a:rPr lang="en-US" dirty="0"/>
              <a:t>to follow. </a:t>
            </a:r>
          </a:p>
          <a:p>
            <a:r>
              <a:rPr lang="en-US" dirty="0"/>
              <a:t>He looked forward to retiring at Mount Vernon. </a:t>
            </a:r>
          </a:p>
          <a:p>
            <a:r>
              <a:rPr lang="en-US" dirty="0">
                <a:solidFill>
                  <a:srgbClr val="0070C0"/>
                </a:solidFill>
              </a:rPr>
              <a:t>He was greatly troubled by the divisions in American politics and political parties.</a:t>
            </a:r>
          </a:p>
          <a:p>
            <a:endParaRPr lang="en-US" dirty="0"/>
          </a:p>
        </p:txBody>
      </p:sp>
    </p:spTree>
    <p:extLst>
      <p:ext uri="{BB962C8B-B14F-4D97-AF65-F5344CB8AC3E}">
        <p14:creationId xmlns:p14="http://schemas.microsoft.com/office/powerpoint/2010/main" val="20570231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Washington’s Farewell</a:t>
            </a:r>
            <a:endParaRPr lang="en-US" dirty="0"/>
          </a:p>
        </p:txBody>
      </p:sp>
      <p:sp>
        <p:nvSpPr>
          <p:cNvPr id="3" name="Content Placeholder 2"/>
          <p:cNvSpPr>
            <a:spLocks noGrp="1"/>
          </p:cNvSpPr>
          <p:nvPr>
            <p:ph idx="1"/>
          </p:nvPr>
        </p:nvSpPr>
        <p:spPr/>
        <p:txBody>
          <a:bodyPr/>
          <a:lstStyle/>
          <a:p>
            <a:r>
              <a:rPr lang="en-US" dirty="0"/>
              <a:t>In his farewell address, he spoke about the evils of political parties and the problems of foreign affairs. </a:t>
            </a:r>
          </a:p>
          <a:p>
            <a:r>
              <a:rPr lang="en-US" dirty="0"/>
              <a:t>His parting words influenced the nation’s foreign policy for more than 100 years. </a:t>
            </a:r>
          </a:p>
          <a:p>
            <a:r>
              <a:rPr lang="en-US" dirty="0"/>
              <a:t>Washington’s speech is read aloud in the Senate each year on his birthday.</a:t>
            </a:r>
          </a:p>
          <a:p>
            <a:endParaRPr lang="en-US" dirty="0"/>
          </a:p>
        </p:txBody>
      </p:sp>
    </p:spTree>
    <p:extLst>
      <p:ext uri="{BB962C8B-B14F-4D97-AF65-F5344CB8AC3E}">
        <p14:creationId xmlns:p14="http://schemas.microsoft.com/office/powerpoint/2010/main" val="4737256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do you think Washington was so concerned about avoiding “permanent alliances” with foreign nations?</a:t>
            </a:r>
          </a:p>
          <a:p>
            <a:endParaRPr lang="en-US" dirty="0"/>
          </a:p>
        </p:txBody>
      </p:sp>
    </p:spTree>
    <p:extLst>
      <p:ext uri="{BB962C8B-B14F-4D97-AF65-F5344CB8AC3E}">
        <p14:creationId xmlns:p14="http://schemas.microsoft.com/office/powerpoint/2010/main" val="5353218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Possible answer: He wanted the country to focus on running itself and growing. By avoiding entanglements, the nation could focus on growing and establishing a strong government.</a:t>
            </a:r>
          </a:p>
          <a:p>
            <a:endParaRPr lang="en-US" dirty="0"/>
          </a:p>
        </p:txBody>
      </p:sp>
    </p:spTree>
    <p:extLst>
      <p:ext uri="{BB962C8B-B14F-4D97-AF65-F5344CB8AC3E}">
        <p14:creationId xmlns:p14="http://schemas.microsoft.com/office/powerpoint/2010/main" val="25199412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The End </a:t>
            </a:r>
            <a:r>
              <a:rPr lang="en-US" dirty="0" smtClean="0">
                <a:solidFill>
                  <a:srgbClr val="FFC000"/>
                </a:solidFill>
              </a:rPr>
              <a:t>The End </a:t>
            </a:r>
            <a:r>
              <a:rPr lang="en-US" dirty="0" smtClean="0">
                <a:solidFill>
                  <a:srgbClr val="00B050"/>
                </a:solidFill>
              </a:rPr>
              <a:t>The End </a:t>
            </a:r>
            <a:r>
              <a:rPr lang="en-US" dirty="0" smtClean="0"/>
              <a:t>The End </a:t>
            </a:r>
          </a:p>
          <a:p>
            <a:endParaRPr lang="en-US" dirty="0"/>
          </a:p>
        </p:txBody>
      </p:sp>
    </p:spTree>
    <p:extLst>
      <p:ext uri="{BB962C8B-B14F-4D97-AF65-F5344CB8AC3E}">
        <p14:creationId xmlns:p14="http://schemas.microsoft.com/office/powerpoint/2010/main" val="13948851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8.3</a:t>
            </a:r>
            <a:endParaRPr lang="en-US" dirty="0"/>
          </a:p>
        </p:txBody>
      </p:sp>
      <p:sp>
        <p:nvSpPr>
          <p:cNvPr id="3" name="Content Placeholder 2"/>
          <p:cNvSpPr>
            <a:spLocks noGrp="1"/>
          </p:cNvSpPr>
          <p:nvPr>
            <p:ph idx="1"/>
          </p:nvPr>
        </p:nvSpPr>
        <p:spPr/>
        <p:txBody>
          <a:bodyPr/>
          <a:lstStyle/>
          <a:p>
            <a:r>
              <a:rPr lang="en-US" dirty="0" smtClean="0"/>
              <a:t>Main Idea </a:t>
            </a:r>
          </a:p>
          <a:p>
            <a:pPr lvl="1"/>
            <a:r>
              <a:rPr lang="en-US" dirty="0" smtClean="0">
                <a:solidFill>
                  <a:srgbClr val="0070C0"/>
                </a:solidFill>
              </a:rPr>
              <a:t>By </a:t>
            </a:r>
            <a:r>
              <a:rPr lang="en-US" dirty="0">
                <a:solidFill>
                  <a:srgbClr val="0070C0"/>
                </a:solidFill>
              </a:rPr>
              <a:t>the election of 1796, two distinct political parties with different views about the role of the national government had formed. </a:t>
            </a:r>
          </a:p>
          <a:p>
            <a:r>
              <a:rPr lang="en-US" dirty="0" smtClean="0"/>
              <a:t>Theme</a:t>
            </a:r>
          </a:p>
          <a:p>
            <a:pPr lvl="1"/>
            <a:r>
              <a:rPr lang="en-US" dirty="0" smtClean="0">
                <a:solidFill>
                  <a:srgbClr val="0070C0"/>
                </a:solidFill>
              </a:rPr>
              <a:t>Different </a:t>
            </a:r>
            <a:r>
              <a:rPr lang="en-US" dirty="0">
                <a:solidFill>
                  <a:srgbClr val="0070C0"/>
                </a:solidFill>
              </a:rPr>
              <a:t>values fueled the rise of the nation’s first political parties.</a:t>
            </a:r>
          </a:p>
          <a:p>
            <a:endParaRPr lang="en-US" dirty="0"/>
          </a:p>
        </p:txBody>
      </p:sp>
    </p:spTree>
    <p:extLst>
      <p:ext uri="{BB962C8B-B14F-4D97-AF65-F5344CB8AC3E}">
        <p14:creationId xmlns:p14="http://schemas.microsoft.com/office/powerpoint/2010/main" val="2534552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altLang="en-US" dirty="0" smtClean="0"/>
              <a:t>Although </a:t>
            </a:r>
            <a:r>
              <a:rPr lang="en-US" altLang="en-US" dirty="0" smtClean="0">
                <a:solidFill>
                  <a:srgbClr val="0070C0"/>
                </a:solidFill>
              </a:rPr>
              <a:t>Washington </a:t>
            </a:r>
            <a:r>
              <a:rPr lang="en-US" altLang="en-US" dirty="0" smtClean="0"/>
              <a:t>thought he was going to retire after the war, he </a:t>
            </a:r>
            <a:r>
              <a:rPr lang="en-US" altLang="en-US" dirty="0" smtClean="0">
                <a:solidFill>
                  <a:srgbClr val="0070C0"/>
                </a:solidFill>
              </a:rPr>
              <a:t>was </a:t>
            </a:r>
            <a:r>
              <a:rPr lang="en-US" altLang="en-US" dirty="0" smtClean="0"/>
              <a:t>elected</a:t>
            </a:r>
            <a:r>
              <a:rPr lang="en-US" altLang="en-US" dirty="0" smtClean="0">
                <a:solidFill>
                  <a:srgbClr val="0070C0"/>
                </a:solidFill>
              </a:rPr>
              <a:t> the first president of the United States under the federal Constitution </a:t>
            </a:r>
            <a:r>
              <a:rPr lang="en-US" altLang="en-US" dirty="0" smtClean="0"/>
              <a:t>(there had been several presidents under the Articles of Confederation).  </a:t>
            </a:r>
          </a:p>
          <a:p>
            <a:pPr>
              <a:lnSpc>
                <a:spcPct val="90000"/>
              </a:lnSpc>
              <a:spcAft>
                <a:spcPct val="20000"/>
              </a:spcAft>
              <a:buFontTx/>
              <a:buChar char="•"/>
            </a:pPr>
            <a:r>
              <a:rPr lang="en-US" altLang="en-US" dirty="0" smtClean="0"/>
              <a:t>On April 30, 1789, he took the oath </a:t>
            </a:r>
            <a:br>
              <a:rPr lang="en-US" altLang="en-US" dirty="0" smtClean="0"/>
            </a:br>
            <a:r>
              <a:rPr lang="en-US" altLang="en-US" dirty="0" smtClean="0"/>
              <a:t>of office. </a:t>
            </a:r>
          </a:p>
          <a:p>
            <a:pPr>
              <a:lnSpc>
                <a:spcPct val="90000"/>
              </a:lnSpc>
              <a:spcAft>
                <a:spcPct val="20000"/>
              </a:spcAft>
              <a:buFontTx/>
              <a:buChar char="•"/>
            </a:pPr>
            <a:r>
              <a:rPr lang="en-US" altLang="en-US" dirty="0" smtClean="0">
                <a:solidFill>
                  <a:srgbClr val="0070C0"/>
                </a:solidFill>
              </a:rPr>
              <a:t>John Adams became vice president.</a:t>
            </a:r>
          </a:p>
          <a:p>
            <a:endParaRPr lang="en-US" altLang="en-US" dirty="0" smtClean="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27601515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p:txBody>
          <a:bodyPr/>
          <a:lstStyle/>
          <a:p>
            <a:r>
              <a:rPr lang="en-US" dirty="0"/>
              <a:t>Most Americans in the late 1700s considered political parties harmful and to be avoided. </a:t>
            </a:r>
            <a:endParaRPr lang="en-US" dirty="0" smtClean="0"/>
          </a:p>
          <a:p>
            <a:r>
              <a:rPr lang="en-US" dirty="0"/>
              <a:t>Political parties were not mentioned in the Constitution. </a:t>
            </a:r>
          </a:p>
          <a:p>
            <a:r>
              <a:rPr lang="en-US" dirty="0">
                <a:solidFill>
                  <a:schemeClr val="accent1"/>
                </a:solidFill>
              </a:rPr>
              <a:t>Washington also denounced </a:t>
            </a:r>
            <a:r>
              <a:rPr lang="en-US" dirty="0" smtClean="0">
                <a:solidFill>
                  <a:schemeClr val="accent1"/>
                </a:solidFill>
              </a:rPr>
              <a:t>political parties.</a:t>
            </a:r>
            <a:endParaRPr lang="en-US" dirty="0">
              <a:solidFill>
                <a:schemeClr val="accent1"/>
              </a:solidFill>
            </a:endParaRPr>
          </a:p>
          <a:p>
            <a:endParaRPr lang="en-US" dirty="0"/>
          </a:p>
        </p:txBody>
      </p:sp>
    </p:spTree>
    <p:extLst>
      <p:ext uri="{BB962C8B-B14F-4D97-AF65-F5344CB8AC3E}">
        <p14:creationId xmlns:p14="http://schemas.microsoft.com/office/powerpoint/2010/main" val="18084695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a:t>By 1796 Americans were beginning to divide into opposing groups and form political parties. </a:t>
            </a:r>
            <a:endParaRPr lang="en-US" dirty="0" smtClean="0"/>
          </a:p>
          <a:p>
            <a:r>
              <a:rPr lang="en-US" dirty="0"/>
              <a:t>It was natural for people to disagree about issues and also for people who held similar views to group together. </a:t>
            </a:r>
          </a:p>
          <a:p>
            <a:r>
              <a:rPr lang="en-US" dirty="0">
                <a:solidFill>
                  <a:schemeClr val="accent1"/>
                </a:solidFill>
              </a:rPr>
              <a:t>In Washington’s cabinet, Hamilton and Jefferson often took opposing sides. </a:t>
            </a:r>
          </a:p>
          <a:p>
            <a:r>
              <a:rPr lang="en-US" dirty="0"/>
              <a:t>Washington was partisan also, favoring one side of an issue.</a:t>
            </a:r>
          </a:p>
          <a:p>
            <a:endParaRPr lang="en-US" dirty="0"/>
          </a:p>
        </p:txBody>
      </p:sp>
    </p:spTree>
    <p:extLst>
      <p:ext uri="{BB962C8B-B14F-4D97-AF65-F5344CB8AC3E}">
        <p14:creationId xmlns:p14="http://schemas.microsoft.com/office/powerpoint/2010/main" val="33289992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a:xfrm>
            <a:off x="152400" y="1371600"/>
            <a:ext cx="8839200" cy="5257800"/>
          </a:xfrm>
        </p:spPr>
        <p:txBody>
          <a:bodyPr>
            <a:normAutofit fontScale="85000" lnSpcReduction="20000"/>
          </a:bodyPr>
          <a:lstStyle/>
          <a:p>
            <a:r>
              <a:rPr lang="en-US" dirty="0">
                <a:solidFill>
                  <a:schemeClr val="accent1"/>
                </a:solidFill>
              </a:rPr>
              <a:t>Two distinct political parties emerged–the Federalists and the Republicans, also called the Democratic-Republicans. </a:t>
            </a:r>
            <a:endParaRPr lang="en-US" dirty="0" smtClean="0">
              <a:solidFill>
                <a:schemeClr val="accent1"/>
              </a:solidFill>
            </a:endParaRPr>
          </a:p>
          <a:p>
            <a:r>
              <a:rPr lang="en-US" dirty="0">
                <a:solidFill>
                  <a:schemeClr val="accent1"/>
                </a:solidFill>
              </a:rPr>
              <a:t>The Federalists generally supported policies of Alexander Hamilton. These policies favored: </a:t>
            </a:r>
          </a:p>
          <a:p>
            <a:pPr lvl="1"/>
            <a:r>
              <a:rPr lang="en-US" dirty="0">
                <a:solidFill>
                  <a:schemeClr val="accent1"/>
                </a:solidFill>
              </a:rPr>
              <a:t>a strong federal government </a:t>
            </a:r>
          </a:p>
          <a:p>
            <a:pPr lvl="1"/>
            <a:r>
              <a:rPr lang="en-US" dirty="0">
                <a:solidFill>
                  <a:schemeClr val="accent1"/>
                </a:solidFill>
              </a:rPr>
              <a:t>banking and shipping interests </a:t>
            </a:r>
          </a:p>
          <a:p>
            <a:pPr lvl="1"/>
            <a:r>
              <a:rPr lang="en-US" dirty="0">
                <a:solidFill>
                  <a:schemeClr val="accent1"/>
                </a:solidFill>
              </a:rPr>
              <a:t>rule by the wealthy </a:t>
            </a:r>
          </a:p>
          <a:p>
            <a:pPr lvl="1"/>
            <a:r>
              <a:rPr lang="en-US" dirty="0">
                <a:solidFill>
                  <a:schemeClr val="accent1"/>
                </a:solidFill>
              </a:rPr>
              <a:t>a national </a:t>
            </a:r>
            <a:r>
              <a:rPr lang="en-US" dirty="0" smtClean="0">
                <a:solidFill>
                  <a:schemeClr val="accent1"/>
                </a:solidFill>
              </a:rPr>
              <a:t>bank</a:t>
            </a:r>
          </a:p>
          <a:p>
            <a:pPr lvl="1"/>
            <a:r>
              <a:rPr lang="en-US" dirty="0">
                <a:solidFill>
                  <a:schemeClr val="accent1"/>
                </a:solidFill>
              </a:rPr>
              <a:t>a loose interpretation of the Constitution </a:t>
            </a:r>
            <a:br>
              <a:rPr lang="en-US" dirty="0">
                <a:solidFill>
                  <a:schemeClr val="accent1"/>
                </a:solidFill>
              </a:rPr>
            </a:br>
            <a:r>
              <a:rPr lang="en-US" dirty="0">
                <a:solidFill>
                  <a:schemeClr val="accent1"/>
                </a:solidFill>
              </a:rPr>
              <a:t>or implied powers  </a:t>
            </a:r>
          </a:p>
          <a:p>
            <a:pPr lvl="1"/>
            <a:r>
              <a:rPr lang="en-US" dirty="0">
                <a:solidFill>
                  <a:schemeClr val="accent1"/>
                </a:solidFill>
              </a:rPr>
              <a:t>a British alliance </a:t>
            </a:r>
          </a:p>
          <a:p>
            <a:pPr lvl="1"/>
            <a:r>
              <a:rPr lang="en-US" dirty="0">
                <a:solidFill>
                  <a:schemeClr val="accent1"/>
                </a:solidFill>
              </a:rPr>
              <a:t>protective tariffs</a:t>
            </a:r>
          </a:p>
          <a:p>
            <a:pPr lvl="1"/>
            <a:r>
              <a:rPr lang="en-US" dirty="0">
                <a:solidFill>
                  <a:schemeClr val="accent1"/>
                </a:solidFill>
              </a:rPr>
              <a:t>representative government in which elected officials ruled in the people’s </a:t>
            </a:r>
            <a:r>
              <a:rPr lang="en-US" dirty="0" smtClean="0">
                <a:solidFill>
                  <a:schemeClr val="accent1"/>
                </a:solidFill>
              </a:rPr>
              <a:t>name. (w6 2017)</a:t>
            </a:r>
            <a:endParaRPr lang="en-US" dirty="0">
              <a:solidFill>
                <a:schemeClr val="accent1"/>
              </a:solidFill>
            </a:endParaRPr>
          </a:p>
          <a:p>
            <a:pPr lvl="1"/>
            <a:endParaRPr lang="en-US" dirty="0">
              <a:solidFill>
                <a:schemeClr val="accent1"/>
              </a:solidFill>
            </a:endParaRPr>
          </a:p>
          <a:p>
            <a:endParaRPr lang="en-US" dirty="0"/>
          </a:p>
        </p:txBody>
      </p:sp>
      <mc:AlternateContent xmlns:mc="http://schemas.openxmlformats.org/markup-compatibility/2006">
        <mc:Choice xmlns:p14="http://schemas.microsoft.com/office/powerpoint/2010/main" Requires="p14">
          <p:contentPart p14:bwMode="auto" r:id="rId2">
            <p14:nvContentPartPr>
              <p14:cNvPr id="5" name="Ink 4"/>
              <p14:cNvContentPartPr/>
              <p14:nvPr/>
            </p14:nvContentPartPr>
            <p14:xfrm>
              <a:off x="3431913" y="6127770"/>
              <a:ext cx="344880" cy="83520"/>
            </p14:xfrm>
          </p:contentPart>
        </mc:Choice>
        <mc:Fallback>
          <p:pic>
            <p:nvPicPr>
              <p:cNvPr id="5" name="Ink 4"/>
              <p:cNvPicPr/>
              <p:nvPr/>
            </p:nvPicPr>
            <p:blipFill>
              <a:blip r:embed="rId3"/>
              <a:stretch>
                <a:fillRect/>
              </a:stretch>
            </p:blipFill>
            <p:spPr>
              <a:xfrm>
                <a:off x="3420033" y="6115890"/>
                <a:ext cx="368640" cy="107280"/>
              </a:xfrm>
              <a:prstGeom prst="rect">
                <a:avLst/>
              </a:prstGeom>
            </p:spPr>
          </p:pic>
        </mc:Fallback>
      </mc:AlternateContent>
    </p:spTree>
    <p:extLst>
      <p:ext uri="{BB962C8B-B14F-4D97-AF65-F5344CB8AC3E}">
        <p14:creationId xmlns:p14="http://schemas.microsoft.com/office/powerpoint/2010/main" val="1974347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Democratic Republicans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chemeClr val="accent1"/>
                </a:solidFill>
              </a:rPr>
              <a:t>The Republicans, or Democratic-Republicans, led by Thomas Jefferson </a:t>
            </a:r>
            <a:br>
              <a:rPr lang="en-US" dirty="0">
                <a:solidFill>
                  <a:schemeClr val="accent1"/>
                </a:solidFill>
              </a:rPr>
            </a:br>
            <a:r>
              <a:rPr lang="en-US" dirty="0">
                <a:solidFill>
                  <a:schemeClr val="accent1"/>
                </a:solidFill>
              </a:rPr>
              <a:t>and James Madison, favored: </a:t>
            </a:r>
            <a:endParaRPr lang="en-US" dirty="0" smtClean="0">
              <a:solidFill>
                <a:schemeClr val="accent1"/>
              </a:solidFill>
            </a:endParaRPr>
          </a:p>
          <a:p>
            <a:pPr lvl="1"/>
            <a:r>
              <a:rPr lang="en-US" dirty="0">
                <a:solidFill>
                  <a:schemeClr val="accent1"/>
                </a:solidFill>
              </a:rPr>
              <a:t>strong state governments and limited federal government powers </a:t>
            </a:r>
          </a:p>
          <a:p>
            <a:pPr lvl="1"/>
            <a:r>
              <a:rPr lang="en-US" dirty="0">
                <a:solidFill>
                  <a:schemeClr val="accent1"/>
                </a:solidFill>
              </a:rPr>
              <a:t>emphasis on agricultural products </a:t>
            </a:r>
          </a:p>
          <a:p>
            <a:pPr lvl="1"/>
            <a:r>
              <a:rPr lang="en-US" dirty="0">
                <a:solidFill>
                  <a:schemeClr val="accent1"/>
                </a:solidFill>
              </a:rPr>
              <a:t>rule by the people </a:t>
            </a:r>
          </a:p>
          <a:p>
            <a:pPr lvl="1"/>
            <a:r>
              <a:rPr lang="en-US" dirty="0">
                <a:solidFill>
                  <a:schemeClr val="accent1"/>
                </a:solidFill>
              </a:rPr>
              <a:t>state banks </a:t>
            </a:r>
          </a:p>
          <a:p>
            <a:pPr lvl="1"/>
            <a:r>
              <a:rPr lang="en-US" dirty="0">
                <a:solidFill>
                  <a:schemeClr val="accent1"/>
                </a:solidFill>
              </a:rPr>
              <a:t>government in which people participate </a:t>
            </a:r>
          </a:p>
          <a:p>
            <a:pPr lvl="1"/>
            <a:r>
              <a:rPr lang="en-US" dirty="0">
                <a:solidFill>
                  <a:schemeClr val="accent1"/>
                </a:solidFill>
              </a:rPr>
              <a:t>a strict interpretation of the Constitution </a:t>
            </a:r>
          </a:p>
          <a:p>
            <a:pPr lvl="1"/>
            <a:r>
              <a:rPr lang="en-US" dirty="0">
                <a:solidFill>
                  <a:schemeClr val="accent1"/>
                </a:solidFill>
              </a:rPr>
              <a:t>a French alliance </a:t>
            </a:r>
          </a:p>
          <a:p>
            <a:pPr lvl="1"/>
            <a:r>
              <a:rPr lang="en-US" dirty="0">
                <a:solidFill>
                  <a:schemeClr val="accent1"/>
                </a:solidFill>
              </a:rPr>
              <a:t>free trade</a:t>
            </a:r>
          </a:p>
          <a:p>
            <a:endParaRPr lang="en-US" dirty="0"/>
          </a:p>
        </p:txBody>
      </p:sp>
    </p:spTree>
    <p:extLst>
      <p:ext uri="{BB962C8B-B14F-4D97-AF65-F5344CB8AC3E}">
        <p14:creationId xmlns:p14="http://schemas.microsoft.com/office/powerpoint/2010/main" val="35186250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p:txBody>
          <a:bodyPr/>
          <a:lstStyle/>
          <a:p>
            <a:r>
              <a:rPr lang="en-US" dirty="0"/>
              <a:t>By 1793 Jefferson resigned as secretary </a:t>
            </a:r>
            <a:br>
              <a:rPr lang="en-US" dirty="0"/>
            </a:br>
            <a:r>
              <a:rPr lang="en-US" dirty="0"/>
              <a:t>of state, and in 1795 Hamilton resigned as secretary of the treasury because of </a:t>
            </a:r>
            <a:br>
              <a:rPr lang="en-US" dirty="0"/>
            </a:br>
            <a:r>
              <a:rPr lang="en-US" dirty="0"/>
              <a:t>their differences.</a:t>
            </a:r>
          </a:p>
          <a:p>
            <a:r>
              <a:rPr lang="en-US" dirty="0"/>
              <a:t>In the 1796 presidential election, candidates were members of a </a:t>
            </a:r>
            <a:br>
              <a:rPr lang="en-US" dirty="0"/>
            </a:br>
            <a:r>
              <a:rPr lang="en-US" dirty="0"/>
              <a:t>political party. </a:t>
            </a:r>
          </a:p>
        </p:txBody>
      </p:sp>
    </p:spTree>
    <p:extLst>
      <p:ext uri="{BB962C8B-B14F-4D97-AF65-F5344CB8AC3E}">
        <p14:creationId xmlns:p14="http://schemas.microsoft.com/office/powerpoint/2010/main" val="1044331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p:txBody>
          <a:bodyPr>
            <a:normAutofit/>
          </a:bodyPr>
          <a:lstStyle/>
          <a:p>
            <a:r>
              <a:rPr lang="en-US" dirty="0">
                <a:solidFill>
                  <a:schemeClr val="accent1"/>
                </a:solidFill>
              </a:rPr>
              <a:t>At caucuses</a:t>
            </a:r>
            <a:r>
              <a:rPr lang="en-US" dirty="0"/>
              <a:t>, or political-party meetings, members of Congress and other leaders chose their party’s candidates. </a:t>
            </a:r>
          </a:p>
          <a:p>
            <a:pPr lvl="1"/>
            <a:r>
              <a:rPr lang="en-US" dirty="0">
                <a:solidFill>
                  <a:schemeClr val="accent1"/>
                </a:solidFill>
              </a:rPr>
              <a:t>The Federalists nominated John Adams for president and Charles Pinckney for vice president. </a:t>
            </a:r>
          </a:p>
          <a:p>
            <a:pPr lvl="1"/>
            <a:r>
              <a:rPr lang="en-US" dirty="0">
                <a:solidFill>
                  <a:schemeClr val="accent1"/>
                </a:solidFill>
              </a:rPr>
              <a:t>The Republicans nominated Thomas Jefferson for president and Aaron Burr for vice president. </a:t>
            </a:r>
            <a:endParaRPr lang="en-US" dirty="0" smtClean="0">
              <a:solidFill>
                <a:schemeClr val="accent1"/>
              </a:solidFill>
            </a:endParaRPr>
          </a:p>
          <a:p>
            <a:r>
              <a:rPr lang="en-US" dirty="0">
                <a:solidFill>
                  <a:schemeClr val="accent1"/>
                </a:solidFill>
              </a:rPr>
              <a:t>Adams won the election with 71 electoral</a:t>
            </a:r>
            <a:br>
              <a:rPr lang="en-US" dirty="0">
                <a:solidFill>
                  <a:schemeClr val="accent1"/>
                </a:solidFill>
              </a:rPr>
            </a:br>
            <a:r>
              <a:rPr lang="en-US" dirty="0">
                <a:solidFill>
                  <a:schemeClr val="accent1"/>
                </a:solidFill>
              </a:rPr>
              <a:t>votes.</a:t>
            </a:r>
          </a:p>
          <a:p>
            <a:endParaRPr lang="en-US" dirty="0"/>
          </a:p>
          <a:p>
            <a:endParaRPr lang="en-US" dirty="0"/>
          </a:p>
        </p:txBody>
      </p:sp>
    </p:spTree>
    <p:extLst>
      <p:ext uri="{BB962C8B-B14F-4D97-AF65-F5344CB8AC3E}">
        <p14:creationId xmlns:p14="http://schemas.microsoft.com/office/powerpoint/2010/main" val="17323902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views</a:t>
            </a:r>
            <a:endParaRPr lang="en-US" dirty="0"/>
          </a:p>
        </p:txBody>
      </p:sp>
      <p:sp>
        <p:nvSpPr>
          <p:cNvPr id="3" name="Content Placeholder 2"/>
          <p:cNvSpPr>
            <a:spLocks noGrp="1"/>
          </p:cNvSpPr>
          <p:nvPr>
            <p:ph idx="1"/>
          </p:nvPr>
        </p:nvSpPr>
        <p:spPr/>
        <p:txBody>
          <a:bodyPr/>
          <a:lstStyle/>
          <a:p>
            <a:r>
              <a:rPr lang="en-US" dirty="0"/>
              <a:t>Jefferson received 68 votes. </a:t>
            </a:r>
          </a:p>
          <a:p>
            <a:r>
              <a:rPr lang="en-US" dirty="0">
                <a:solidFill>
                  <a:schemeClr val="accent1"/>
                </a:solidFill>
              </a:rPr>
              <a:t>Jefferson became the vice president, because at the time, the person with the second-highest number of electoral votes became vice president. </a:t>
            </a:r>
          </a:p>
          <a:p>
            <a:r>
              <a:rPr lang="en-US" dirty="0">
                <a:solidFill>
                  <a:schemeClr val="accent1"/>
                </a:solidFill>
              </a:rPr>
              <a:t>Jefferson and Adams were of different </a:t>
            </a:r>
            <a:br>
              <a:rPr lang="en-US" dirty="0">
                <a:solidFill>
                  <a:schemeClr val="accent1"/>
                </a:solidFill>
              </a:rPr>
            </a:br>
            <a:r>
              <a:rPr lang="en-US" dirty="0">
                <a:solidFill>
                  <a:schemeClr val="accent1"/>
                </a:solidFill>
              </a:rPr>
              <a:t>political </a:t>
            </a:r>
            <a:r>
              <a:rPr lang="en-US" dirty="0" smtClean="0">
                <a:solidFill>
                  <a:schemeClr val="accent1"/>
                </a:solidFill>
              </a:rPr>
              <a:t>parties.m3,m1 2017</a:t>
            </a:r>
            <a:endParaRPr lang="en-US" dirty="0">
              <a:solidFill>
                <a:schemeClr val="accent1"/>
              </a:solidFill>
            </a:endParaRPr>
          </a:p>
          <a:p>
            <a:endParaRPr lang="en-US" dirty="0"/>
          </a:p>
        </p:txBody>
      </p:sp>
    </p:spTree>
    <p:extLst>
      <p:ext uri="{BB962C8B-B14F-4D97-AF65-F5344CB8AC3E}">
        <p14:creationId xmlns:p14="http://schemas.microsoft.com/office/powerpoint/2010/main" val="8079822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Why do you think the electoral process was changed so that results like the 1796 election, in which people from different parties held office together, would not occur again?</a:t>
            </a:r>
          </a:p>
          <a:p>
            <a:endParaRPr lang="en-US" dirty="0"/>
          </a:p>
        </p:txBody>
      </p:sp>
      <mc:AlternateContent xmlns:mc="http://schemas.openxmlformats.org/markup-compatibility/2006">
        <mc:Choice xmlns:p14="http://schemas.microsoft.com/office/powerpoint/2010/main" Requires="p14">
          <p:contentPart p14:bwMode="auto" r:id="rId2">
            <p14:nvContentPartPr>
              <p14:cNvPr id="7" name="Ink 6"/>
              <p14:cNvContentPartPr/>
              <p14:nvPr/>
            </p14:nvContentPartPr>
            <p14:xfrm>
              <a:off x="1318016" y="1947506"/>
              <a:ext cx="439920" cy="534960"/>
            </p14:xfrm>
          </p:contentPart>
        </mc:Choice>
        <mc:Fallback>
          <p:pic>
            <p:nvPicPr>
              <p:cNvPr id="7" name="Ink 6"/>
              <p:cNvPicPr/>
              <p:nvPr/>
            </p:nvPicPr>
            <p:blipFill>
              <a:blip r:embed="rId3"/>
              <a:stretch>
                <a:fillRect/>
              </a:stretch>
            </p:blipFill>
            <p:spPr>
              <a:xfrm>
                <a:off x="1306136" y="1935626"/>
                <a:ext cx="463680" cy="558720"/>
              </a:xfrm>
              <a:prstGeom prst="rect">
                <a:avLst/>
              </a:prstGeom>
            </p:spPr>
          </p:pic>
        </mc:Fallback>
      </mc:AlternateContent>
    </p:spTree>
    <p:extLst>
      <p:ext uri="{BB962C8B-B14F-4D97-AF65-F5344CB8AC3E}">
        <p14:creationId xmlns:p14="http://schemas.microsoft.com/office/powerpoint/2010/main" val="22644816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Possible answer: It is hard enough to get consensus, or agreement, within a party and even more difficult to get people from different parties to agree when they hold the offices of president and vice president concurrently. The electoral process was later changed so that people elected a slate, not individuals.</a:t>
            </a:r>
          </a:p>
          <a:p>
            <a:endParaRPr lang="en-US" dirty="0"/>
          </a:p>
        </p:txBody>
      </p:sp>
    </p:spTree>
    <p:extLst>
      <p:ext uri="{BB962C8B-B14F-4D97-AF65-F5344CB8AC3E}">
        <p14:creationId xmlns:p14="http://schemas.microsoft.com/office/powerpoint/2010/main" val="37140522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John Adams</a:t>
            </a:r>
            <a:endParaRPr lang="en-US" dirty="0"/>
          </a:p>
        </p:txBody>
      </p:sp>
      <p:sp>
        <p:nvSpPr>
          <p:cNvPr id="3" name="Content Placeholder 2"/>
          <p:cNvSpPr>
            <a:spLocks noGrp="1"/>
          </p:cNvSpPr>
          <p:nvPr>
            <p:ph idx="1"/>
          </p:nvPr>
        </p:nvSpPr>
        <p:spPr/>
        <p:txBody>
          <a:bodyPr/>
          <a:lstStyle/>
          <a:p>
            <a:r>
              <a:rPr lang="en-US" dirty="0"/>
              <a:t>John Adams served as vice president under Washington for two terms before becoming the second president of the United States. </a:t>
            </a:r>
            <a:endParaRPr lang="en-US" dirty="0" smtClean="0"/>
          </a:p>
          <a:p>
            <a:r>
              <a:rPr lang="en-US" dirty="0"/>
              <a:t>He spent most of his life in public service.</a:t>
            </a:r>
          </a:p>
          <a:p>
            <a:endParaRPr lang="en-US" dirty="0"/>
          </a:p>
        </p:txBody>
      </p:sp>
    </p:spTree>
    <p:extLst>
      <p:ext uri="{BB962C8B-B14F-4D97-AF65-F5344CB8AC3E}">
        <p14:creationId xmlns:p14="http://schemas.microsoft.com/office/powerpoint/2010/main" val="2354596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smtClean="0"/>
              <a:t>President Washington </a:t>
            </a:r>
            <a:br>
              <a:rPr lang="en-US" altLang="en-US" b="1" dirty="0" smtClean="0"/>
            </a:br>
            <a:endParaRPr lang="en-US" dirty="0"/>
          </a:p>
        </p:txBody>
      </p:sp>
      <p:sp>
        <p:nvSpPr>
          <p:cNvPr id="3" name="Content Placeholder 2"/>
          <p:cNvSpPr>
            <a:spLocks noGrp="1"/>
          </p:cNvSpPr>
          <p:nvPr>
            <p:ph idx="1"/>
          </p:nvPr>
        </p:nvSpPr>
        <p:spPr/>
        <p:txBody>
          <a:bodyPr/>
          <a:lstStyle/>
          <a:p>
            <a:r>
              <a:rPr lang="en-US" altLang="en-US" dirty="0" smtClean="0"/>
              <a:t>Washington was aware of the difficulties and decisions he had to face.  </a:t>
            </a:r>
          </a:p>
          <a:p>
            <a:pPr>
              <a:lnSpc>
                <a:spcPct val="90000"/>
              </a:lnSpc>
              <a:spcAft>
                <a:spcPct val="20000"/>
              </a:spcAft>
              <a:buFontTx/>
              <a:buChar char="•"/>
            </a:pPr>
            <a:r>
              <a:rPr lang="en-US" altLang="en-US" dirty="0" smtClean="0">
                <a:solidFill>
                  <a:srgbClr val="0070C0"/>
                </a:solidFill>
              </a:rPr>
              <a:t>Washington would establish </a:t>
            </a:r>
            <a:r>
              <a:rPr lang="en-US" altLang="en-US" b="1" dirty="0" smtClean="0">
                <a:solidFill>
                  <a:srgbClr val="0070C0"/>
                </a:solidFill>
              </a:rPr>
              <a:t>precedents</a:t>
            </a:r>
            <a:r>
              <a:rPr lang="en-US" altLang="en-US" dirty="0" smtClean="0">
                <a:solidFill>
                  <a:srgbClr val="0070C0"/>
                </a:solidFill>
              </a:rPr>
              <a:t> (traditions) </a:t>
            </a:r>
            <a:r>
              <a:rPr lang="en-US" altLang="en-US" dirty="0" smtClean="0"/>
              <a:t>that would shape the future of the United States. </a:t>
            </a:r>
          </a:p>
          <a:p>
            <a:pPr>
              <a:lnSpc>
                <a:spcPct val="90000"/>
              </a:lnSpc>
              <a:spcAft>
                <a:spcPct val="20000"/>
              </a:spcAft>
              <a:buFontTx/>
              <a:buChar char="•"/>
            </a:pPr>
            <a:r>
              <a:rPr lang="en-US" altLang="en-US" dirty="0" smtClean="0"/>
              <a:t>He would make many decisions especially about the structure of government.</a:t>
            </a:r>
          </a:p>
          <a:p>
            <a:endParaRPr lang="en-US" dirty="0"/>
          </a:p>
        </p:txBody>
      </p:sp>
    </p:spTree>
    <p:extLst>
      <p:ext uri="{BB962C8B-B14F-4D97-AF65-F5344CB8AC3E}">
        <p14:creationId xmlns:p14="http://schemas.microsoft.com/office/powerpoint/2010/main" val="15695751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John Adams</a:t>
            </a:r>
            <a:endParaRPr lang="en-US" dirty="0"/>
          </a:p>
        </p:txBody>
      </p:sp>
      <p:sp>
        <p:nvSpPr>
          <p:cNvPr id="3" name="Content Placeholder 2"/>
          <p:cNvSpPr>
            <a:spLocks noGrp="1"/>
          </p:cNvSpPr>
          <p:nvPr>
            <p:ph idx="1"/>
          </p:nvPr>
        </p:nvSpPr>
        <p:spPr/>
        <p:txBody>
          <a:bodyPr>
            <a:normAutofit fontScale="85000" lnSpcReduction="10000"/>
          </a:bodyPr>
          <a:lstStyle/>
          <a:p>
            <a:r>
              <a:rPr lang="en-US" dirty="0">
                <a:solidFill>
                  <a:srgbClr val="0070C0"/>
                </a:solidFill>
              </a:rPr>
              <a:t>A dispute with France over the terms of Jay’s Treaty ended in an incident known as the XYZ </a:t>
            </a:r>
            <a:r>
              <a:rPr lang="en-US" dirty="0" smtClean="0">
                <a:solidFill>
                  <a:srgbClr val="0070C0"/>
                </a:solidFill>
              </a:rPr>
              <a:t>affair.</a:t>
            </a:r>
          </a:p>
          <a:p>
            <a:r>
              <a:rPr lang="en-US" dirty="0"/>
              <a:t>The French saw the treaty as evidence that the United States was helping the British in the war with France, so they seized American ships carrying cargo to Britain. </a:t>
            </a:r>
          </a:p>
          <a:p>
            <a:r>
              <a:rPr lang="en-US" dirty="0"/>
              <a:t>To avoid war with France, Adams sent a delegation to Paris to resolve the issue. </a:t>
            </a:r>
          </a:p>
          <a:p>
            <a:r>
              <a:rPr lang="en-US" dirty="0">
                <a:solidFill>
                  <a:srgbClr val="0070C0"/>
                </a:solidFill>
              </a:rPr>
              <a:t>Charles de Talleyrand, the French foreign minister, refused to meet with the Americans and sent three agents who demanded a bribe </a:t>
            </a:r>
            <a:r>
              <a:rPr lang="en-US" dirty="0"/>
              <a:t>and a United States loan for France. </a:t>
            </a:r>
          </a:p>
        </p:txBody>
      </p:sp>
    </p:spTree>
    <p:extLst>
      <p:ext uri="{BB962C8B-B14F-4D97-AF65-F5344CB8AC3E}">
        <p14:creationId xmlns:p14="http://schemas.microsoft.com/office/powerpoint/2010/main" val="29935198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John Adams Cont.</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a:t>The Americans refused the terms, and when Adams heard about the incident, he referred to the three agents as X, Y, and Z. </a:t>
            </a:r>
          </a:p>
          <a:p>
            <a:r>
              <a:rPr lang="en-US" dirty="0"/>
              <a:t>Adams urged Congress to prepare </a:t>
            </a:r>
            <a:br>
              <a:rPr lang="en-US" dirty="0"/>
            </a:br>
            <a:r>
              <a:rPr lang="en-US" dirty="0"/>
              <a:t>for war. </a:t>
            </a:r>
          </a:p>
          <a:p>
            <a:r>
              <a:rPr lang="en-US" dirty="0"/>
              <a:t>Congress strengthened the armed forces, established the Navy Department in April 1798, and allotted money to build warships. </a:t>
            </a:r>
          </a:p>
          <a:p>
            <a:r>
              <a:rPr lang="en-US" dirty="0"/>
              <a:t>George Washington was appointed commanding general.</a:t>
            </a:r>
          </a:p>
          <a:p>
            <a:endParaRPr lang="en-US" dirty="0"/>
          </a:p>
        </p:txBody>
      </p:sp>
    </p:spTree>
    <p:extLst>
      <p:ext uri="{BB962C8B-B14F-4D97-AF65-F5344CB8AC3E}">
        <p14:creationId xmlns:p14="http://schemas.microsoft.com/office/powerpoint/2010/main" val="1689212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John Adams</a:t>
            </a:r>
            <a:endParaRPr lang="en-US" dirty="0"/>
          </a:p>
        </p:txBody>
      </p:sp>
      <p:sp>
        <p:nvSpPr>
          <p:cNvPr id="3" name="Content Placeholder 2"/>
          <p:cNvSpPr>
            <a:spLocks noGrp="1"/>
          </p:cNvSpPr>
          <p:nvPr>
            <p:ph idx="1"/>
          </p:nvPr>
        </p:nvSpPr>
        <p:spPr/>
        <p:txBody>
          <a:bodyPr/>
          <a:lstStyle/>
          <a:p>
            <a:r>
              <a:rPr lang="en-US" dirty="0">
                <a:solidFill>
                  <a:srgbClr val="0070C0"/>
                </a:solidFill>
              </a:rPr>
              <a:t>This </a:t>
            </a:r>
            <a:r>
              <a:rPr lang="en-US" dirty="0" smtClean="0">
                <a:solidFill>
                  <a:srgbClr val="0070C0"/>
                </a:solidFill>
              </a:rPr>
              <a:t>(was an) undeclared </a:t>
            </a:r>
            <a:r>
              <a:rPr lang="en-US" dirty="0">
                <a:solidFill>
                  <a:srgbClr val="0070C0"/>
                </a:solidFill>
              </a:rPr>
              <a:t>sea war between American and French naval forces </a:t>
            </a:r>
            <a:r>
              <a:rPr lang="en-US" dirty="0"/>
              <a:t>between 1798 and 1800 saw more than </a:t>
            </a:r>
            <a:br>
              <a:rPr lang="en-US" dirty="0"/>
            </a:br>
            <a:r>
              <a:rPr lang="en-US" dirty="0"/>
              <a:t>90 French armed ships seized. </a:t>
            </a:r>
            <a:endParaRPr lang="en-US" dirty="0" smtClean="0"/>
          </a:p>
          <a:p>
            <a:r>
              <a:rPr lang="en-US" dirty="0"/>
              <a:t>France now became the enemy for many Americans.</a:t>
            </a:r>
          </a:p>
          <a:p>
            <a:endParaRPr lang="en-US" dirty="0"/>
          </a:p>
        </p:txBody>
      </p:sp>
    </p:spTree>
    <p:extLst>
      <p:ext uri="{BB962C8B-B14F-4D97-AF65-F5344CB8AC3E}">
        <p14:creationId xmlns:p14="http://schemas.microsoft.com/office/powerpoint/2010/main" val="2235268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John Adams</a:t>
            </a:r>
            <a:endParaRPr lang="en-US" dirty="0"/>
          </a:p>
        </p:txBody>
      </p:sp>
      <p:sp>
        <p:nvSpPr>
          <p:cNvPr id="3" name="Content Placeholder 2"/>
          <p:cNvSpPr>
            <a:spLocks noGrp="1"/>
          </p:cNvSpPr>
          <p:nvPr>
            <p:ph idx="1"/>
          </p:nvPr>
        </p:nvSpPr>
        <p:spPr/>
        <p:txBody>
          <a:bodyPr>
            <a:normAutofit fontScale="85000" lnSpcReduction="10000"/>
          </a:bodyPr>
          <a:lstStyle/>
          <a:p>
            <a:r>
              <a:rPr lang="en-US" dirty="0">
                <a:solidFill>
                  <a:srgbClr val="0070C0"/>
                </a:solidFill>
              </a:rPr>
              <a:t>In 1798 Congress passed a group of measures called the Alien and Sedition Acts. </a:t>
            </a:r>
            <a:endParaRPr lang="en-US" dirty="0" smtClean="0">
              <a:solidFill>
                <a:srgbClr val="0070C0"/>
              </a:solidFill>
            </a:endParaRPr>
          </a:p>
          <a:p>
            <a:r>
              <a:rPr lang="en-US" dirty="0"/>
              <a:t>These laws were passed to protect the nation’s security. </a:t>
            </a:r>
          </a:p>
          <a:p>
            <a:r>
              <a:rPr lang="en-US" dirty="0">
                <a:solidFill>
                  <a:srgbClr val="0070C0"/>
                </a:solidFill>
              </a:rPr>
              <a:t>Americans became more suspicious of aliens, or people living in the United States who were not citizens, especially Europeans</a:t>
            </a:r>
            <a:r>
              <a:rPr lang="en-US" dirty="0"/>
              <a:t> who came in the 1790s and who supported the ideals of the French Revolution. </a:t>
            </a:r>
          </a:p>
          <a:p>
            <a:r>
              <a:rPr lang="en-US" dirty="0"/>
              <a:t>People were concerned that if the United States and France went to war, these aliens might not remain loyal to the United States.</a:t>
            </a:r>
          </a:p>
          <a:p>
            <a:endParaRPr lang="en-US" dirty="0"/>
          </a:p>
        </p:txBody>
      </p:sp>
    </p:spTree>
    <p:extLst>
      <p:ext uri="{BB962C8B-B14F-4D97-AF65-F5344CB8AC3E}">
        <p14:creationId xmlns:p14="http://schemas.microsoft.com/office/powerpoint/2010/main" val="40624627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Adams continued</a:t>
            </a:r>
            <a:endParaRPr lang="en-US" dirty="0"/>
          </a:p>
        </p:txBody>
      </p:sp>
      <p:sp>
        <p:nvSpPr>
          <p:cNvPr id="3" name="Content Placeholder 2"/>
          <p:cNvSpPr>
            <a:spLocks noGrp="1"/>
          </p:cNvSpPr>
          <p:nvPr>
            <p:ph idx="1"/>
          </p:nvPr>
        </p:nvSpPr>
        <p:spPr/>
        <p:txBody>
          <a:bodyPr>
            <a:normAutofit fontScale="92500"/>
          </a:bodyPr>
          <a:lstStyle/>
          <a:p>
            <a:r>
              <a:rPr lang="en-US" dirty="0">
                <a:solidFill>
                  <a:srgbClr val="0070C0"/>
                </a:solidFill>
              </a:rPr>
              <a:t>Sedition refers to activities aimed at weakening established government. </a:t>
            </a:r>
            <a:endParaRPr lang="en-US" dirty="0" smtClean="0">
              <a:solidFill>
                <a:srgbClr val="0070C0"/>
              </a:solidFill>
            </a:endParaRPr>
          </a:p>
          <a:p>
            <a:r>
              <a:rPr lang="en-US" dirty="0"/>
              <a:t>Americans were suspicious of the aliens and concerned that they might engage in unlawful activities such as speaking out against the United States government. </a:t>
            </a:r>
          </a:p>
          <a:p>
            <a:r>
              <a:rPr lang="en-US" dirty="0">
                <a:solidFill>
                  <a:srgbClr val="0070C0"/>
                </a:solidFill>
              </a:rPr>
              <a:t>The Kentucky and Virginia Resolutions </a:t>
            </a:r>
            <a:r>
              <a:rPr lang="en-US" dirty="0"/>
              <a:t>of 1798 and 1799</a:t>
            </a:r>
            <a:r>
              <a:rPr lang="en-US" dirty="0">
                <a:solidFill>
                  <a:srgbClr val="0070C0"/>
                </a:solidFill>
              </a:rPr>
              <a:t> were </a:t>
            </a:r>
            <a:r>
              <a:rPr lang="en-US" dirty="0"/>
              <a:t>resolutions written by Madison and Jefferson </a:t>
            </a:r>
            <a:r>
              <a:rPr lang="en-US" dirty="0" smtClean="0"/>
              <a:t>on </a:t>
            </a:r>
            <a:r>
              <a:rPr lang="en-US" dirty="0" smtClean="0">
                <a:solidFill>
                  <a:srgbClr val="0070C0"/>
                </a:solidFill>
              </a:rPr>
              <a:t>(about) </a:t>
            </a:r>
            <a:r>
              <a:rPr lang="en-US" dirty="0">
                <a:solidFill>
                  <a:srgbClr val="0070C0"/>
                </a:solidFill>
              </a:rPr>
              <a:t>states’ rights.</a:t>
            </a:r>
          </a:p>
          <a:p>
            <a:endParaRPr lang="en-US" dirty="0">
              <a:solidFill>
                <a:srgbClr val="0070C0"/>
              </a:solidFill>
            </a:endParaRPr>
          </a:p>
          <a:p>
            <a:endParaRPr lang="en-US" dirty="0"/>
          </a:p>
        </p:txBody>
      </p:sp>
    </p:spTree>
    <p:extLst>
      <p:ext uri="{BB962C8B-B14F-4D97-AF65-F5344CB8AC3E}">
        <p14:creationId xmlns:p14="http://schemas.microsoft.com/office/powerpoint/2010/main" val="14849565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a:t>
            </a:r>
            <a:r>
              <a:rPr lang="en-US" dirty="0" err="1" smtClean="0"/>
              <a:t>Presidente</a:t>
            </a:r>
            <a:r>
              <a:rPr lang="en-US" dirty="0" smtClean="0"/>
              <a:t> Adams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resolution said that the Alien and Sedition Acts could not become effective because they violated the Constitution. </a:t>
            </a:r>
          </a:p>
          <a:p>
            <a:r>
              <a:rPr lang="en-US" dirty="0">
                <a:solidFill>
                  <a:srgbClr val="0070C0"/>
                </a:solidFill>
              </a:rPr>
              <a:t>They also said that the people of each state had the right to nullify, or cancel, a federal law within that state. </a:t>
            </a:r>
          </a:p>
          <a:p>
            <a:r>
              <a:rPr lang="en-US" dirty="0"/>
              <a:t>They showed that many Americans feared a strong central government that could interfere with their rights. </a:t>
            </a:r>
          </a:p>
          <a:p>
            <a:r>
              <a:rPr lang="en-US" dirty="0">
                <a:solidFill>
                  <a:srgbClr val="0070C0"/>
                </a:solidFill>
              </a:rPr>
              <a:t>The issue of states’ rights would continue, and in time lead to civil war. </a:t>
            </a:r>
          </a:p>
        </p:txBody>
      </p:sp>
    </p:spTree>
    <p:extLst>
      <p:ext uri="{BB962C8B-B14F-4D97-AF65-F5344CB8AC3E}">
        <p14:creationId xmlns:p14="http://schemas.microsoft.com/office/powerpoint/2010/main" val="28733148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JA</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undeclared war with France needed resolution. </a:t>
            </a:r>
            <a:endParaRPr lang="en-US" dirty="0" smtClean="0"/>
          </a:p>
          <a:p>
            <a:r>
              <a:rPr lang="en-US" dirty="0" smtClean="0"/>
              <a:t>Federalists </a:t>
            </a:r>
            <a:r>
              <a:rPr lang="en-US" dirty="0"/>
              <a:t>urged Adams to step up the war with France. </a:t>
            </a:r>
          </a:p>
          <a:p>
            <a:r>
              <a:rPr lang="en-US" dirty="0"/>
              <a:t>They hoped to benefit politically from a war. </a:t>
            </a:r>
          </a:p>
          <a:p>
            <a:r>
              <a:rPr lang="en-US" dirty="0">
                <a:solidFill>
                  <a:srgbClr val="0070C0"/>
                </a:solidFill>
              </a:rPr>
              <a:t>Adams refused to rush a war and appointed a commission to seek peace with France. </a:t>
            </a:r>
          </a:p>
          <a:p>
            <a:r>
              <a:rPr lang="en-US" dirty="0"/>
              <a:t>In 1800 </a:t>
            </a:r>
            <a:r>
              <a:rPr lang="en-US" dirty="0">
                <a:solidFill>
                  <a:srgbClr val="0070C0"/>
                </a:solidFill>
              </a:rPr>
              <a:t>the French agreed to a treaty </a:t>
            </a:r>
            <a:r>
              <a:rPr lang="en-US" dirty="0"/>
              <a:t>and stopped attacks on American ships. </a:t>
            </a:r>
          </a:p>
        </p:txBody>
      </p:sp>
    </p:spTree>
    <p:extLst>
      <p:ext uri="{BB962C8B-B14F-4D97-AF65-F5344CB8AC3E}">
        <p14:creationId xmlns:p14="http://schemas.microsoft.com/office/powerpoint/2010/main" val="14850704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Adams </a:t>
            </a:r>
            <a:r>
              <a:rPr lang="en-US" dirty="0" err="1" smtClean="0"/>
              <a:t>presidencey</a:t>
            </a:r>
            <a:endParaRPr lang="en-US" dirty="0"/>
          </a:p>
        </p:txBody>
      </p:sp>
      <p:sp>
        <p:nvSpPr>
          <p:cNvPr id="3" name="Content Placeholder 2"/>
          <p:cNvSpPr>
            <a:spLocks noGrp="1"/>
          </p:cNvSpPr>
          <p:nvPr>
            <p:ph idx="1"/>
          </p:nvPr>
        </p:nvSpPr>
        <p:spPr/>
        <p:txBody>
          <a:bodyPr/>
          <a:lstStyle/>
          <a:p>
            <a:r>
              <a:rPr lang="en-US" dirty="0">
                <a:solidFill>
                  <a:srgbClr val="0070C0"/>
                </a:solidFill>
              </a:rPr>
              <a:t>This agreement hurt Adams’s chance for </a:t>
            </a:r>
            <a:r>
              <a:rPr lang="en-US" dirty="0" smtClean="0">
                <a:solidFill>
                  <a:srgbClr val="0070C0"/>
                </a:solidFill>
              </a:rPr>
              <a:t>reelection</a:t>
            </a:r>
            <a:r>
              <a:rPr lang="en-US" dirty="0">
                <a:solidFill>
                  <a:srgbClr val="0070C0"/>
                </a:solidFill>
              </a:rPr>
              <a:t>. </a:t>
            </a:r>
            <a:endParaRPr lang="en-US" dirty="0" smtClean="0">
              <a:solidFill>
                <a:srgbClr val="0070C0"/>
              </a:solidFill>
            </a:endParaRPr>
          </a:p>
          <a:p>
            <a:r>
              <a:rPr lang="en-US" dirty="0">
                <a:solidFill>
                  <a:srgbClr val="0070C0"/>
                </a:solidFill>
              </a:rPr>
              <a:t>Hamilton and his supporters now opposed their own president. </a:t>
            </a:r>
          </a:p>
          <a:p>
            <a:r>
              <a:rPr lang="en-US" dirty="0"/>
              <a:t>Because of this rift in the Federalist Party, the Republicans now had a good chance to win the 1800 presidential election</a:t>
            </a:r>
          </a:p>
        </p:txBody>
      </p:sp>
    </p:spTree>
    <p:extLst>
      <p:ext uri="{BB962C8B-B14F-4D97-AF65-F5344CB8AC3E}">
        <p14:creationId xmlns:p14="http://schemas.microsoft.com/office/powerpoint/2010/main" val="243166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Washington’s cabinet</a:t>
            </a:r>
            <a:endParaRPr lang="en-US" dirty="0"/>
          </a:p>
        </p:txBody>
      </p:sp>
      <p:sp>
        <p:nvSpPr>
          <p:cNvPr id="3" name="Content Placeholder 2"/>
          <p:cNvSpPr>
            <a:spLocks noGrp="1"/>
          </p:cNvSpPr>
          <p:nvPr>
            <p:ph idx="1"/>
          </p:nvPr>
        </p:nvSpPr>
        <p:spPr/>
        <p:txBody>
          <a:bodyPr>
            <a:normAutofit/>
          </a:bodyPr>
          <a:lstStyle/>
          <a:p>
            <a:r>
              <a:rPr lang="en-US" altLang="en-US" dirty="0" smtClean="0">
                <a:solidFill>
                  <a:srgbClr val="0070C0"/>
                </a:solidFill>
              </a:rPr>
              <a:t>Congress set up a </a:t>
            </a:r>
            <a:r>
              <a:rPr lang="en-US" altLang="en-US" b="1" dirty="0" smtClean="0">
                <a:solidFill>
                  <a:srgbClr val="0070C0"/>
                </a:solidFill>
              </a:rPr>
              <a:t>cabinet</a:t>
            </a:r>
            <a:r>
              <a:rPr lang="en-US" altLang="en-US" dirty="0" smtClean="0">
                <a:solidFill>
                  <a:srgbClr val="0070C0"/>
                </a:solidFill>
              </a:rPr>
              <a:t> with three departments:  </a:t>
            </a:r>
          </a:p>
          <a:p>
            <a:pPr lvl="1">
              <a:lnSpc>
                <a:spcPct val="90000"/>
              </a:lnSpc>
              <a:spcAft>
                <a:spcPct val="20000"/>
              </a:spcAft>
              <a:buFont typeface="Arial" charset="0"/>
              <a:buChar char="-"/>
            </a:pPr>
            <a:r>
              <a:rPr lang="en-US" altLang="en-US" dirty="0" smtClean="0">
                <a:solidFill>
                  <a:srgbClr val="0070C0"/>
                </a:solidFill>
              </a:rPr>
              <a:t>the State Department to handle relations with other nations, headed by Thomas Jefferson </a:t>
            </a:r>
          </a:p>
          <a:p>
            <a:pPr lvl="1">
              <a:lnSpc>
                <a:spcPct val="90000"/>
              </a:lnSpc>
              <a:spcAft>
                <a:spcPct val="20000"/>
              </a:spcAft>
              <a:buFont typeface="Arial" charset="0"/>
              <a:buChar char="-"/>
            </a:pPr>
            <a:r>
              <a:rPr lang="en-US" altLang="en-US" dirty="0" smtClean="0">
                <a:solidFill>
                  <a:srgbClr val="0070C0"/>
                </a:solidFill>
              </a:rPr>
              <a:t>the Treasury Department to deal with financial matters, headed by Alexander Hamilton </a:t>
            </a:r>
          </a:p>
          <a:p>
            <a:pPr lvl="1">
              <a:lnSpc>
                <a:spcPct val="90000"/>
              </a:lnSpc>
              <a:spcAft>
                <a:spcPct val="20000"/>
              </a:spcAft>
              <a:buFont typeface="Arial" charset="0"/>
              <a:buChar char="-"/>
            </a:pPr>
            <a:r>
              <a:rPr lang="en-US" altLang="en-US" dirty="0" smtClean="0">
                <a:solidFill>
                  <a:srgbClr val="0070C0"/>
                </a:solidFill>
              </a:rPr>
              <a:t>the War Department to provide for the national defense, headed by Henry </a:t>
            </a:r>
            <a:r>
              <a:rPr lang="en-US" altLang="en-US" smtClean="0">
                <a:solidFill>
                  <a:srgbClr val="0070C0"/>
                </a:solidFill>
              </a:rPr>
              <a:t>Knox .</a:t>
            </a:r>
            <a:endParaRPr lang="en-US" altLang="en-US" dirty="0" smtClean="0">
              <a:solidFill>
                <a:srgbClr val="0070C0"/>
              </a:solidFill>
            </a:endParaRPr>
          </a:p>
          <a:p>
            <a:endParaRPr lang="en-US" dirty="0"/>
          </a:p>
        </p:txBody>
      </p:sp>
    </p:spTree>
    <p:extLst>
      <p:ext uri="{BB962C8B-B14F-4D97-AF65-F5344CB8AC3E}">
        <p14:creationId xmlns:p14="http://schemas.microsoft.com/office/powerpoint/2010/main" val="1870430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Washington</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smtClean="0"/>
              <a:t>Congress created the office of </a:t>
            </a:r>
            <a:r>
              <a:rPr lang="en-US" altLang="en-US" dirty="0" smtClean="0">
                <a:solidFill>
                  <a:srgbClr val="0070C0"/>
                </a:solidFill>
              </a:rPr>
              <a:t>attorney general to handle the government’s </a:t>
            </a:r>
            <a:br>
              <a:rPr lang="en-US" altLang="en-US" dirty="0" smtClean="0">
                <a:solidFill>
                  <a:srgbClr val="0070C0"/>
                </a:solidFill>
              </a:rPr>
            </a:br>
            <a:r>
              <a:rPr lang="en-US" altLang="en-US" dirty="0" smtClean="0">
                <a:solidFill>
                  <a:srgbClr val="0070C0"/>
                </a:solidFill>
              </a:rPr>
              <a:t>legal affairs.  </a:t>
            </a:r>
          </a:p>
          <a:p>
            <a:pPr>
              <a:lnSpc>
                <a:spcPct val="90000"/>
              </a:lnSpc>
              <a:spcAft>
                <a:spcPct val="20000"/>
              </a:spcAft>
              <a:buFontTx/>
              <a:buChar char="•"/>
            </a:pPr>
            <a:r>
              <a:rPr lang="en-US" altLang="en-US" dirty="0" smtClean="0">
                <a:solidFill>
                  <a:srgbClr val="0070C0"/>
                </a:solidFill>
              </a:rPr>
              <a:t>Edmund Randolph was the first attorney general. </a:t>
            </a:r>
          </a:p>
          <a:p>
            <a:pPr>
              <a:lnSpc>
                <a:spcPct val="90000"/>
              </a:lnSpc>
              <a:spcAft>
                <a:spcPct val="20000"/>
              </a:spcAft>
              <a:buFontTx/>
              <a:buChar char="•"/>
            </a:pPr>
            <a:r>
              <a:rPr lang="en-US" altLang="en-US" dirty="0" smtClean="0">
                <a:solidFill>
                  <a:srgbClr val="0070C0"/>
                </a:solidFill>
              </a:rPr>
              <a:t>Congress also established </a:t>
            </a:r>
            <a:r>
              <a:rPr lang="en-US" altLang="en-US" dirty="0" smtClean="0"/>
              <a:t>the office of postmaster general to direct</a:t>
            </a:r>
            <a:r>
              <a:rPr lang="en-US" altLang="en-US" dirty="0" smtClean="0">
                <a:solidFill>
                  <a:srgbClr val="0070C0"/>
                </a:solidFill>
              </a:rPr>
              <a:t> the postal service. </a:t>
            </a:r>
          </a:p>
          <a:p>
            <a:pPr>
              <a:lnSpc>
                <a:spcPct val="90000"/>
              </a:lnSpc>
              <a:spcAft>
                <a:spcPct val="20000"/>
              </a:spcAft>
              <a:buFontTx/>
              <a:buChar char="•"/>
            </a:pPr>
            <a:r>
              <a:rPr lang="en-US" altLang="en-US" dirty="0" smtClean="0"/>
              <a:t>Washington met regularly with </a:t>
            </a:r>
            <a:r>
              <a:rPr lang="en-US" altLang="en-US" dirty="0" smtClean="0">
                <a:solidFill>
                  <a:srgbClr val="0070C0"/>
                </a:solidFill>
              </a:rPr>
              <a:t>the three department heads, </a:t>
            </a:r>
            <a:r>
              <a:rPr lang="en-US" altLang="en-US" dirty="0" smtClean="0"/>
              <a:t>or secretaries, and </a:t>
            </a:r>
            <a:br>
              <a:rPr lang="en-US" altLang="en-US" dirty="0" smtClean="0"/>
            </a:br>
            <a:r>
              <a:rPr lang="en-US" altLang="en-US" dirty="0" smtClean="0"/>
              <a:t>the attorney general, which together </a:t>
            </a:r>
            <a:r>
              <a:rPr lang="en-US" altLang="en-US" dirty="0" smtClean="0">
                <a:solidFill>
                  <a:srgbClr val="0070C0"/>
                </a:solidFill>
              </a:rPr>
              <a:t>became known as the cabinet.</a:t>
            </a:r>
          </a:p>
          <a:p>
            <a:endParaRPr lang="en-US" dirty="0"/>
          </a:p>
        </p:txBody>
      </p:sp>
    </p:spTree>
    <p:extLst>
      <p:ext uri="{BB962C8B-B14F-4D97-AF65-F5344CB8AC3E}">
        <p14:creationId xmlns:p14="http://schemas.microsoft.com/office/powerpoint/2010/main" val="3939032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Washington 8.1</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smtClean="0"/>
              <a:t>Congress was divided as to how much power the president should hold over the executive departments.  </a:t>
            </a:r>
          </a:p>
          <a:p>
            <a:pPr>
              <a:lnSpc>
                <a:spcPct val="88000"/>
              </a:lnSpc>
              <a:spcBef>
                <a:spcPct val="18000"/>
              </a:spcBef>
              <a:spcAft>
                <a:spcPct val="18000"/>
              </a:spcAft>
              <a:buFontTx/>
              <a:buChar char="•"/>
            </a:pPr>
            <a:r>
              <a:rPr lang="en-US" altLang="en-US" dirty="0" smtClean="0">
                <a:solidFill>
                  <a:srgbClr val="0070C0"/>
                </a:solidFill>
              </a:rPr>
              <a:t>The president appointed the department heads with the Senate’s approval. </a:t>
            </a:r>
          </a:p>
          <a:p>
            <a:pPr>
              <a:lnSpc>
                <a:spcPct val="88000"/>
              </a:lnSpc>
              <a:spcBef>
                <a:spcPct val="18000"/>
              </a:spcBef>
              <a:spcAft>
                <a:spcPct val="18000"/>
              </a:spcAft>
              <a:buFontTx/>
              <a:buChar char="•"/>
            </a:pPr>
            <a:r>
              <a:rPr lang="en-US" altLang="en-US" dirty="0" smtClean="0"/>
              <a:t>Congress gave the president authority over hiring and firing cabinet officers so that </a:t>
            </a:r>
            <a:r>
              <a:rPr lang="en-US" altLang="en-US" dirty="0" smtClean="0">
                <a:solidFill>
                  <a:srgbClr val="0070C0"/>
                </a:solidFill>
              </a:rPr>
              <a:t>he did not need the Senate’s approval to dismiss someone.</a:t>
            </a:r>
          </a:p>
          <a:p>
            <a:pPr>
              <a:lnSpc>
                <a:spcPct val="88000"/>
              </a:lnSpc>
              <a:spcBef>
                <a:spcPct val="18000"/>
              </a:spcBef>
              <a:spcAft>
                <a:spcPct val="18000"/>
              </a:spcAft>
              <a:buFontTx/>
              <a:buChar char="•"/>
            </a:pPr>
            <a:r>
              <a:rPr lang="en-US" altLang="en-US" dirty="0" smtClean="0"/>
              <a:t>This strengthened the president’s position and created a major separation between the legislature and the executive branch. </a:t>
            </a:r>
          </a:p>
          <a:p>
            <a:endParaRPr lang="en-US" dirty="0"/>
          </a:p>
        </p:txBody>
      </p:sp>
    </p:spTree>
    <p:extLst>
      <p:ext uri="{BB962C8B-B14F-4D97-AF65-F5344CB8AC3E}">
        <p14:creationId xmlns:p14="http://schemas.microsoft.com/office/powerpoint/2010/main" val="3820032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2070</TotalTime>
  <Words>3061</Words>
  <Application>Microsoft Office PowerPoint</Application>
  <PresentationFormat>On-screen Show (4:3)</PresentationFormat>
  <Paragraphs>264</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Chapter 8 notes</vt:lpstr>
      <vt:lpstr>Bell work</vt:lpstr>
      <vt:lpstr>Main Idea</vt:lpstr>
      <vt:lpstr>Section Theme</vt:lpstr>
      <vt:lpstr>PowerPoint Presentation</vt:lpstr>
      <vt:lpstr>President Washington  </vt:lpstr>
      <vt:lpstr>Washington’s cabinet</vt:lpstr>
      <vt:lpstr>President Washington</vt:lpstr>
      <vt:lpstr>President Washington 8.1</vt:lpstr>
      <vt:lpstr>President Washington 8.1</vt:lpstr>
      <vt:lpstr>President Washington 8.1</vt:lpstr>
      <vt:lpstr>Bell work</vt:lpstr>
      <vt:lpstr>PowerPoint Presentation</vt:lpstr>
      <vt:lpstr>Financial problems</vt:lpstr>
      <vt:lpstr>Financial Problems</vt:lpstr>
      <vt:lpstr>Financial Problems</vt:lpstr>
      <vt:lpstr>Financial problems</vt:lpstr>
      <vt:lpstr>Bell ringer</vt:lpstr>
      <vt:lpstr>PowerPoint Presentation</vt:lpstr>
      <vt:lpstr>Building the Economy</vt:lpstr>
      <vt:lpstr>Building the economy</vt:lpstr>
      <vt:lpstr>Building the economy</vt:lpstr>
      <vt:lpstr>PowerPoint Presentation</vt:lpstr>
      <vt:lpstr>Chapter 8.2</vt:lpstr>
      <vt:lpstr>The Whiskey Rebellion</vt:lpstr>
      <vt:lpstr>Whiskey Rebellion</vt:lpstr>
      <vt:lpstr>Bell work?</vt:lpstr>
      <vt:lpstr>PowerPoint Presentation</vt:lpstr>
      <vt:lpstr>Struggle over the West</vt:lpstr>
      <vt:lpstr>Struggle over the West</vt:lpstr>
      <vt:lpstr>Struggle over the West</vt:lpstr>
      <vt:lpstr>Struggle over the West</vt:lpstr>
      <vt:lpstr>Daily Work?</vt:lpstr>
      <vt:lpstr>Bell work?</vt:lpstr>
      <vt:lpstr>Problems with Europe</vt:lpstr>
      <vt:lpstr>Problems with Europe</vt:lpstr>
      <vt:lpstr>Problems with Europe?</vt:lpstr>
      <vt:lpstr>PowerPoint Presentation</vt:lpstr>
      <vt:lpstr>Jays Treaty</vt:lpstr>
      <vt:lpstr>Jay’s treaty</vt:lpstr>
      <vt:lpstr>Pinckney’s treaty</vt:lpstr>
      <vt:lpstr>PowerPoint Presentation</vt:lpstr>
      <vt:lpstr>PowerPoint Presentation</vt:lpstr>
      <vt:lpstr>Washington’s Farwell</vt:lpstr>
      <vt:lpstr>Washington’s Farewell</vt:lpstr>
      <vt:lpstr>PowerPoint Presentation</vt:lpstr>
      <vt:lpstr>PowerPoint Presentation</vt:lpstr>
      <vt:lpstr>PowerPoint Presentation</vt:lpstr>
      <vt:lpstr>Section 8.3</vt:lpstr>
      <vt:lpstr>Opposing views</vt:lpstr>
      <vt:lpstr>Opposing Views</vt:lpstr>
      <vt:lpstr>Opposing Views</vt:lpstr>
      <vt:lpstr>Democratic Republicans</vt:lpstr>
      <vt:lpstr>Opposing Views</vt:lpstr>
      <vt:lpstr>Opposing Views</vt:lpstr>
      <vt:lpstr>Opposing views</vt:lpstr>
      <vt:lpstr>PowerPoint Presentation</vt:lpstr>
      <vt:lpstr>PowerPoint Presentation</vt:lpstr>
      <vt:lpstr>President John Adams</vt:lpstr>
      <vt:lpstr>President John Adams</vt:lpstr>
      <vt:lpstr>President John Adams Cont.</vt:lpstr>
      <vt:lpstr>President John Adams</vt:lpstr>
      <vt:lpstr>President John Adams</vt:lpstr>
      <vt:lpstr>President Adams continued</vt:lpstr>
      <vt:lpstr>El Presidente Adams</vt:lpstr>
      <vt:lpstr>President JA</vt:lpstr>
      <vt:lpstr>Adams presidencey</vt:lpstr>
    </vt:vector>
  </TitlesOfParts>
  <Company>Willow Springs R-IV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notes</dc:title>
  <dc:creator>Windows User</dc:creator>
  <cp:lastModifiedBy>Windows User</cp:lastModifiedBy>
  <cp:revision>36</cp:revision>
  <dcterms:created xsi:type="dcterms:W3CDTF">2017-01-30T15:27:45Z</dcterms:created>
  <dcterms:modified xsi:type="dcterms:W3CDTF">2017-02-07T19:05:09Z</dcterms:modified>
</cp:coreProperties>
</file>